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4" r:id="rId3"/>
    <p:sldId id="308" r:id="rId4"/>
    <p:sldId id="312" r:id="rId5"/>
    <p:sldId id="300" r:id="rId6"/>
    <p:sldId id="311" r:id="rId7"/>
    <p:sldId id="298" r:id="rId8"/>
    <p:sldId id="332" r:id="rId9"/>
    <p:sldId id="334" r:id="rId10"/>
    <p:sldId id="336" r:id="rId11"/>
    <p:sldId id="314" r:id="rId12"/>
    <p:sldId id="302" r:id="rId13"/>
    <p:sldId id="338" r:id="rId14"/>
    <p:sldId id="321" r:id="rId15"/>
    <p:sldId id="339" r:id="rId16"/>
    <p:sldId id="273" r:id="rId17"/>
    <p:sldId id="315" r:id="rId18"/>
    <p:sldId id="331" r:id="rId19"/>
    <p:sldId id="328" r:id="rId20"/>
    <p:sldId id="345" r:id="rId21"/>
    <p:sldId id="316" r:id="rId22"/>
    <p:sldId id="327" r:id="rId23"/>
    <p:sldId id="329" r:id="rId24"/>
    <p:sldId id="304" r:id="rId25"/>
    <p:sldId id="335" r:id="rId26"/>
    <p:sldId id="29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1AF"/>
    <a:srgbClr val="FFFF99"/>
    <a:srgbClr val="FFFFCC"/>
    <a:srgbClr val="FCF796"/>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74928" autoAdjust="0"/>
  </p:normalViewPr>
  <p:slideViewPr>
    <p:cSldViewPr snapToGrid="0">
      <p:cViewPr>
        <p:scale>
          <a:sx n="68" d="100"/>
          <a:sy n="68" d="100"/>
        </p:scale>
        <p:origin x="-190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085CF4-6F22-43E6-A051-949D114E6BB1}" type="datetimeFigureOut">
              <a:rPr lang="en-US" smtClean="0"/>
              <a:pPr/>
              <a:t>10/18/2010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631913-2AD1-4F4D-84D5-183086DC24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631913-2AD1-4F4D-84D5-183086DC24B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framework has to be configured to represent the DSE problem in a given domain. Steps 1 and 2 are performed</a:t>
            </a:r>
            <a:r>
              <a:rPr lang="en-US" baseline="0" dirty="0" smtClean="0"/>
              <a:t> to do this.  The configuration starts with step 1 </a:t>
            </a:r>
            <a:r>
              <a:rPr lang="en-US" dirty="0" smtClean="0"/>
              <a:t>Starts</a:t>
            </a:r>
            <a:r>
              <a:rPr lang="en-US" baseline="0" dirty="0" smtClean="0"/>
              <a:t> with the specification of DSML. </a:t>
            </a:r>
            <a:r>
              <a:rPr lang="en-US" dirty="0" smtClean="0"/>
              <a:t>1 is performed once for every domain and 2 is performed once for every kind of DSE problem to be solved</a:t>
            </a:r>
          </a:p>
          <a:p>
            <a:endParaRPr lang="en-US" dirty="0" smtClean="0"/>
          </a:p>
          <a:p>
            <a:r>
              <a:rPr lang="en-US" dirty="0" smtClean="0"/>
              <a:t>3</a:t>
            </a:r>
            <a:r>
              <a:rPr lang="en-US" baseline="0" dirty="0" smtClean="0"/>
              <a:t> and 4 are performed iteratively by a domain engineer during the design process.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None/>
            </a:pPr>
            <a:r>
              <a:rPr lang="en-US" dirty="0" smtClean="0"/>
              <a:t>Thi</a:t>
            </a:r>
            <a:r>
              <a:rPr lang="en-US" baseline="0" dirty="0" smtClean="0"/>
              <a:t>s DSML is used for creation of a point design . One algorithm. </a:t>
            </a:r>
          </a:p>
          <a:p>
            <a:pPr marL="514350" indent="-514350">
              <a:buNone/>
            </a:pPr>
            <a:endParaRPr lang="en-US" baseline="0" dirty="0" smtClean="0"/>
          </a:p>
          <a:p>
            <a:pPr marL="514350" indent="-514350">
              <a:buNone/>
            </a:pPr>
            <a:r>
              <a:rPr lang="en-US" baseline="0" dirty="0" smtClean="0"/>
              <a:t>We need to extend the representation to capture a design space. </a:t>
            </a:r>
            <a:endParaRPr lang="en-US"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None/>
            </a:pPr>
            <a:r>
              <a:rPr lang="en-US" dirty="0" smtClean="0"/>
              <a:t>Thi</a:t>
            </a:r>
            <a:r>
              <a:rPr lang="en-US" baseline="0" dirty="0" smtClean="0"/>
              <a:t>s DSML is used for creation of a point design . One algorithm. </a:t>
            </a:r>
          </a:p>
          <a:p>
            <a:pPr marL="514350" indent="-514350">
              <a:buNone/>
            </a:pPr>
            <a:endParaRPr lang="en-US" baseline="0" dirty="0" smtClean="0"/>
          </a:p>
          <a:p>
            <a:pPr marL="514350" indent="-514350">
              <a:buNone/>
            </a:pPr>
            <a:r>
              <a:rPr lang="en-US" baseline="0" dirty="0" smtClean="0"/>
              <a:t>We need to extend the representation to capture a design space. </a:t>
            </a:r>
            <a:endParaRPr lang="en-US"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None/>
            </a:pPr>
            <a:r>
              <a:rPr lang="en-US" dirty="0" smtClean="0"/>
              <a:t>Superimpose DSE characteristics</a:t>
            </a:r>
            <a:r>
              <a:rPr lang="en-US" baseline="0" dirty="0" smtClean="0"/>
              <a:t> onto the DSML elements. This is done by </a:t>
            </a:r>
            <a:r>
              <a:rPr lang="en-US" baseline="0" dirty="0" err="1" smtClean="0"/>
              <a:t>metamodel</a:t>
            </a:r>
            <a:r>
              <a:rPr lang="en-US" baseline="0" dirty="0" smtClean="0"/>
              <a:t> composition with a </a:t>
            </a:r>
            <a:r>
              <a:rPr lang="en-US" baseline="0" dirty="0" err="1" smtClean="0"/>
              <a:t>metamodel</a:t>
            </a:r>
            <a:r>
              <a:rPr lang="en-US" baseline="0" dirty="0" smtClean="0"/>
              <a:t> template consisting of these core DSE concepts. This step is performed by once by the domain-expert.</a:t>
            </a:r>
            <a:endParaRPr lang="en-US"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 the core reconfigurable</a:t>
            </a:r>
            <a:r>
              <a:rPr lang="en-US" baseline="0" dirty="0" smtClean="0"/>
              <a:t> representation in GDSE Framework. Enables reuse of common DSE elements while modeling different DSE problems </a:t>
            </a:r>
          </a:p>
          <a:p>
            <a:r>
              <a:rPr lang="en-US" baseline="0" dirty="0" smtClean="0"/>
              <a:t>Also it enables association of  </a:t>
            </a:r>
          </a:p>
          <a:p>
            <a:r>
              <a:rPr lang="en-US" baseline="0" dirty="0" smtClean="0"/>
              <a:t>It enables association of DSE characteristics with  the DSML. </a:t>
            </a:r>
          </a:p>
          <a:p>
            <a:r>
              <a:rPr lang="en-US" dirty="0" smtClean="0"/>
              <a:t>Component types : which provide a generic representation to hierarchically structure the design alternatives</a:t>
            </a:r>
          </a:p>
          <a:p>
            <a:r>
              <a:rPr lang="en-US" dirty="0" smtClean="0"/>
              <a:t>Constraints types: which</a:t>
            </a:r>
            <a:r>
              <a:rPr lang="en-US" baseline="0" dirty="0" smtClean="0"/>
              <a:t> capture the interaction between the design alternatives, the different constraints each valid design alternative should satisfy</a:t>
            </a:r>
          </a:p>
          <a:p>
            <a:r>
              <a:rPr lang="en-US" baseline="0" dirty="0" smtClean="0"/>
              <a:t>Objective Types : which  captures the goal of the exploration .</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Influenced</a:t>
            </a:r>
            <a:r>
              <a:rPr lang="en-US" baseline="0" dirty="0" smtClean="0"/>
              <a:t> by “feature models”. Uses a subset which is sufficient to capture generic structure of design spaces.</a:t>
            </a:r>
          </a:p>
          <a:p>
            <a:endParaRPr lang="en-US" baseline="0" dirty="0" smtClean="0"/>
          </a:p>
          <a:p>
            <a:r>
              <a:rPr lang="en-US" baseline="0" dirty="0" smtClean="0"/>
              <a:t>Properties: used in the evaluation of each design point. ADSEL allows association of DSE properties to the primitives and the property values of the container nodes is calculated using the composition function</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Captures constraints on the design space using 2 constraint classes: </a:t>
            </a:r>
          </a:p>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Template</a:t>
            </a:r>
            <a:r>
              <a:rPr lang="en-US" baseline="0" dirty="0" smtClean="0"/>
              <a:t> instantiation technique is used.</a:t>
            </a:r>
          </a:p>
          <a:p>
            <a:endParaRPr lang="en-US" baseline="0" dirty="0" smtClean="0"/>
          </a:p>
          <a:p>
            <a:r>
              <a:rPr lang="en-US" baseline="0" dirty="0" smtClean="0"/>
              <a:t>Composition is done by inheriting elements in the DSML from elements in ADSEL. This way they can play the roles of the  template elements in the target DSML. This </a:t>
            </a:r>
          </a:p>
          <a:p>
            <a:r>
              <a:rPr lang="en-US" baseline="0" dirty="0" smtClean="0"/>
              <a:t>This extended-feature </a:t>
            </a:r>
            <a:r>
              <a:rPr lang="en-US" baseline="0" dirty="0" err="1" smtClean="0"/>
              <a:t>metamodel</a:t>
            </a:r>
            <a:r>
              <a:rPr lang="en-US" baseline="0" dirty="0" smtClean="0"/>
              <a:t> is used  to configure GME so that domain-engineers can create design space models with instances of constraints and objectives</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Template</a:t>
            </a:r>
            <a:r>
              <a:rPr lang="en-US" baseline="0" dirty="0" smtClean="0"/>
              <a:t> instantiation technique is used.</a:t>
            </a:r>
          </a:p>
          <a:p>
            <a:endParaRPr lang="en-US" baseline="0" dirty="0" smtClean="0"/>
          </a:p>
          <a:p>
            <a:r>
              <a:rPr lang="en-US" baseline="0" dirty="0" smtClean="0"/>
              <a:t>Composition is done by inheriting elements in the DSML from elements in ADSEL. This way they can play the roles of the  template elements in the target DSML. This </a:t>
            </a:r>
          </a:p>
          <a:p>
            <a:r>
              <a:rPr lang="en-US" baseline="0" dirty="0" smtClean="0"/>
              <a:t>This extended-feature </a:t>
            </a:r>
            <a:r>
              <a:rPr lang="en-US" baseline="0" dirty="0" err="1" smtClean="0"/>
              <a:t>metamodel</a:t>
            </a:r>
            <a:r>
              <a:rPr lang="en-US" baseline="0" dirty="0" smtClean="0"/>
              <a:t> is used  to configure GME so that domain-engineers can create design space models with instances of constraints and objectives</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631913-2AD1-4F4D-84D5-183086DC24B8}"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Intermediate</a:t>
            </a:r>
            <a:r>
              <a:rPr lang="en-US" baseline="0" dirty="0" smtClean="0"/>
              <a:t> Language</a:t>
            </a:r>
          </a:p>
          <a:p>
            <a:pPr>
              <a:buNone/>
            </a:pPr>
            <a:r>
              <a:rPr lang="en-US" baseline="0" dirty="0" err="1" smtClean="0"/>
              <a:t>Minizinc</a:t>
            </a:r>
            <a:r>
              <a:rPr lang="en-US" baseline="0" dirty="0" smtClean="0"/>
              <a:t>: is a medium level language which is used for specification of combinatorial  search problems. The </a:t>
            </a:r>
            <a:r>
              <a:rPr lang="en-US" baseline="0" dirty="0" err="1" smtClean="0"/>
              <a:t>minizinc</a:t>
            </a:r>
            <a:r>
              <a:rPr lang="en-US" baseline="0" dirty="0" smtClean="0"/>
              <a:t> tool distribution includes a set of pre-defined translators that can translate the </a:t>
            </a:r>
            <a:r>
              <a:rPr lang="en-US" baseline="0" dirty="0" err="1" smtClean="0"/>
              <a:t>minizinc</a:t>
            </a:r>
            <a:r>
              <a:rPr lang="en-US" baseline="0" dirty="0" smtClean="0"/>
              <a:t> model to ILP, SAT, CSP etc.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24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E631913-2AD1-4F4D-84D5-183086DC24B8}"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a:t>
            </a:r>
            <a:r>
              <a:rPr lang="en-US" baseline="0" dirty="0" smtClean="0"/>
              <a:t> example </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System is a set of reusable assets called features.</a:t>
            </a:r>
            <a:r>
              <a:rPr lang="en-US" baseline="0" dirty="0" smtClean="0"/>
              <a:t> </a:t>
            </a:r>
            <a:r>
              <a:rPr lang="en-US" dirty="0" smtClean="0"/>
              <a:t>A set of feature</a:t>
            </a:r>
            <a:r>
              <a:rPr lang="en-US" baseline="0" dirty="0" smtClean="0"/>
              <a:t> selections </a:t>
            </a:r>
            <a:r>
              <a:rPr lang="en-US" dirty="0" smtClean="0"/>
              <a:t>results in</a:t>
            </a:r>
            <a:r>
              <a:rPr lang="en-US" baseline="0" dirty="0" smtClean="0"/>
              <a:t> a product which a point in the design space. Set of possible feature selections create a design space  and the goal is to find feature selections that satisfy constraints.</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 variants of software application that is mapped on to a variant</a:t>
            </a:r>
            <a:r>
              <a:rPr lang="en-US" baseline="0" dirty="0" smtClean="0"/>
              <a:t> of the hardware . A point in the design space is one variant mapped to one variant of hardware, goal is find a design which satisfies resource constraints.</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Start with the domain specific representation of the design space. For example Feature</a:t>
            </a:r>
            <a:r>
              <a:rPr lang="en-US" baseline="0" dirty="0" smtClean="0"/>
              <a:t> Models are used in SPLE</a:t>
            </a:r>
            <a:r>
              <a:rPr lang="en-US" dirty="0" smtClean="0"/>
              <a:t> </a:t>
            </a:r>
          </a:p>
          <a:p>
            <a:r>
              <a:rPr lang="en-US" dirty="0" smtClean="0"/>
              <a:t>The constraints that valid design configurations should satisfy and the objective the exploration. </a:t>
            </a:r>
          </a:p>
          <a:p>
            <a:endParaRPr lang="en-US" dirty="0" smtClean="0"/>
          </a:p>
          <a:p>
            <a:r>
              <a:rPr lang="en-US" dirty="0" smtClean="0"/>
              <a:t>In the backend this problem</a:t>
            </a:r>
            <a:r>
              <a:rPr lang="en-US" baseline="0" dirty="0" smtClean="0"/>
              <a:t> specification is refined to a constraint problem that is fed to a particular constraint solver</a:t>
            </a:r>
          </a:p>
          <a:p>
            <a:r>
              <a:rPr lang="en-US" baseline="0" dirty="0" smtClean="0"/>
              <a:t>The constraint solver checks in there are any satisfying solutions to the problem</a:t>
            </a:r>
          </a:p>
          <a:p>
            <a:endParaRPr lang="en-US" baseline="0" dirty="0" smtClean="0"/>
          </a:p>
          <a:p>
            <a:r>
              <a:rPr lang="en-US" baseline="0" dirty="0" smtClean="0"/>
              <a:t>This works fine for a given problem in one domain </a:t>
            </a:r>
          </a:p>
          <a:p>
            <a:r>
              <a:rPr lang="en-US" baseline="0" dirty="0" smtClean="0"/>
              <a:t>-problem when same exploration algorithm/solver needs to be used for another domain…cannot reuse the framework</a:t>
            </a:r>
          </a:p>
          <a:p>
            <a:r>
              <a:rPr lang="en-US" baseline="0" dirty="0" smtClean="0"/>
              <a:t>-same problem can be solved using different solvers…efficiency of a particular solver depends on the problem instance…so fixed solver can work efficiently only on </a:t>
            </a:r>
          </a:p>
          <a:p>
            <a:r>
              <a:rPr lang="en-US" baseline="0" dirty="0" smtClean="0"/>
              <a:t>For example OBDD solvers are very efficient in finding valid design alternatives in the presence of </a:t>
            </a:r>
            <a:r>
              <a:rPr lang="en-US" baseline="0" dirty="0" err="1" smtClean="0"/>
              <a:t>boolean</a:t>
            </a:r>
            <a:r>
              <a:rPr lang="en-US" baseline="0" dirty="0" smtClean="0"/>
              <a:t> constraints</a:t>
            </a:r>
          </a:p>
          <a:p>
            <a:r>
              <a:rPr lang="en-US" baseline="0" dirty="0" smtClean="0"/>
              <a:t>But will not work very well if </a:t>
            </a:r>
            <a:endParaRPr lang="en-US" dirty="0" smtClean="0"/>
          </a:p>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overcome the limitations of the current framework</a:t>
            </a:r>
          </a:p>
          <a:p>
            <a:r>
              <a:rPr lang="en-US" dirty="0" smtClean="0"/>
              <a:t>Should be able to use the same</a:t>
            </a:r>
            <a:r>
              <a:rPr lang="en-US" baseline="0" dirty="0" smtClean="0"/>
              <a:t> framework to model DSE problems from different domains</a:t>
            </a:r>
            <a:endParaRPr lang="en-US" dirty="0" smtClean="0"/>
          </a:p>
          <a:p>
            <a:r>
              <a:rPr lang="en-US" dirty="0" smtClean="0"/>
              <a:t>Reuse of common DSE concepts so that the domain-engineers</a:t>
            </a:r>
            <a:r>
              <a:rPr lang="en-US" baseline="0" dirty="0" smtClean="0"/>
              <a:t> just need to focus on domain-specific characteristics rather than </a:t>
            </a:r>
            <a:r>
              <a:rPr lang="en-US" baseline="0" dirty="0" err="1" smtClean="0"/>
              <a:t>reimplementing</a:t>
            </a:r>
            <a:r>
              <a:rPr lang="en-US" baseline="0" dirty="0" smtClean="0"/>
              <a:t> similar functionality again and again.</a:t>
            </a:r>
          </a:p>
          <a:p>
            <a:r>
              <a:rPr lang="en-US" baseline="0" dirty="0" smtClean="0"/>
              <a:t>Flexibility to choose from a set of solvers</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GDSE Framework is a </a:t>
            </a:r>
            <a:r>
              <a:rPr lang="en-US" dirty="0" err="1" smtClean="0"/>
              <a:t>metaprogrammable</a:t>
            </a:r>
            <a:r>
              <a:rPr lang="en-US" dirty="0" smtClean="0"/>
              <a:t> tool  based on</a:t>
            </a:r>
            <a:r>
              <a:rPr lang="en-US" baseline="0" dirty="0" smtClean="0"/>
              <a:t> GME and </a:t>
            </a:r>
            <a:r>
              <a:rPr lang="en-US" baseline="0" dirty="0" err="1" smtClean="0"/>
              <a:t>minizinc</a:t>
            </a:r>
            <a:r>
              <a:rPr lang="en-US" baseline="0" dirty="0" smtClean="0"/>
              <a:t>. It has three main parts</a:t>
            </a:r>
          </a:p>
          <a:p>
            <a:pPr>
              <a:buFontTx/>
              <a:buChar char="-"/>
            </a:pPr>
            <a:r>
              <a:rPr lang="en-US" baseline="0" dirty="0" smtClean="0"/>
              <a:t>which </a:t>
            </a:r>
            <a:r>
              <a:rPr lang="en-US" dirty="0" smtClean="0"/>
              <a:t> can be reconfigured</a:t>
            </a:r>
            <a:r>
              <a:rPr lang="en-US" baseline="0" dirty="0" smtClean="0"/>
              <a:t> to represent DSE problems from different domains which is configured once for a kind of DSE problem. This is done by association of DSE characteristics to any DSML</a:t>
            </a:r>
          </a:p>
          <a:p>
            <a:pPr>
              <a:buFontTx/>
              <a:buChar char="-"/>
            </a:pPr>
            <a:r>
              <a:rPr lang="en-US" baseline="0" dirty="0" smtClean="0"/>
              <a:t>Common core: Remains the same as we move from one domain to the other</a:t>
            </a:r>
          </a:p>
          <a:p>
            <a:pPr>
              <a:buFontTx/>
              <a:buChar char="-"/>
            </a:pPr>
            <a:r>
              <a:rPr lang="en-US" baseline="0" dirty="0" err="1" smtClean="0"/>
              <a:t>Flexibile</a:t>
            </a:r>
            <a:r>
              <a:rPr lang="en-US" baseline="0" dirty="0" smtClean="0"/>
              <a:t> Exploration: that  enables domain-engineer to invoke a different solver on per instance basis.  </a:t>
            </a:r>
          </a:p>
          <a:p>
            <a:endParaRPr lang="en-US" baseline="0" dirty="0" smtClean="0"/>
          </a:p>
          <a:p>
            <a:r>
              <a:rPr lang="en-US" baseline="0" dirty="0" smtClean="0"/>
              <a:t>It supports reusable artifacts that can be reused as the </a:t>
            </a:r>
          </a:p>
          <a:p>
            <a:endParaRPr lang="en-US" baseline="0" dirty="0" smtClean="0"/>
          </a:p>
          <a:p>
            <a:r>
              <a:rPr lang="en-US" baseline="0" dirty="0" smtClean="0"/>
              <a:t>The domain-expert can </a:t>
            </a:r>
            <a:r>
              <a:rPr lang="en-US" baseline="0" dirty="0" err="1" smtClean="0"/>
              <a:t>metaprogram</a:t>
            </a:r>
            <a:r>
              <a:rPr lang="en-US" baseline="0" dirty="0" smtClean="0"/>
              <a:t> the framework to work with a DSE problem from any domain and once this is done the domain-engineer can use this  framework to model instances of his DSE problem and choose a solver to solve the DSE problem. </a:t>
            </a:r>
          </a:p>
          <a:p>
            <a:endParaRPr lang="en-US" baseline="0" dirty="0" smtClean="0"/>
          </a:p>
          <a:p>
            <a:r>
              <a:rPr lang="en-US" baseline="0" dirty="0" smtClean="0"/>
              <a:t>Supports reuse by association of DSE characteristics to any DSML. </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631913-2AD1-4F4D-84D5-183086DC24B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Generic Modeling</a:t>
            </a:r>
            <a:r>
              <a:rPr lang="en-US" baseline="0" dirty="0" smtClean="0"/>
              <a:t> Environment</a:t>
            </a:r>
          </a:p>
          <a:p>
            <a:r>
              <a:rPr lang="en-US" baseline="0" dirty="0" smtClean="0"/>
              <a:t>   - meta programmable framework where the same environment is used to model and </a:t>
            </a:r>
            <a:r>
              <a:rPr lang="en-US" baseline="0" dirty="0" err="1" smtClean="0"/>
              <a:t>metamodel</a:t>
            </a:r>
            <a:r>
              <a:rPr lang="en-US" baseline="0" dirty="0" smtClean="0"/>
              <a:t>. </a:t>
            </a:r>
          </a:p>
          <a:p>
            <a:r>
              <a:rPr lang="en-US" baseline="0" dirty="0" smtClean="0"/>
              <a:t>   - language specification is captured using stereotyped UML step model and uses predefined  </a:t>
            </a:r>
            <a:r>
              <a:rPr lang="en-US" baseline="0" dirty="0" err="1" smtClean="0"/>
              <a:t>interpretors</a:t>
            </a:r>
            <a:r>
              <a:rPr lang="en-US" baseline="0" dirty="0" smtClean="0"/>
              <a:t> take this language specification and configure GME to create a domain-specific environment. </a:t>
            </a:r>
            <a:endParaRPr lang="en-US" dirty="0"/>
          </a:p>
        </p:txBody>
      </p:sp>
      <p:sp>
        <p:nvSpPr>
          <p:cNvPr id="4" name="Slide Number Placeholder 3"/>
          <p:cNvSpPr>
            <a:spLocks noGrp="1"/>
          </p:cNvSpPr>
          <p:nvPr>
            <p:ph type="sldNum" sz="quarter" idx="10"/>
          </p:nvPr>
        </p:nvSpPr>
        <p:spPr/>
        <p:txBody>
          <a:bodyPr/>
          <a:lstStyle/>
          <a:p>
            <a:fld id="{BE631913-2AD1-4F4D-84D5-183086DC24B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79EE2B-0B43-4348-913A-740805FA9FBB}" type="datetime1">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7D050-136B-42F9-96D2-D36DB9BE340F}" type="datetime1">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3F354-F433-4921-94B0-94F2CAED5115}" type="datetime1">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A21A01-CA83-40E5-9B76-AC503F6CC4CB}" type="datetime1">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2F4D9C-F533-46F0-9660-ACCAC16BF357}" type="datetime1">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C9D59F-A0CB-465A-8021-6801BA6C1C38}" type="datetime1">
              <a:rPr lang="en-US" smtClean="0"/>
              <a:pPr/>
              <a:t>10/18/2010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9B8D19-7E84-48DF-BF81-8B0369460713}" type="datetime1">
              <a:rPr lang="en-US" smtClean="0"/>
              <a:pPr/>
              <a:t>10/18/2010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D1C6F2-ECA9-4E88-943A-6A49F66C38B3}" type="datetime1">
              <a:rPr lang="en-US" smtClean="0"/>
              <a:pPr/>
              <a:t>10/18/2010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9F59A0-AE78-46C6-AD02-911E62FE3729}" type="datetime1">
              <a:rPr lang="en-US" smtClean="0"/>
              <a:pPr/>
              <a:t>10/18/2010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318A0-D201-4809-BE12-75E9DF797835}" type="datetime1">
              <a:rPr lang="en-US" smtClean="0"/>
              <a:pPr/>
              <a:t>10/18/2010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975D2D-06EC-4043-817E-3E4D9227646B}" type="datetime1">
              <a:rPr lang="en-US" smtClean="0"/>
              <a:pPr/>
              <a:t>10/18/2010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DAC24-C7B8-4346-9C3A-B6BF40149F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E9E87-3CF8-48F6-B024-06E3550421B2}" type="datetime1">
              <a:rPr lang="en-US" smtClean="0"/>
              <a:pPr/>
              <a:t>10/18/2010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DAC24-C7B8-4346-9C3A-B6BF40149F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GDSE Framework</a:t>
            </a:r>
            <a:br>
              <a:rPr lang="en-US" dirty="0" smtClean="0"/>
            </a:br>
            <a:r>
              <a:rPr lang="en-US" sz="2700" dirty="0" smtClean="0"/>
              <a:t>A Meta-Tool for Automated Design Space Exploration</a:t>
            </a:r>
            <a:endParaRPr lang="en-US" dirty="0"/>
          </a:p>
        </p:txBody>
      </p:sp>
      <p:sp>
        <p:nvSpPr>
          <p:cNvPr id="3" name="Subtitle 2"/>
          <p:cNvSpPr>
            <a:spLocks noGrp="1"/>
          </p:cNvSpPr>
          <p:nvPr>
            <p:ph type="subTitle" idx="1"/>
          </p:nvPr>
        </p:nvSpPr>
        <p:spPr/>
        <p:txBody>
          <a:bodyPr/>
          <a:lstStyle/>
          <a:p>
            <a:r>
              <a:rPr lang="en-US" dirty="0" err="1" smtClean="0"/>
              <a:t>Tripti</a:t>
            </a:r>
            <a:r>
              <a:rPr lang="en-US" dirty="0" smtClean="0"/>
              <a:t> </a:t>
            </a:r>
            <a:r>
              <a:rPr lang="en-US" dirty="0" err="1" smtClean="0"/>
              <a:t>Saxena</a:t>
            </a:r>
            <a:endParaRPr lang="en-US" dirty="0" smtClean="0"/>
          </a:p>
          <a:p>
            <a:r>
              <a:rPr lang="en-US" sz="2400" dirty="0" smtClean="0"/>
              <a:t>Graduate Student</a:t>
            </a:r>
          </a:p>
          <a:p>
            <a:r>
              <a:rPr lang="en-US" sz="2400" dirty="0" smtClean="0"/>
              <a:t>Vanderbilt University</a:t>
            </a:r>
            <a:endParaRPr lang="en-US" sz="2400"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Minizinc</a:t>
            </a:r>
            <a:endParaRPr lang="en-US"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10</a:t>
            </a:fld>
            <a:endParaRPr lang="en-US" dirty="0"/>
          </a:p>
        </p:txBody>
      </p:sp>
      <p:sp>
        <p:nvSpPr>
          <p:cNvPr id="12" name="Rectangle 11"/>
          <p:cNvSpPr/>
          <p:nvPr/>
        </p:nvSpPr>
        <p:spPr>
          <a:xfrm>
            <a:off x="5873265" y="1266000"/>
            <a:ext cx="3200400" cy="3416320"/>
          </a:xfrm>
          <a:prstGeom prst="rect">
            <a:avLst/>
          </a:prstGeom>
          <a:solidFill>
            <a:schemeClr val="bg1">
              <a:lumMod val="75000"/>
            </a:schemeClr>
          </a:solidFill>
          <a:ln>
            <a:solidFill>
              <a:schemeClr val="tx1"/>
            </a:solidFill>
          </a:ln>
        </p:spPr>
        <p:txBody>
          <a:bodyPr wrap="square">
            <a:spAutoFit/>
          </a:bodyPr>
          <a:lstStyle/>
          <a:p>
            <a:pPr algn="ctr"/>
            <a:r>
              <a:rPr lang="en-US" sz="2400" dirty="0" smtClean="0"/>
              <a:t>Medium Level </a:t>
            </a:r>
          </a:p>
          <a:p>
            <a:pPr algn="ctr"/>
            <a:r>
              <a:rPr lang="en-US" sz="2400" dirty="0" smtClean="0"/>
              <a:t>Solver-Independent Language</a:t>
            </a:r>
          </a:p>
          <a:p>
            <a:pPr algn="ctr"/>
            <a:endParaRPr lang="en-US" sz="2400" dirty="0" smtClean="0"/>
          </a:p>
          <a:p>
            <a:pPr marL="0" lvl="1">
              <a:buFont typeface="Arial" pitchFamily="34" charset="0"/>
              <a:buChar char="•"/>
            </a:pPr>
            <a:r>
              <a:rPr lang="en-US" sz="2000" dirty="0" smtClean="0"/>
              <a:t>Express Combinatorial Search Problems</a:t>
            </a:r>
          </a:p>
          <a:p>
            <a:pPr marL="0" lvl="1">
              <a:buFont typeface="Arial" pitchFamily="34" charset="0"/>
              <a:buChar char="•"/>
            </a:pPr>
            <a:r>
              <a:rPr lang="en-US" sz="2000" dirty="0" smtClean="0"/>
              <a:t>Predefined translators for  translation to different solver specific formats</a:t>
            </a:r>
          </a:p>
          <a:p>
            <a:pPr algn="ctr">
              <a:buFont typeface="Arial" pitchFamily="34" charset="0"/>
              <a:buChar char="•"/>
            </a:pPr>
            <a:endParaRPr lang="en-US" sz="2000" dirty="0" smtClean="0"/>
          </a:p>
        </p:txBody>
      </p:sp>
      <p:sp>
        <p:nvSpPr>
          <p:cNvPr id="5" name="Rectangle 13"/>
          <p:cNvSpPr>
            <a:spLocks noChangeArrowheads="1"/>
          </p:cNvSpPr>
          <p:nvPr/>
        </p:nvSpPr>
        <p:spPr bwMode="auto">
          <a:xfrm>
            <a:off x="365759" y="4003429"/>
            <a:ext cx="1322363" cy="990600"/>
          </a:xfrm>
          <a:prstGeom prst="rect">
            <a:avLst/>
          </a:prstGeom>
          <a:solidFill>
            <a:schemeClr val="bg1">
              <a:lumMod val="65000"/>
            </a:schemeClr>
          </a:solidFill>
          <a:ln w="9525">
            <a:solidFill>
              <a:schemeClr val="bg1">
                <a:lumMod val="65000"/>
              </a:schemeClr>
            </a:solidFill>
            <a:miter lim="800000"/>
            <a:headEnd/>
            <a:tailEnd/>
          </a:ln>
        </p:spPr>
        <p:txBody>
          <a:bodyPr wrap="none" anchor="ctr"/>
          <a:lstStyle/>
          <a:p>
            <a:endParaRPr lang="en-US"/>
          </a:p>
        </p:txBody>
      </p:sp>
      <p:sp>
        <p:nvSpPr>
          <p:cNvPr id="6" name="Rectangle 12"/>
          <p:cNvSpPr>
            <a:spLocks noChangeArrowheads="1"/>
          </p:cNvSpPr>
          <p:nvPr/>
        </p:nvSpPr>
        <p:spPr bwMode="auto">
          <a:xfrm>
            <a:off x="2133600" y="1813558"/>
            <a:ext cx="1752600" cy="609600"/>
          </a:xfrm>
          <a:prstGeom prst="rect">
            <a:avLst/>
          </a:prstGeom>
          <a:solidFill>
            <a:schemeClr val="bg1">
              <a:lumMod val="65000"/>
            </a:schemeClr>
          </a:solidFill>
          <a:ln w="9525">
            <a:solidFill>
              <a:schemeClr val="bg1">
                <a:lumMod val="65000"/>
              </a:schemeClr>
            </a:solidFill>
            <a:miter lim="800000"/>
            <a:headEnd/>
            <a:tailEnd/>
          </a:ln>
        </p:spPr>
        <p:txBody>
          <a:bodyPr wrap="none" anchor="ctr"/>
          <a:lstStyle/>
          <a:p>
            <a:endParaRPr lang="en-US"/>
          </a:p>
        </p:txBody>
      </p:sp>
      <p:sp>
        <p:nvSpPr>
          <p:cNvPr id="7" name="Text Box 5"/>
          <p:cNvSpPr txBox="1">
            <a:spLocks noChangeArrowheads="1"/>
          </p:cNvSpPr>
          <p:nvPr/>
        </p:nvSpPr>
        <p:spPr bwMode="auto">
          <a:xfrm>
            <a:off x="2209800" y="1889758"/>
            <a:ext cx="1590675" cy="457200"/>
          </a:xfrm>
          <a:prstGeom prst="rect">
            <a:avLst/>
          </a:prstGeom>
          <a:noFill/>
          <a:ln w="9525">
            <a:noFill/>
            <a:miter lim="800000"/>
            <a:headEnd/>
            <a:tailEnd/>
          </a:ln>
        </p:spPr>
        <p:txBody>
          <a:bodyPr wrap="none">
            <a:spAutoFit/>
          </a:bodyPr>
          <a:lstStyle/>
          <a:p>
            <a:r>
              <a:rPr lang="en-US" dirty="0"/>
              <a:t>Interpreter</a:t>
            </a:r>
          </a:p>
        </p:txBody>
      </p:sp>
      <p:sp>
        <p:nvSpPr>
          <p:cNvPr id="9" name="Text Box 8"/>
          <p:cNvSpPr txBox="1">
            <a:spLocks noChangeArrowheads="1"/>
          </p:cNvSpPr>
          <p:nvPr/>
        </p:nvSpPr>
        <p:spPr bwMode="auto">
          <a:xfrm>
            <a:off x="0" y="1889758"/>
            <a:ext cx="1014413" cy="457200"/>
          </a:xfrm>
          <a:prstGeom prst="rect">
            <a:avLst/>
          </a:prstGeom>
          <a:noFill/>
          <a:ln w="9525">
            <a:noFill/>
            <a:miter lim="800000"/>
            <a:headEnd/>
            <a:tailEnd/>
          </a:ln>
        </p:spPr>
        <p:txBody>
          <a:bodyPr wrap="none">
            <a:spAutoFit/>
          </a:bodyPr>
          <a:lstStyle/>
          <a:p>
            <a:r>
              <a:rPr lang="en-US"/>
              <a:t>Model</a:t>
            </a:r>
          </a:p>
        </p:txBody>
      </p:sp>
      <p:sp>
        <p:nvSpPr>
          <p:cNvPr id="10" name="Text Box 9"/>
          <p:cNvSpPr txBox="1">
            <a:spLocks noChangeArrowheads="1"/>
          </p:cNvSpPr>
          <p:nvPr/>
        </p:nvSpPr>
        <p:spPr bwMode="auto">
          <a:xfrm>
            <a:off x="1599033" y="3012830"/>
            <a:ext cx="3281668" cy="369332"/>
          </a:xfrm>
          <a:prstGeom prst="rect">
            <a:avLst/>
          </a:prstGeom>
          <a:noFill/>
          <a:ln w="9525">
            <a:noFill/>
            <a:miter lim="800000"/>
            <a:headEnd/>
            <a:tailEnd/>
          </a:ln>
        </p:spPr>
        <p:txBody>
          <a:bodyPr wrap="none">
            <a:spAutoFit/>
          </a:bodyPr>
          <a:lstStyle/>
          <a:p>
            <a:r>
              <a:rPr lang="en-US" dirty="0" smtClean="0"/>
              <a:t>Simplified Constraints + variables</a:t>
            </a:r>
            <a:endParaRPr lang="en-US" dirty="0"/>
          </a:p>
        </p:txBody>
      </p:sp>
      <p:sp>
        <p:nvSpPr>
          <p:cNvPr id="11" name="Text Box 10"/>
          <p:cNvSpPr txBox="1">
            <a:spLocks noChangeArrowheads="1"/>
          </p:cNvSpPr>
          <p:nvPr/>
        </p:nvSpPr>
        <p:spPr bwMode="auto">
          <a:xfrm>
            <a:off x="429061" y="4037423"/>
            <a:ext cx="1244991" cy="923330"/>
          </a:xfrm>
          <a:prstGeom prst="rect">
            <a:avLst/>
          </a:prstGeom>
          <a:noFill/>
          <a:ln w="9525">
            <a:noFill/>
            <a:miter lim="800000"/>
            <a:headEnd/>
            <a:tailEnd/>
          </a:ln>
        </p:spPr>
        <p:txBody>
          <a:bodyPr wrap="square">
            <a:spAutoFit/>
          </a:bodyPr>
          <a:lstStyle/>
          <a:p>
            <a:r>
              <a:rPr lang="en-US" dirty="0" smtClean="0"/>
              <a:t>Constraint Solver (</a:t>
            </a:r>
            <a:r>
              <a:rPr lang="en-US" dirty="0" err="1" smtClean="0"/>
              <a:t>Flatzinc</a:t>
            </a:r>
            <a:r>
              <a:rPr lang="en-US" dirty="0" smtClean="0"/>
              <a:t>)</a:t>
            </a:r>
            <a:endParaRPr lang="en-US" dirty="0"/>
          </a:p>
        </p:txBody>
      </p:sp>
      <p:sp>
        <p:nvSpPr>
          <p:cNvPr id="13" name="Text Box 11"/>
          <p:cNvSpPr txBox="1">
            <a:spLocks noChangeArrowheads="1"/>
          </p:cNvSpPr>
          <p:nvPr/>
        </p:nvSpPr>
        <p:spPr bwMode="auto">
          <a:xfrm>
            <a:off x="2522806" y="5876776"/>
            <a:ext cx="1438275" cy="457200"/>
          </a:xfrm>
          <a:prstGeom prst="rect">
            <a:avLst/>
          </a:prstGeom>
          <a:noFill/>
          <a:ln w="9525">
            <a:noFill/>
            <a:miter lim="800000"/>
            <a:headEnd/>
            <a:tailEnd/>
          </a:ln>
        </p:spPr>
        <p:txBody>
          <a:bodyPr wrap="none">
            <a:spAutoFit/>
          </a:bodyPr>
          <a:lstStyle/>
          <a:p>
            <a:r>
              <a:rPr lang="en-US" dirty="0"/>
              <a:t>Solutions</a:t>
            </a:r>
          </a:p>
        </p:txBody>
      </p:sp>
      <p:sp>
        <p:nvSpPr>
          <p:cNvPr id="14" name="Line 14"/>
          <p:cNvSpPr>
            <a:spLocks noChangeShapeType="1"/>
          </p:cNvSpPr>
          <p:nvPr/>
        </p:nvSpPr>
        <p:spPr bwMode="auto">
          <a:xfrm>
            <a:off x="1219200" y="2118358"/>
            <a:ext cx="914400" cy="0"/>
          </a:xfrm>
          <a:prstGeom prst="line">
            <a:avLst/>
          </a:prstGeom>
          <a:noFill/>
          <a:ln w="76200">
            <a:solidFill>
              <a:srgbClr val="993366"/>
            </a:solidFill>
            <a:round/>
            <a:headEnd/>
            <a:tailEnd type="triangle" w="med" len="med"/>
          </a:ln>
        </p:spPr>
        <p:txBody>
          <a:bodyPr wrap="none" anchor="ctr"/>
          <a:lstStyle/>
          <a:p>
            <a:endParaRPr lang="en-US"/>
          </a:p>
        </p:txBody>
      </p:sp>
      <p:sp>
        <p:nvSpPr>
          <p:cNvPr id="16" name="Line 16"/>
          <p:cNvSpPr>
            <a:spLocks noChangeShapeType="1"/>
          </p:cNvSpPr>
          <p:nvPr/>
        </p:nvSpPr>
        <p:spPr bwMode="auto">
          <a:xfrm rot="16200000" flipH="1">
            <a:off x="2743200" y="2727958"/>
            <a:ext cx="609600" cy="0"/>
          </a:xfrm>
          <a:prstGeom prst="line">
            <a:avLst/>
          </a:prstGeom>
          <a:noFill/>
          <a:ln w="76200">
            <a:solidFill>
              <a:srgbClr val="993366"/>
            </a:solidFill>
            <a:round/>
            <a:headEnd/>
            <a:tailEnd type="triangle" w="med" len="med"/>
          </a:ln>
        </p:spPr>
        <p:txBody>
          <a:bodyPr wrap="none" anchor="ctr"/>
          <a:lstStyle/>
          <a:p>
            <a:endParaRPr lang="en-US"/>
          </a:p>
        </p:txBody>
      </p:sp>
      <p:sp>
        <p:nvSpPr>
          <p:cNvPr id="17" name="Line 17"/>
          <p:cNvSpPr>
            <a:spLocks noChangeShapeType="1"/>
          </p:cNvSpPr>
          <p:nvPr/>
        </p:nvSpPr>
        <p:spPr bwMode="auto">
          <a:xfrm rot="16200000" flipH="1">
            <a:off x="2781300" y="3680458"/>
            <a:ext cx="533400" cy="0"/>
          </a:xfrm>
          <a:prstGeom prst="line">
            <a:avLst/>
          </a:prstGeom>
          <a:noFill/>
          <a:ln w="76200">
            <a:solidFill>
              <a:srgbClr val="993366"/>
            </a:solidFill>
            <a:round/>
            <a:headEnd/>
            <a:tailEnd type="triangle" w="med" len="med"/>
          </a:ln>
        </p:spPr>
        <p:txBody>
          <a:bodyPr wrap="none" anchor="ctr"/>
          <a:lstStyle/>
          <a:p>
            <a:endParaRPr lang="en-US"/>
          </a:p>
        </p:txBody>
      </p:sp>
      <p:sp>
        <p:nvSpPr>
          <p:cNvPr id="18" name="Line 18"/>
          <p:cNvSpPr>
            <a:spLocks noChangeShapeType="1"/>
          </p:cNvSpPr>
          <p:nvPr/>
        </p:nvSpPr>
        <p:spPr bwMode="auto">
          <a:xfrm rot="16200000" flipH="1">
            <a:off x="2819400" y="5242558"/>
            <a:ext cx="609600" cy="0"/>
          </a:xfrm>
          <a:prstGeom prst="line">
            <a:avLst/>
          </a:prstGeom>
          <a:noFill/>
          <a:ln w="76200">
            <a:solidFill>
              <a:srgbClr val="993366"/>
            </a:solidFill>
            <a:round/>
            <a:headEnd/>
            <a:tailEnd type="triangle" w="med" len="med"/>
          </a:ln>
        </p:spPr>
        <p:txBody>
          <a:bodyPr wrap="none" anchor="ctr"/>
          <a:lstStyle/>
          <a:p>
            <a:endParaRPr lang="en-US"/>
          </a:p>
        </p:txBody>
      </p:sp>
      <p:sp>
        <p:nvSpPr>
          <p:cNvPr id="19" name="Rectangle 13"/>
          <p:cNvSpPr>
            <a:spLocks noChangeArrowheads="1"/>
          </p:cNvSpPr>
          <p:nvPr/>
        </p:nvSpPr>
        <p:spPr bwMode="auto">
          <a:xfrm>
            <a:off x="2488814" y="4001084"/>
            <a:ext cx="1182857" cy="990600"/>
          </a:xfrm>
          <a:prstGeom prst="rect">
            <a:avLst/>
          </a:prstGeom>
          <a:solidFill>
            <a:schemeClr val="bg1">
              <a:lumMod val="65000"/>
            </a:schemeClr>
          </a:solidFill>
          <a:ln w="9525">
            <a:solidFill>
              <a:schemeClr val="bg1">
                <a:lumMod val="65000"/>
              </a:schemeClr>
            </a:solidFill>
            <a:miter lim="800000"/>
            <a:headEnd/>
            <a:tailEnd/>
          </a:ln>
        </p:spPr>
        <p:txBody>
          <a:bodyPr wrap="none" anchor="ctr"/>
          <a:lstStyle/>
          <a:p>
            <a:pPr algn="ctr"/>
            <a:r>
              <a:rPr lang="en-US" dirty="0" smtClean="0"/>
              <a:t>LP Solve</a:t>
            </a:r>
            <a:endParaRPr lang="en-US" dirty="0"/>
          </a:p>
        </p:txBody>
      </p:sp>
      <p:sp>
        <p:nvSpPr>
          <p:cNvPr id="21" name="Rectangle 13"/>
          <p:cNvSpPr>
            <a:spLocks noChangeArrowheads="1"/>
          </p:cNvSpPr>
          <p:nvPr/>
        </p:nvSpPr>
        <p:spPr bwMode="auto">
          <a:xfrm>
            <a:off x="4202724" y="3998740"/>
            <a:ext cx="1269608" cy="990600"/>
          </a:xfrm>
          <a:prstGeom prst="rect">
            <a:avLst/>
          </a:prstGeom>
          <a:solidFill>
            <a:schemeClr val="bg1">
              <a:lumMod val="65000"/>
            </a:schemeClr>
          </a:solidFill>
          <a:ln w="9525">
            <a:solidFill>
              <a:schemeClr val="bg1">
                <a:lumMod val="65000"/>
              </a:schemeClr>
            </a:solidFill>
            <a:miter lim="800000"/>
            <a:headEnd/>
            <a:tailEnd/>
          </a:ln>
        </p:spPr>
        <p:txBody>
          <a:bodyPr wrap="none" anchor="ctr"/>
          <a:lstStyle/>
          <a:p>
            <a:pPr algn="ctr"/>
            <a:r>
              <a:rPr lang="en-US" dirty="0" err="1" smtClean="0"/>
              <a:t>Minisat</a:t>
            </a:r>
            <a:endParaRPr lang="en-US" dirty="0"/>
          </a:p>
        </p:txBody>
      </p:sp>
      <p:sp>
        <p:nvSpPr>
          <p:cNvPr id="22" name="Line 17"/>
          <p:cNvSpPr>
            <a:spLocks noChangeShapeType="1"/>
          </p:cNvSpPr>
          <p:nvPr/>
        </p:nvSpPr>
        <p:spPr bwMode="auto">
          <a:xfrm rot="16200000" flipH="1" flipV="1">
            <a:off x="1554481" y="2961251"/>
            <a:ext cx="562705" cy="1364566"/>
          </a:xfrm>
          <a:prstGeom prst="line">
            <a:avLst/>
          </a:prstGeom>
          <a:noFill/>
          <a:ln w="76200">
            <a:solidFill>
              <a:srgbClr val="993366"/>
            </a:solidFill>
            <a:round/>
            <a:headEnd/>
            <a:tailEnd type="triangle" w="med" len="med"/>
          </a:ln>
        </p:spPr>
        <p:txBody>
          <a:bodyPr wrap="none" anchor="ctr"/>
          <a:lstStyle/>
          <a:p>
            <a:endParaRPr lang="en-US"/>
          </a:p>
        </p:txBody>
      </p:sp>
      <p:sp>
        <p:nvSpPr>
          <p:cNvPr id="23" name="Line 17"/>
          <p:cNvSpPr>
            <a:spLocks noChangeShapeType="1"/>
          </p:cNvSpPr>
          <p:nvPr/>
        </p:nvSpPr>
        <p:spPr bwMode="auto">
          <a:xfrm rot="16200000" flipH="1">
            <a:off x="4023363" y="2883880"/>
            <a:ext cx="534569" cy="1575579"/>
          </a:xfrm>
          <a:prstGeom prst="line">
            <a:avLst/>
          </a:prstGeom>
          <a:noFill/>
          <a:ln w="76200">
            <a:solidFill>
              <a:srgbClr val="993366"/>
            </a:solidFill>
            <a:round/>
            <a:headEnd/>
            <a:tailEnd type="triangle" w="med" len="med"/>
          </a:ln>
        </p:spPr>
        <p:txBody>
          <a:bodyPr wrap="none" anchor="ctr"/>
          <a:lstStyle/>
          <a:p>
            <a:endParaRPr lang="en-US"/>
          </a:p>
        </p:txBody>
      </p:sp>
      <p:sp>
        <p:nvSpPr>
          <p:cNvPr id="24" name="Line 18"/>
          <p:cNvSpPr>
            <a:spLocks noChangeShapeType="1"/>
          </p:cNvSpPr>
          <p:nvPr/>
        </p:nvSpPr>
        <p:spPr bwMode="auto">
          <a:xfrm rot="16200000" flipH="1">
            <a:off x="626013" y="5451232"/>
            <a:ext cx="731522" cy="14071"/>
          </a:xfrm>
          <a:prstGeom prst="line">
            <a:avLst/>
          </a:prstGeom>
          <a:noFill/>
          <a:ln w="76200">
            <a:solidFill>
              <a:srgbClr val="993366"/>
            </a:solidFill>
            <a:round/>
            <a:headEnd/>
            <a:tailEnd type="triangle" w="med" len="med"/>
          </a:ln>
        </p:spPr>
        <p:txBody>
          <a:bodyPr wrap="none" anchor="ctr"/>
          <a:lstStyle/>
          <a:p>
            <a:endParaRPr lang="en-US"/>
          </a:p>
        </p:txBody>
      </p:sp>
      <p:sp>
        <p:nvSpPr>
          <p:cNvPr id="25" name="Text Box 11"/>
          <p:cNvSpPr txBox="1">
            <a:spLocks noChangeArrowheads="1"/>
          </p:cNvSpPr>
          <p:nvPr/>
        </p:nvSpPr>
        <p:spPr bwMode="auto">
          <a:xfrm>
            <a:off x="382172" y="5902567"/>
            <a:ext cx="1438275" cy="457200"/>
          </a:xfrm>
          <a:prstGeom prst="rect">
            <a:avLst/>
          </a:prstGeom>
          <a:noFill/>
          <a:ln w="9525">
            <a:noFill/>
            <a:miter lim="800000"/>
            <a:headEnd/>
            <a:tailEnd/>
          </a:ln>
        </p:spPr>
        <p:txBody>
          <a:bodyPr wrap="none">
            <a:spAutoFit/>
          </a:bodyPr>
          <a:lstStyle/>
          <a:p>
            <a:r>
              <a:rPr lang="en-US" dirty="0"/>
              <a:t>Solutions</a:t>
            </a:r>
          </a:p>
        </p:txBody>
      </p:sp>
      <p:sp>
        <p:nvSpPr>
          <p:cNvPr id="26" name="Text Box 11"/>
          <p:cNvSpPr txBox="1">
            <a:spLocks noChangeArrowheads="1"/>
          </p:cNvSpPr>
          <p:nvPr/>
        </p:nvSpPr>
        <p:spPr bwMode="auto">
          <a:xfrm>
            <a:off x="4264857" y="5874433"/>
            <a:ext cx="1438275" cy="457200"/>
          </a:xfrm>
          <a:prstGeom prst="rect">
            <a:avLst/>
          </a:prstGeom>
          <a:noFill/>
          <a:ln w="9525">
            <a:noFill/>
            <a:miter lim="800000"/>
            <a:headEnd/>
            <a:tailEnd/>
          </a:ln>
        </p:spPr>
        <p:txBody>
          <a:bodyPr wrap="none">
            <a:spAutoFit/>
          </a:bodyPr>
          <a:lstStyle/>
          <a:p>
            <a:r>
              <a:rPr lang="en-US" dirty="0"/>
              <a:t>Solutions</a:t>
            </a:r>
          </a:p>
        </p:txBody>
      </p:sp>
      <p:sp>
        <p:nvSpPr>
          <p:cNvPr id="27" name="Line 18"/>
          <p:cNvSpPr>
            <a:spLocks noChangeShapeType="1"/>
          </p:cNvSpPr>
          <p:nvPr/>
        </p:nvSpPr>
        <p:spPr bwMode="auto">
          <a:xfrm rot="16200000" flipH="1">
            <a:off x="4589585" y="5310552"/>
            <a:ext cx="609600" cy="0"/>
          </a:xfrm>
          <a:prstGeom prst="line">
            <a:avLst/>
          </a:prstGeom>
          <a:noFill/>
          <a:ln w="76200">
            <a:solidFill>
              <a:srgbClr val="993366"/>
            </a:solidFill>
            <a:round/>
            <a:headEnd/>
            <a:tailEnd type="triangle" w="med" len="med"/>
          </a:ln>
        </p:spPr>
        <p:txBody>
          <a:bodyPr wrap="none" anchor="ctr"/>
          <a:lstStyle/>
          <a:p>
            <a:endParaRPr lang="en-US"/>
          </a:p>
        </p:txBody>
      </p:sp>
      <p:sp>
        <p:nvSpPr>
          <p:cNvPr id="28" name="TextBox 27"/>
          <p:cNvSpPr txBox="1"/>
          <p:nvPr/>
        </p:nvSpPr>
        <p:spPr>
          <a:xfrm>
            <a:off x="6035040" y="5134707"/>
            <a:ext cx="2475912" cy="830997"/>
          </a:xfrm>
          <a:prstGeom prst="rect">
            <a:avLst/>
          </a:prstGeom>
          <a:noFill/>
        </p:spPr>
        <p:txBody>
          <a:bodyPr wrap="square" rtlCol="0">
            <a:spAutoFit/>
          </a:bodyPr>
          <a:lstStyle/>
          <a:p>
            <a:r>
              <a:rPr lang="en-US" sz="2400" dirty="0" smtClean="0"/>
              <a:t>Enables flexible exploration</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of the GDSE Framework</a:t>
            </a:r>
            <a:endParaRPr lang="en-US" dirty="0"/>
          </a:p>
        </p:txBody>
      </p:sp>
      <p:grpSp>
        <p:nvGrpSpPr>
          <p:cNvPr id="3" name="Group 53"/>
          <p:cNvGrpSpPr/>
          <p:nvPr/>
        </p:nvGrpSpPr>
        <p:grpSpPr>
          <a:xfrm>
            <a:off x="1772022" y="1538186"/>
            <a:ext cx="6556060" cy="5115831"/>
            <a:chOff x="55755" y="89213"/>
            <a:chExt cx="9032491" cy="6639037"/>
          </a:xfrm>
        </p:grpSpPr>
        <p:sp>
          <p:nvSpPr>
            <p:cNvPr id="55" name="Rectangle 54"/>
            <p:cNvSpPr/>
            <p:nvPr/>
          </p:nvSpPr>
          <p:spPr>
            <a:xfrm>
              <a:off x="55755" y="89213"/>
              <a:ext cx="7308027" cy="4137100"/>
            </a:xfrm>
            <a:prstGeom prst="rect">
              <a:avLst/>
            </a:prstGeom>
            <a:solidFill>
              <a:schemeClr val="bg1">
                <a:lumMod val="9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7" name="Rectangle 56"/>
            <p:cNvSpPr/>
            <p:nvPr/>
          </p:nvSpPr>
          <p:spPr>
            <a:xfrm>
              <a:off x="103564" y="502488"/>
              <a:ext cx="1361177" cy="3819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DSML</a:t>
              </a:r>
              <a:endParaRPr lang="en-US" sz="1600" dirty="0">
                <a:solidFill>
                  <a:schemeClr val="tx1"/>
                </a:solidFill>
              </a:endParaRPr>
            </a:p>
          </p:txBody>
        </p:sp>
        <p:sp>
          <p:nvSpPr>
            <p:cNvPr id="58" name="Rectangle 57"/>
            <p:cNvSpPr/>
            <p:nvPr/>
          </p:nvSpPr>
          <p:spPr>
            <a:xfrm>
              <a:off x="2005809" y="532638"/>
              <a:ext cx="1306730" cy="3417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ADSEL</a:t>
              </a:r>
              <a:endParaRPr lang="en-US" sz="1600" dirty="0">
                <a:solidFill>
                  <a:schemeClr val="tx1"/>
                </a:solidFill>
              </a:endParaRPr>
            </a:p>
          </p:txBody>
        </p:sp>
        <p:sp>
          <p:nvSpPr>
            <p:cNvPr id="59" name="Isosceles Triangle 58"/>
            <p:cNvSpPr/>
            <p:nvPr/>
          </p:nvSpPr>
          <p:spPr>
            <a:xfrm>
              <a:off x="573170" y="984888"/>
              <a:ext cx="425368" cy="25125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0" name="Isosceles Triangle 59"/>
            <p:cNvSpPr/>
            <p:nvPr/>
          </p:nvSpPr>
          <p:spPr>
            <a:xfrm>
              <a:off x="2444788" y="994938"/>
              <a:ext cx="425368" cy="24120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1" name="Rectangle 60"/>
            <p:cNvSpPr/>
            <p:nvPr/>
          </p:nvSpPr>
          <p:spPr>
            <a:xfrm>
              <a:off x="1117641" y="1918019"/>
              <a:ext cx="1276104" cy="6006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eDSML</a:t>
              </a:r>
              <a:endParaRPr lang="en-US" sz="1600" b="1" dirty="0">
                <a:solidFill>
                  <a:schemeClr val="tx1"/>
                </a:solidFill>
              </a:endParaRPr>
            </a:p>
          </p:txBody>
        </p:sp>
        <p:cxnSp>
          <p:nvCxnSpPr>
            <p:cNvPr id="62" name="Straight Connector 61"/>
            <p:cNvCxnSpPr>
              <a:stCxn id="57" idx="2"/>
              <a:endCxn id="59" idx="0"/>
            </p:cNvCxnSpPr>
            <p:nvPr/>
          </p:nvCxnSpPr>
          <p:spPr>
            <a:xfrm rot="16200000" flipH="1">
              <a:off x="734753" y="933788"/>
              <a:ext cx="1005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2"/>
              <a:endCxn id="60" idx="0"/>
            </p:cNvCxnSpPr>
            <p:nvPr/>
          </p:nvCxnSpPr>
          <p:spPr>
            <a:xfrm rot="5400000">
              <a:off x="2598023" y="933788"/>
              <a:ext cx="1206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61" idx="0"/>
              <a:endCxn id="60" idx="3"/>
            </p:cNvCxnSpPr>
            <p:nvPr/>
          </p:nvCxnSpPr>
          <p:spPr>
            <a:xfrm rot="5400000" flipH="1" flipV="1">
              <a:off x="1865642" y="1126190"/>
              <a:ext cx="681881" cy="90177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59" idx="3"/>
              <a:endCxn id="61" idx="0"/>
            </p:cNvCxnSpPr>
            <p:nvPr/>
          </p:nvCxnSpPr>
          <p:spPr>
            <a:xfrm rot="16200000" flipH="1">
              <a:off x="929833" y="1092158"/>
              <a:ext cx="681881" cy="96983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66364" y="3267317"/>
              <a:ext cx="2388866" cy="6579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Design Space Model</a:t>
              </a:r>
              <a:endParaRPr lang="en-US" sz="1600" dirty="0">
                <a:solidFill>
                  <a:schemeClr val="tx1"/>
                </a:solidFill>
              </a:endParaRPr>
            </a:p>
          </p:txBody>
        </p:sp>
        <p:sp>
          <p:nvSpPr>
            <p:cNvPr id="68" name="TextBox 67"/>
            <p:cNvSpPr txBox="1"/>
            <p:nvPr/>
          </p:nvSpPr>
          <p:spPr>
            <a:xfrm>
              <a:off x="376682" y="2691245"/>
              <a:ext cx="1579197" cy="399416"/>
            </a:xfrm>
            <a:prstGeom prst="rect">
              <a:avLst/>
            </a:prstGeom>
            <a:solidFill>
              <a:schemeClr val="bg1"/>
            </a:solidFill>
          </p:spPr>
          <p:txBody>
            <a:bodyPr wrap="square" rtlCol="0">
              <a:spAutoFit/>
            </a:bodyPr>
            <a:lstStyle/>
            <a:p>
              <a:r>
                <a:rPr lang="en-US" sz="1400" dirty="0" smtClean="0"/>
                <a:t>Instance of</a:t>
              </a:r>
              <a:endParaRPr lang="en-US" sz="1400" dirty="0"/>
            </a:p>
          </p:txBody>
        </p:sp>
        <p:sp>
          <p:nvSpPr>
            <p:cNvPr id="70" name="Rectangle 69"/>
            <p:cNvSpPr/>
            <p:nvPr/>
          </p:nvSpPr>
          <p:spPr>
            <a:xfrm>
              <a:off x="2557670" y="6032121"/>
              <a:ext cx="2362024" cy="640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FlatZinc</a:t>
              </a:r>
              <a:r>
                <a:rPr lang="en-US" sz="1600" b="1" dirty="0" smtClean="0">
                  <a:solidFill>
                    <a:schemeClr val="tx1"/>
                  </a:solidFill>
                </a:rPr>
                <a:t> Solver</a:t>
              </a:r>
              <a:endParaRPr lang="en-US" sz="1600" b="1" dirty="0">
                <a:solidFill>
                  <a:schemeClr val="tx1"/>
                </a:solidFill>
              </a:endParaRPr>
            </a:p>
          </p:txBody>
        </p:sp>
        <p:sp>
          <p:nvSpPr>
            <p:cNvPr id="71" name="Rounded Rectangle 70"/>
            <p:cNvSpPr/>
            <p:nvPr/>
          </p:nvSpPr>
          <p:spPr>
            <a:xfrm>
              <a:off x="3847173" y="4618495"/>
              <a:ext cx="3791415" cy="118837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Solver Independent Constraint Problem in </a:t>
              </a:r>
              <a:r>
                <a:rPr lang="en-US" sz="1600" b="1" dirty="0" err="1" smtClean="0">
                  <a:solidFill>
                    <a:schemeClr val="tx1"/>
                  </a:solidFill>
                </a:rPr>
                <a:t>Minizinc</a:t>
              </a:r>
              <a:endParaRPr lang="en-US" sz="1600" dirty="0"/>
            </a:p>
          </p:txBody>
        </p:sp>
        <p:grpSp>
          <p:nvGrpSpPr>
            <p:cNvPr id="4" name="Group 55"/>
            <p:cNvGrpSpPr/>
            <p:nvPr/>
          </p:nvGrpSpPr>
          <p:grpSpPr>
            <a:xfrm>
              <a:off x="4348978" y="1767440"/>
              <a:ext cx="2776652" cy="2107815"/>
              <a:chOff x="3968080" y="1636775"/>
              <a:chExt cx="2487034" cy="1703838"/>
            </a:xfrm>
          </p:grpSpPr>
          <p:sp>
            <p:nvSpPr>
              <p:cNvPr id="98" name="Rectangle 97"/>
              <p:cNvSpPr/>
              <p:nvPr/>
            </p:nvSpPr>
            <p:spPr>
              <a:xfrm>
                <a:off x="4352217" y="1636775"/>
                <a:ext cx="1733340" cy="582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Intermediate Language</a:t>
                </a:r>
                <a:endParaRPr lang="en-US" sz="1600" b="1" dirty="0">
                  <a:solidFill>
                    <a:schemeClr val="tx1"/>
                  </a:solidFill>
                </a:endParaRPr>
              </a:p>
            </p:txBody>
          </p:sp>
          <p:sp>
            <p:nvSpPr>
              <p:cNvPr id="99" name="Rectangle 98"/>
              <p:cNvSpPr/>
              <p:nvPr/>
            </p:nvSpPr>
            <p:spPr>
              <a:xfrm>
                <a:off x="3968080" y="2731013"/>
                <a:ext cx="2487034"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Intermediate Design Space Model</a:t>
                </a:r>
                <a:endParaRPr lang="en-US" sz="1600" dirty="0">
                  <a:solidFill>
                    <a:schemeClr val="tx1"/>
                  </a:solidFill>
                </a:endParaRPr>
              </a:p>
            </p:txBody>
          </p:sp>
          <p:cxnSp>
            <p:nvCxnSpPr>
              <p:cNvPr id="100" name="Straight Arrow Connector 99"/>
              <p:cNvCxnSpPr>
                <a:stCxn id="99" idx="0"/>
                <a:endCxn id="98" idx="2"/>
              </p:cNvCxnSpPr>
              <p:nvPr/>
            </p:nvCxnSpPr>
            <p:spPr>
              <a:xfrm rot="5400000" flipH="1" flipV="1">
                <a:off x="4959282" y="2471408"/>
                <a:ext cx="511921" cy="728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5266100" y="2325678"/>
                <a:ext cx="1136702" cy="290578"/>
              </a:xfrm>
              <a:prstGeom prst="rect">
                <a:avLst/>
              </a:prstGeom>
              <a:solidFill>
                <a:schemeClr val="bg1"/>
              </a:solidFill>
            </p:spPr>
            <p:txBody>
              <a:bodyPr wrap="square" rtlCol="0">
                <a:spAutoFit/>
              </a:bodyPr>
              <a:lstStyle/>
              <a:p>
                <a:r>
                  <a:rPr lang="en-US" sz="1200" dirty="0" smtClean="0"/>
                  <a:t>Instance of</a:t>
                </a:r>
                <a:endParaRPr lang="en-US" sz="1200" dirty="0"/>
              </a:p>
            </p:txBody>
          </p:sp>
        </p:grpSp>
        <p:sp>
          <p:nvSpPr>
            <p:cNvPr id="73" name="Rectangle 72"/>
            <p:cNvSpPr/>
            <p:nvPr/>
          </p:nvSpPr>
          <p:spPr>
            <a:xfrm>
              <a:off x="6414005" y="6052972"/>
              <a:ext cx="1152986" cy="6526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FD Solver</a:t>
              </a:r>
              <a:endParaRPr lang="en-US" sz="1600" b="1" dirty="0">
                <a:solidFill>
                  <a:schemeClr val="tx1"/>
                </a:solidFill>
              </a:endParaRPr>
            </a:p>
          </p:txBody>
        </p:sp>
        <p:sp>
          <p:nvSpPr>
            <p:cNvPr id="74" name="Rectangle 73"/>
            <p:cNvSpPr/>
            <p:nvPr/>
          </p:nvSpPr>
          <p:spPr>
            <a:xfrm>
              <a:off x="5022574" y="6023838"/>
              <a:ext cx="1258957" cy="6685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LP Solver</a:t>
              </a:r>
              <a:endParaRPr lang="en-US" sz="1600" b="1" dirty="0">
                <a:solidFill>
                  <a:schemeClr val="tx1"/>
                </a:solidFill>
              </a:endParaRPr>
            </a:p>
          </p:txBody>
        </p:sp>
        <p:sp>
          <p:nvSpPr>
            <p:cNvPr id="75" name="Rectangle 74"/>
            <p:cNvSpPr/>
            <p:nvPr/>
          </p:nvSpPr>
          <p:spPr>
            <a:xfrm>
              <a:off x="7709108" y="6085049"/>
              <a:ext cx="1191508"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Gecode</a:t>
              </a:r>
              <a:endParaRPr lang="en-US" sz="1600" b="1" dirty="0" smtClean="0">
                <a:solidFill>
                  <a:schemeClr val="tx1"/>
                </a:solidFill>
              </a:endParaRPr>
            </a:p>
            <a:p>
              <a:pPr algn="ctr"/>
              <a:r>
                <a:rPr lang="en-US" sz="1600" b="1" dirty="0" smtClean="0">
                  <a:solidFill>
                    <a:schemeClr val="tx1"/>
                  </a:solidFill>
                </a:rPr>
                <a:t>Solver</a:t>
              </a:r>
              <a:endParaRPr lang="en-US" sz="1600" b="1" dirty="0">
                <a:solidFill>
                  <a:schemeClr val="tx1"/>
                </a:solidFill>
              </a:endParaRPr>
            </a:p>
          </p:txBody>
        </p:sp>
        <p:cxnSp>
          <p:nvCxnSpPr>
            <p:cNvPr id="76" name="Straight Arrow Connector 75"/>
            <p:cNvCxnSpPr>
              <a:stCxn id="71" idx="2"/>
              <a:endCxn id="70" idx="0"/>
            </p:cNvCxnSpPr>
            <p:nvPr/>
          </p:nvCxnSpPr>
          <p:spPr>
            <a:xfrm rot="5400000">
              <a:off x="4628158" y="4917397"/>
              <a:ext cx="225249" cy="200419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1" idx="2"/>
              <a:endCxn id="74" idx="0"/>
            </p:cNvCxnSpPr>
            <p:nvPr/>
          </p:nvCxnSpPr>
          <p:spPr>
            <a:xfrm rot="5400000">
              <a:off x="5588984" y="5869941"/>
              <a:ext cx="216966" cy="9082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71" idx="2"/>
              <a:endCxn id="73" idx="0"/>
            </p:cNvCxnSpPr>
            <p:nvPr/>
          </p:nvCxnSpPr>
          <p:spPr>
            <a:xfrm rot="16200000" flipH="1">
              <a:off x="6243639" y="5306113"/>
              <a:ext cx="246100" cy="1247617"/>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71" idx="3"/>
              <a:endCxn id="75" idx="0"/>
            </p:cNvCxnSpPr>
            <p:nvPr/>
          </p:nvCxnSpPr>
          <p:spPr>
            <a:xfrm>
              <a:off x="7638588" y="5212684"/>
              <a:ext cx="666274" cy="87236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endCxn id="83" idx="1"/>
            </p:cNvCxnSpPr>
            <p:nvPr/>
          </p:nvCxnSpPr>
          <p:spPr>
            <a:xfrm>
              <a:off x="7125629" y="3392171"/>
              <a:ext cx="568713" cy="6253"/>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99" idx="2"/>
              <a:endCxn id="71" idx="0"/>
            </p:cNvCxnSpPr>
            <p:nvPr/>
          </p:nvCxnSpPr>
          <p:spPr>
            <a:xfrm rot="16200000" flipH="1">
              <a:off x="5368472" y="4244085"/>
              <a:ext cx="743241" cy="55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 name="Freeform 81"/>
            <p:cNvSpPr/>
            <p:nvPr/>
          </p:nvSpPr>
          <p:spPr>
            <a:xfrm>
              <a:off x="7081787" y="3613005"/>
              <a:ext cx="1904818" cy="705542"/>
            </a:xfrm>
            <a:custGeom>
              <a:avLst/>
              <a:gdLst>
                <a:gd name="connsiteX0" fmla="*/ 1706137 w 1706137"/>
                <a:gd name="connsiteY0" fmla="*/ 100361 h 589156"/>
                <a:gd name="connsiteX1" fmla="*/ 1483113 w 1706137"/>
                <a:gd name="connsiteY1" fmla="*/ 579863 h 589156"/>
                <a:gd name="connsiteX2" fmla="*/ 691376 w 1706137"/>
                <a:gd name="connsiteY2" fmla="*/ 156117 h 589156"/>
                <a:gd name="connsiteX3" fmla="*/ 0 w 1706137"/>
                <a:gd name="connsiteY3" fmla="*/ 0 h 589156"/>
              </a:gdLst>
              <a:ahLst/>
              <a:cxnLst>
                <a:cxn ang="0">
                  <a:pos x="connsiteX0" y="connsiteY0"/>
                </a:cxn>
                <a:cxn ang="0">
                  <a:pos x="connsiteX1" y="connsiteY1"/>
                </a:cxn>
                <a:cxn ang="0">
                  <a:pos x="connsiteX2" y="connsiteY2"/>
                </a:cxn>
                <a:cxn ang="0">
                  <a:pos x="connsiteX3" y="connsiteY3"/>
                </a:cxn>
              </a:cxnLst>
              <a:rect l="l" t="t" r="r" b="b"/>
              <a:pathLst>
                <a:path w="1706137" h="589156">
                  <a:moveTo>
                    <a:pt x="1706137" y="100361"/>
                  </a:moveTo>
                  <a:cubicBezTo>
                    <a:pt x="1679188" y="335465"/>
                    <a:pt x="1652240" y="570570"/>
                    <a:pt x="1483113" y="579863"/>
                  </a:cubicBezTo>
                  <a:cubicBezTo>
                    <a:pt x="1313986" y="589156"/>
                    <a:pt x="938562" y="252761"/>
                    <a:pt x="691376" y="156117"/>
                  </a:cubicBezTo>
                  <a:cubicBezTo>
                    <a:pt x="444190" y="59473"/>
                    <a:pt x="222095" y="29736"/>
                    <a:pt x="0" y="0"/>
                  </a:cubicBezTo>
                </a:path>
              </a:pathLst>
            </a:cu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p>
          </p:txBody>
        </p:sp>
        <p:sp>
          <p:nvSpPr>
            <p:cNvPr id="83" name="Rectangle 82"/>
            <p:cNvSpPr/>
            <p:nvPr/>
          </p:nvSpPr>
          <p:spPr>
            <a:xfrm>
              <a:off x="7694342" y="3076823"/>
              <a:ext cx="1393904"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DESERT</a:t>
              </a:r>
              <a:endParaRPr lang="en-US" sz="1600" b="1" dirty="0">
                <a:solidFill>
                  <a:schemeClr val="tx1"/>
                </a:solidFill>
              </a:endParaRPr>
            </a:p>
          </p:txBody>
        </p:sp>
        <p:sp>
          <p:nvSpPr>
            <p:cNvPr id="84" name="Right Arrow 83"/>
            <p:cNvSpPr/>
            <p:nvPr/>
          </p:nvSpPr>
          <p:spPr>
            <a:xfrm rot="10800000" flipV="1">
              <a:off x="2408365" y="2126259"/>
              <a:ext cx="2374421" cy="22293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5" name="Oval 84"/>
            <p:cNvSpPr/>
            <p:nvPr/>
          </p:nvSpPr>
          <p:spPr>
            <a:xfrm>
              <a:off x="5584493" y="1062401"/>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4</a:t>
              </a:r>
              <a:endParaRPr lang="en-US" sz="1600" dirty="0"/>
            </a:p>
          </p:txBody>
        </p:sp>
        <p:sp>
          <p:nvSpPr>
            <p:cNvPr id="86" name="Oval 85"/>
            <p:cNvSpPr/>
            <p:nvPr/>
          </p:nvSpPr>
          <p:spPr>
            <a:xfrm>
              <a:off x="1228395" y="387450"/>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1</a:t>
              </a:r>
              <a:endParaRPr lang="en-US" sz="1600" dirty="0"/>
            </a:p>
          </p:txBody>
        </p:sp>
        <p:grpSp>
          <p:nvGrpSpPr>
            <p:cNvPr id="5" name="Group 49"/>
            <p:cNvGrpSpPr/>
            <p:nvPr/>
          </p:nvGrpSpPr>
          <p:grpSpPr>
            <a:xfrm rot="2310796">
              <a:off x="2363321" y="1675605"/>
              <a:ext cx="2374421" cy="705344"/>
              <a:chOff x="1462110" y="2313888"/>
              <a:chExt cx="2126758" cy="641757"/>
            </a:xfrm>
          </p:grpSpPr>
          <p:sp>
            <p:nvSpPr>
              <p:cNvPr id="95" name="Right Arrow 94"/>
              <p:cNvSpPr/>
              <p:nvPr/>
            </p:nvSpPr>
            <p:spPr>
              <a:xfrm rot="19296875" flipV="1">
                <a:off x="1462110" y="2464575"/>
                <a:ext cx="2126758" cy="20284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6" name="Rectangle 95"/>
              <p:cNvSpPr/>
              <p:nvPr/>
            </p:nvSpPr>
            <p:spPr>
              <a:xfrm rot="19237645">
                <a:off x="1901739" y="2313888"/>
                <a:ext cx="1486198" cy="641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Model Transformation</a:t>
                </a:r>
                <a:endParaRPr lang="en-US" sz="1200" dirty="0">
                  <a:solidFill>
                    <a:schemeClr val="tx1"/>
                  </a:solidFill>
                </a:endParaRPr>
              </a:p>
            </p:txBody>
          </p:sp>
        </p:grpSp>
        <p:sp>
          <p:nvSpPr>
            <p:cNvPr id="88" name="Freeform 87"/>
            <p:cNvSpPr/>
            <p:nvPr/>
          </p:nvSpPr>
          <p:spPr>
            <a:xfrm>
              <a:off x="3244574" y="3794613"/>
              <a:ext cx="2109304" cy="1272209"/>
            </a:xfrm>
            <a:custGeom>
              <a:avLst/>
              <a:gdLst>
                <a:gd name="connsiteX0" fmla="*/ 572052 w 2109304"/>
                <a:gd name="connsiteY0" fmla="*/ 1272209 h 1272209"/>
                <a:gd name="connsiteX1" fmla="*/ 200991 w 2109304"/>
                <a:gd name="connsiteY1" fmla="*/ 821635 h 1272209"/>
                <a:gd name="connsiteX2" fmla="*/ 1778000 w 2109304"/>
                <a:gd name="connsiteY2" fmla="*/ 596348 h 1272209"/>
                <a:gd name="connsiteX3" fmla="*/ 2109304 w 2109304"/>
                <a:gd name="connsiteY3" fmla="*/ 0 h 1272209"/>
              </a:gdLst>
              <a:ahLst/>
              <a:cxnLst>
                <a:cxn ang="0">
                  <a:pos x="connsiteX0" y="connsiteY0"/>
                </a:cxn>
                <a:cxn ang="0">
                  <a:pos x="connsiteX1" y="connsiteY1"/>
                </a:cxn>
                <a:cxn ang="0">
                  <a:pos x="connsiteX2" y="connsiteY2"/>
                </a:cxn>
                <a:cxn ang="0">
                  <a:pos x="connsiteX3" y="connsiteY3"/>
                </a:cxn>
              </a:cxnLst>
              <a:rect l="l" t="t" r="r" b="b"/>
              <a:pathLst>
                <a:path w="2109304" h="1272209">
                  <a:moveTo>
                    <a:pt x="572052" y="1272209"/>
                  </a:moveTo>
                  <a:cubicBezTo>
                    <a:pt x="286026" y="1103244"/>
                    <a:pt x="0" y="934279"/>
                    <a:pt x="200991" y="821635"/>
                  </a:cubicBezTo>
                  <a:cubicBezTo>
                    <a:pt x="401982" y="708992"/>
                    <a:pt x="1459948" y="733287"/>
                    <a:pt x="1778000" y="596348"/>
                  </a:cubicBezTo>
                  <a:cubicBezTo>
                    <a:pt x="2096052" y="459409"/>
                    <a:pt x="2109304" y="0"/>
                    <a:pt x="2109304" y="0"/>
                  </a:cubicBezTo>
                </a:path>
              </a:pathLst>
            </a:cu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cxnSp>
          <p:nvCxnSpPr>
            <p:cNvPr id="89" name="Straight Connector 88"/>
            <p:cNvCxnSpPr>
              <a:stCxn id="96" idx="2"/>
              <a:endCxn id="92" idx="0"/>
            </p:cNvCxnSpPr>
            <p:nvPr/>
          </p:nvCxnSpPr>
          <p:spPr>
            <a:xfrm rot="16200000" flipH="1">
              <a:off x="3254139" y="2869824"/>
              <a:ext cx="822657" cy="10771"/>
            </a:xfrm>
            <a:prstGeom prst="line">
              <a:avLst/>
            </a:prstGeom>
            <a:ln>
              <a:solidFill>
                <a:schemeClr val="tx1"/>
              </a:solidFill>
              <a:prstDash val="sysDash"/>
              <a:headEnd type="stealth"/>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V="1">
              <a:off x="2955230" y="3451857"/>
              <a:ext cx="1364979" cy="49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2975684" y="3704094"/>
              <a:ext cx="1317347" cy="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Oval 91"/>
            <p:cNvSpPr/>
            <p:nvPr/>
          </p:nvSpPr>
          <p:spPr>
            <a:xfrm>
              <a:off x="3352801" y="3286539"/>
              <a:ext cx="636104" cy="5698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t</a:t>
              </a:r>
              <a:endParaRPr lang="en-US" sz="1200" dirty="0"/>
            </a:p>
          </p:txBody>
        </p:sp>
        <p:sp>
          <p:nvSpPr>
            <p:cNvPr id="93" name="Oval 92"/>
            <p:cNvSpPr/>
            <p:nvPr/>
          </p:nvSpPr>
          <p:spPr>
            <a:xfrm>
              <a:off x="498466" y="1912224"/>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2</a:t>
              </a:r>
              <a:endParaRPr lang="en-US" sz="1600" dirty="0"/>
            </a:p>
          </p:txBody>
        </p:sp>
        <p:sp>
          <p:nvSpPr>
            <p:cNvPr id="94" name="Oval 93"/>
            <p:cNvSpPr/>
            <p:nvPr/>
          </p:nvSpPr>
          <p:spPr>
            <a:xfrm>
              <a:off x="374479" y="3446556"/>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3</a:t>
              </a:r>
              <a:endParaRPr lang="en-US" sz="1600" dirty="0"/>
            </a:p>
          </p:txBody>
        </p:sp>
        <p:cxnSp>
          <p:nvCxnSpPr>
            <p:cNvPr id="67" name="Straight Arrow Connector 66"/>
            <p:cNvCxnSpPr>
              <a:stCxn id="66" idx="0"/>
              <a:endCxn id="61" idx="2"/>
            </p:cNvCxnSpPr>
            <p:nvPr/>
          </p:nvCxnSpPr>
          <p:spPr>
            <a:xfrm rot="16200000" flipV="1">
              <a:off x="1383937" y="2890457"/>
              <a:ext cx="748617" cy="510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52" name="Rectangle 51"/>
          <p:cNvSpPr/>
          <p:nvPr/>
        </p:nvSpPr>
        <p:spPr>
          <a:xfrm>
            <a:off x="4417267" y="1744394"/>
            <a:ext cx="1308294" cy="5205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GME</a:t>
            </a:r>
            <a:endParaRPr lang="en-US" sz="4000" b="1" dirty="0">
              <a:solidFill>
                <a:schemeClr val="tx1"/>
              </a:solidFill>
            </a:endParaRPr>
          </a:p>
        </p:txBody>
      </p:sp>
      <p:sp>
        <p:nvSpPr>
          <p:cNvPr id="53" name="Slide Number Placeholder 52"/>
          <p:cNvSpPr>
            <a:spLocks noGrp="1"/>
          </p:cNvSpPr>
          <p:nvPr>
            <p:ph type="sldNum" sz="quarter" idx="12"/>
          </p:nvPr>
        </p:nvSpPr>
        <p:spPr>
          <a:xfrm>
            <a:off x="7087784" y="6356350"/>
            <a:ext cx="2133600" cy="365125"/>
          </a:xfrm>
        </p:spPr>
        <p:txBody>
          <a:bodyPr/>
          <a:lstStyle/>
          <a:p>
            <a:fld id="{97FDAC24-C7B8-4346-9C3A-B6BF40149F5E}" type="slidenum">
              <a:rPr lang="en-US" smtClean="0"/>
              <a:pPr/>
              <a:t>11</a:t>
            </a:fld>
            <a:endParaRPr lang="en-US"/>
          </a:p>
        </p:txBody>
      </p:sp>
      <p:sp>
        <p:nvSpPr>
          <p:cNvPr id="102" name="Rounded Rectangular Callout 101"/>
          <p:cNvSpPr/>
          <p:nvPr/>
        </p:nvSpPr>
        <p:spPr>
          <a:xfrm>
            <a:off x="14094" y="2712724"/>
            <a:ext cx="1589624" cy="1409105"/>
          </a:xfrm>
          <a:prstGeom prst="wedgeRoundRectCallout">
            <a:avLst>
              <a:gd name="adj1" fmla="val 55689"/>
              <a:gd name="adj2" fmla="val -99295"/>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Reuse existing DSML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Step 1: Domain Specific Modeling Language.</a:t>
            </a:r>
            <a:endParaRPr lang="en-US" dirty="0"/>
          </a:p>
        </p:txBody>
      </p:sp>
      <p:sp>
        <p:nvSpPr>
          <p:cNvPr id="5" name="Rectangle 4"/>
          <p:cNvSpPr/>
          <p:nvPr/>
        </p:nvSpPr>
        <p:spPr>
          <a:xfrm>
            <a:off x="5894364" y="1209822"/>
            <a:ext cx="2827606" cy="202574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Metamodel</a:t>
            </a:r>
            <a:endParaRPr lang="en-US" dirty="0" smtClean="0">
              <a:solidFill>
                <a:schemeClr val="tx1"/>
              </a:solidFill>
            </a:endParaRPr>
          </a:p>
          <a:p>
            <a:pPr>
              <a:buFont typeface="Arial" pitchFamily="34" charset="0"/>
              <a:buChar char="•"/>
            </a:pPr>
            <a:r>
              <a:rPr lang="en-US" dirty="0" smtClean="0">
                <a:solidFill>
                  <a:schemeClr val="tx1"/>
                </a:solidFill>
              </a:rPr>
              <a:t>Entities</a:t>
            </a:r>
          </a:p>
          <a:p>
            <a:pPr>
              <a:buFont typeface="Arial" pitchFamily="34" charset="0"/>
              <a:buChar char="•"/>
            </a:pPr>
            <a:r>
              <a:rPr lang="en-US" dirty="0" smtClean="0">
                <a:solidFill>
                  <a:schemeClr val="tx1"/>
                </a:solidFill>
              </a:rPr>
              <a:t>Relationships</a:t>
            </a:r>
          </a:p>
          <a:p>
            <a:pPr>
              <a:buFont typeface="Arial" pitchFamily="34" charset="0"/>
              <a:buChar char="•"/>
            </a:pPr>
            <a:r>
              <a:rPr lang="en-US" dirty="0" smtClean="0">
                <a:solidFill>
                  <a:schemeClr val="tx1"/>
                </a:solidFill>
              </a:rPr>
              <a:t>Attributes</a:t>
            </a:r>
          </a:p>
          <a:p>
            <a:pPr algn="ctr"/>
            <a:endParaRPr lang="en-US" dirty="0" smtClean="0">
              <a:solidFill>
                <a:schemeClr val="tx1"/>
              </a:solidFill>
            </a:endParaRPr>
          </a:p>
          <a:p>
            <a:pPr algn="ctr"/>
            <a:r>
              <a:rPr lang="en-US" dirty="0" smtClean="0">
                <a:solidFill>
                  <a:schemeClr val="tx1"/>
                </a:solidFill>
              </a:rPr>
              <a:t>	</a:t>
            </a:r>
            <a:endParaRPr lang="en-US" dirty="0">
              <a:solidFill>
                <a:schemeClr val="tx1"/>
              </a:solidFill>
            </a:endParaRPr>
          </a:p>
        </p:txBody>
      </p:sp>
      <p:sp>
        <p:nvSpPr>
          <p:cNvPr id="6" name="TextBox 5"/>
          <p:cNvSpPr txBox="1"/>
          <p:nvPr/>
        </p:nvSpPr>
        <p:spPr>
          <a:xfrm>
            <a:off x="1871005" y="3600363"/>
            <a:ext cx="3362178" cy="584775"/>
          </a:xfrm>
          <a:prstGeom prst="rect">
            <a:avLst/>
          </a:prstGeom>
          <a:noFill/>
        </p:spPr>
        <p:txBody>
          <a:bodyPr wrap="square" rtlCol="0">
            <a:spAutoFit/>
          </a:bodyPr>
          <a:lstStyle/>
          <a:p>
            <a:pPr algn="ctr"/>
            <a:r>
              <a:rPr lang="en-US" sz="3200" dirty="0" err="1" smtClean="0"/>
              <a:t>Metamodel</a:t>
            </a:r>
            <a:endParaRPr lang="en-US" sz="3200" dirty="0"/>
          </a:p>
        </p:txBody>
      </p:sp>
      <p:sp>
        <p:nvSpPr>
          <p:cNvPr id="7" name="Slide Number Placeholder 6"/>
          <p:cNvSpPr>
            <a:spLocks noGrp="1"/>
          </p:cNvSpPr>
          <p:nvPr>
            <p:ph type="sldNum" sz="quarter" idx="12"/>
          </p:nvPr>
        </p:nvSpPr>
        <p:spPr/>
        <p:txBody>
          <a:bodyPr/>
          <a:lstStyle/>
          <a:p>
            <a:fld id="{97FDAC24-C7B8-4346-9C3A-B6BF40149F5E}" type="slidenum">
              <a:rPr lang="en-US" smtClean="0"/>
              <a:pPr/>
              <a:t>12</a:t>
            </a:fld>
            <a:endParaRPr lang="en-US"/>
          </a:p>
        </p:txBody>
      </p:sp>
      <p:pic>
        <p:nvPicPr>
          <p:cNvPr id="1027" name="Picture 3"/>
          <p:cNvPicPr>
            <a:picLocks noChangeAspect="1" noChangeArrowheads="1"/>
          </p:cNvPicPr>
          <p:nvPr/>
        </p:nvPicPr>
        <p:blipFill>
          <a:blip r:embed="rId3" cstate="print"/>
          <a:srcRect/>
          <a:stretch>
            <a:fillRect/>
          </a:stretch>
        </p:blipFill>
        <p:spPr bwMode="auto">
          <a:xfrm>
            <a:off x="1680650" y="1087755"/>
            <a:ext cx="3707277" cy="2578312"/>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1601062" y="4371605"/>
            <a:ext cx="3716509" cy="1583940"/>
          </a:xfrm>
          <a:prstGeom prst="rect">
            <a:avLst/>
          </a:prstGeom>
          <a:solidFill>
            <a:schemeClr val="tx1"/>
          </a:solidFill>
          <a:ln w="9525">
            <a:solidFill>
              <a:schemeClr val="tx1"/>
            </a:solidFill>
            <a:miter lim="800000"/>
            <a:headEnd/>
            <a:tailEnd/>
          </a:ln>
        </p:spPr>
      </p:pic>
      <p:sp>
        <p:nvSpPr>
          <p:cNvPr id="12" name="TextBox 11"/>
          <p:cNvSpPr txBox="1"/>
          <p:nvPr/>
        </p:nvSpPr>
        <p:spPr>
          <a:xfrm>
            <a:off x="2138272" y="5472334"/>
            <a:ext cx="2841674" cy="369332"/>
          </a:xfrm>
          <a:prstGeom prst="rect">
            <a:avLst/>
          </a:prstGeom>
          <a:noFill/>
        </p:spPr>
        <p:txBody>
          <a:bodyPr wrap="square" rtlCol="0">
            <a:spAutoFit/>
          </a:bodyPr>
          <a:lstStyle/>
          <a:p>
            <a:pPr algn="ctr"/>
            <a:r>
              <a:rPr lang="en-US" b="1" dirty="0" smtClean="0"/>
              <a:t>Face Recognition Algorithm</a:t>
            </a:r>
            <a:endParaRPr lang="en-US" b="1" dirty="0"/>
          </a:p>
        </p:txBody>
      </p:sp>
      <p:sp>
        <p:nvSpPr>
          <p:cNvPr id="9" name="TextBox 8"/>
          <p:cNvSpPr txBox="1"/>
          <p:nvPr/>
        </p:nvSpPr>
        <p:spPr>
          <a:xfrm>
            <a:off x="1981201" y="6273225"/>
            <a:ext cx="3362178" cy="584775"/>
          </a:xfrm>
          <a:prstGeom prst="rect">
            <a:avLst/>
          </a:prstGeom>
          <a:noFill/>
        </p:spPr>
        <p:txBody>
          <a:bodyPr wrap="square" rtlCol="0">
            <a:spAutoFit/>
          </a:bodyPr>
          <a:lstStyle/>
          <a:p>
            <a:pPr algn="ctr"/>
            <a:r>
              <a:rPr lang="en-US" sz="3200" dirty="0" smtClean="0"/>
              <a:t>Model</a:t>
            </a:r>
            <a:endParaRPr lang="en-US"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DSE Problem: Face Recognition System</a:t>
            </a:r>
            <a:endParaRPr lang="en-US" dirty="0"/>
          </a:p>
        </p:txBody>
      </p:sp>
      <p:sp>
        <p:nvSpPr>
          <p:cNvPr id="5" name="Rectangle 4"/>
          <p:cNvSpPr/>
          <p:nvPr/>
        </p:nvSpPr>
        <p:spPr>
          <a:xfrm>
            <a:off x="5641147" y="1744394"/>
            <a:ext cx="3432513" cy="371387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b="1" dirty="0" smtClean="0">
              <a:solidFill>
                <a:schemeClr val="tx1"/>
              </a:solidFill>
            </a:endParaRPr>
          </a:p>
          <a:p>
            <a:r>
              <a:rPr lang="en-US" sz="2000" b="1" dirty="0" smtClean="0">
                <a:solidFill>
                  <a:schemeClr val="tx1"/>
                </a:solidFill>
              </a:rPr>
              <a:t>DSML has to be extended to capture</a:t>
            </a:r>
          </a:p>
          <a:p>
            <a:pPr>
              <a:buFont typeface="Arial" pitchFamily="34" charset="0"/>
              <a:buChar char="•"/>
            </a:pPr>
            <a:r>
              <a:rPr lang="en-US" dirty="0" smtClean="0">
                <a:solidFill>
                  <a:schemeClr val="tx1"/>
                </a:solidFill>
              </a:rPr>
              <a:t> Design Space of possible variants</a:t>
            </a:r>
          </a:p>
          <a:p>
            <a:pPr>
              <a:buFont typeface="Arial" pitchFamily="34" charset="0"/>
              <a:buChar char="•"/>
            </a:pPr>
            <a:r>
              <a:rPr lang="en-US" dirty="0" smtClean="0">
                <a:solidFill>
                  <a:schemeClr val="tx1"/>
                </a:solidFill>
              </a:rPr>
              <a:t> DSE Properties </a:t>
            </a:r>
          </a:p>
          <a:p>
            <a:pPr lvl="1">
              <a:buFont typeface="Arial" pitchFamily="34" charset="0"/>
              <a:buChar char="•"/>
            </a:pPr>
            <a:r>
              <a:rPr lang="en-US" dirty="0" smtClean="0">
                <a:solidFill>
                  <a:schemeClr val="tx1"/>
                </a:solidFill>
              </a:rPr>
              <a:t>Memory</a:t>
            </a:r>
          </a:p>
          <a:p>
            <a:pPr lvl="1">
              <a:buFont typeface="Arial" pitchFamily="34" charset="0"/>
              <a:buChar char="•"/>
            </a:pPr>
            <a:r>
              <a:rPr lang="en-US" dirty="0" smtClean="0">
                <a:solidFill>
                  <a:schemeClr val="tx1"/>
                </a:solidFill>
              </a:rPr>
              <a:t>CPU</a:t>
            </a:r>
          </a:p>
          <a:p>
            <a:pPr lvl="1">
              <a:buFont typeface="Arial" pitchFamily="34" charset="0"/>
              <a:buChar char="•"/>
            </a:pPr>
            <a:r>
              <a:rPr lang="en-US" dirty="0" smtClean="0">
                <a:solidFill>
                  <a:schemeClr val="tx1"/>
                </a:solidFill>
              </a:rPr>
              <a:t>Cost</a:t>
            </a:r>
          </a:p>
          <a:p>
            <a:pPr>
              <a:buFont typeface="Arial" pitchFamily="34" charset="0"/>
              <a:buChar char="•"/>
            </a:pPr>
            <a:r>
              <a:rPr lang="en-US" dirty="0" smtClean="0">
                <a:solidFill>
                  <a:schemeClr val="tx1"/>
                </a:solidFill>
              </a:rPr>
              <a:t> Constraints</a:t>
            </a:r>
          </a:p>
          <a:p>
            <a:pPr lvl="1">
              <a:buFont typeface="Arial" pitchFamily="34" charset="0"/>
              <a:buChar char="•"/>
            </a:pPr>
            <a:r>
              <a:rPr lang="en-US" dirty="0" smtClean="0">
                <a:solidFill>
                  <a:schemeClr val="tx1"/>
                </a:solidFill>
              </a:rPr>
              <a:t>Bound constraint : 	Memory &lt;= x</a:t>
            </a:r>
          </a:p>
          <a:p>
            <a:pPr>
              <a:buFont typeface="Arial" pitchFamily="34" charset="0"/>
              <a:buChar char="•"/>
            </a:pPr>
            <a:r>
              <a:rPr lang="en-US" dirty="0" smtClean="0">
                <a:solidFill>
                  <a:schemeClr val="tx1"/>
                </a:solidFill>
              </a:rPr>
              <a:t> Objective</a:t>
            </a:r>
          </a:p>
          <a:p>
            <a:pPr>
              <a:buFont typeface="Arial" pitchFamily="34" charset="0"/>
              <a:buChar char="•"/>
            </a:pPr>
            <a:endParaRPr lang="en-US" dirty="0" smtClean="0">
              <a:solidFill>
                <a:schemeClr val="tx1"/>
              </a:solidFill>
            </a:endParaRPr>
          </a:p>
          <a:p>
            <a:pPr lvl="1">
              <a:buFont typeface="Arial" pitchFamily="34" charset="0"/>
              <a:buChar char="•"/>
            </a:pPr>
            <a:endParaRPr lang="en-US" dirty="0" smtClean="0">
              <a:solidFill>
                <a:schemeClr val="tx1"/>
              </a:solidFill>
            </a:endParaRPr>
          </a:p>
          <a:p>
            <a:pPr algn="ctr"/>
            <a:r>
              <a:rPr lang="en-US" dirty="0" smtClean="0">
                <a:solidFill>
                  <a:schemeClr val="tx1"/>
                </a:solidFill>
              </a:rPr>
              <a:t>	</a:t>
            </a:r>
            <a:endParaRPr lang="en-US" dirty="0">
              <a:solidFill>
                <a:schemeClr val="tx1"/>
              </a:solidFill>
            </a:endParaRPr>
          </a:p>
        </p:txBody>
      </p:sp>
      <p:sp>
        <p:nvSpPr>
          <p:cNvPr id="7" name="Slide Number Placeholder 6"/>
          <p:cNvSpPr>
            <a:spLocks noGrp="1"/>
          </p:cNvSpPr>
          <p:nvPr>
            <p:ph type="sldNum" sz="quarter" idx="12"/>
          </p:nvPr>
        </p:nvSpPr>
        <p:spPr/>
        <p:txBody>
          <a:bodyPr/>
          <a:lstStyle/>
          <a:p>
            <a:fld id="{97FDAC24-C7B8-4346-9C3A-B6BF40149F5E}" type="slidenum">
              <a:rPr lang="en-US" smtClean="0"/>
              <a:pPr/>
              <a:t>13</a:t>
            </a:fld>
            <a:endParaRPr lang="en-US"/>
          </a:p>
        </p:txBody>
      </p:sp>
      <p:pic>
        <p:nvPicPr>
          <p:cNvPr id="1028" name="Picture 4"/>
          <p:cNvPicPr>
            <a:picLocks noChangeAspect="1" noChangeArrowheads="1"/>
          </p:cNvPicPr>
          <p:nvPr/>
        </p:nvPicPr>
        <p:blipFill>
          <a:blip r:embed="rId3" cstate="print"/>
          <a:srcRect/>
          <a:stretch>
            <a:fillRect/>
          </a:stretch>
        </p:blipFill>
        <p:spPr bwMode="auto">
          <a:xfrm>
            <a:off x="405311" y="3330556"/>
            <a:ext cx="3716509" cy="1583940"/>
          </a:xfrm>
          <a:prstGeom prst="rect">
            <a:avLst/>
          </a:prstGeom>
          <a:solidFill>
            <a:schemeClr val="tx1"/>
          </a:solidFill>
          <a:ln w="9525">
            <a:solidFill>
              <a:schemeClr val="tx1"/>
            </a:solidFill>
            <a:miter lim="800000"/>
            <a:headEnd/>
            <a:tailEnd/>
          </a:ln>
        </p:spPr>
      </p:pic>
      <p:sp>
        <p:nvSpPr>
          <p:cNvPr id="12" name="TextBox 11"/>
          <p:cNvSpPr txBox="1"/>
          <p:nvPr/>
        </p:nvSpPr>
        <p:spPr>
          <a:xfrm>
            <a:off x="942521" y="4431285"/>
            <a:ext cx="2096086" cy="369332"/>
          </a:xfrm>
          <a:prstGeom prst="rect">
            <a:avLst/>
          </a:prstGeom>
          <a:noFill/>
        </p:spPr>
        <p:txBody>
          <a:bodyPr wrap="square" rtlCol="0">
            <a:spAutoFit/>
          </a:bodyPr>
          <a:lstStyle/>
          <a:p>
            <a:pPr algn="ctr"/>
            <a:r>
              <a:rPr lang="en-US" b="1" dirty="0" smtClean="0"/>
              <a:t>PCA</a:t>
            </a:r>
            <a:endParaRPr lang="en-US" b="1" dirty="0"/>
          </a:p>
        </p:txBody>
      </p:sp>
      <p:pic>
        <p:nvPicPr>
          <p:cNvPr id="9" name="Picture 4"/>
          <p:cNvPicPr>
            <a:picLocks noChangeAspect="1" noChangeArrowheads="1"/>
          </p:cNvPicPr>
          <p:nvPr/>
        </p:nvPicPr>
        <p:blipFill>
          <a:blip r:embed="rId3" cstate="print"/>
          <a:srcRect/>
          <a:stretch>
            <a:fillRect/>
          </a:stretch>
        </p:blipFill>
        <p:spPr bwMode="auto">
          <a:xfrm>
            <a:off x="965674" y="3778378"/>
            <a:ext cx="3716509" cy="1583940"/>
          </a:xfrm>
          <a:prstGeom prst="rect">
            <a:avLst/>
          </a:prstGeom>
          <a:solidFill>
            <a:schemeClr val="tx1"/>
          </a:solidFill>
          <a:ln w="9525">
            <a:solidFill>
              <a:schemeClr val="tx1"/>
            </a:solidFill>
            <a:miter lim="800000"/>
            <a:headEnd/>
            <a:tailEnd/>
          </a:ln>
        </p:spPr>
      </p:pic>
      <p:pic>
        <p:nvPicPr>
          <p:cNvPr id="10" name="Picture 4"/>
          <p:cNvPicPr>
            <a:picLocks noChangeAspect="1" noChangeArrowheads="1"/>
          </p:cNvPicPr>
          <p:nvPr/>
        </p:nvPicPr>
        <p:blipFill>
          <a:blip r:embed="rId3" cstate="print"/>
          <a:srcRect/>
          <a:stretch>
            <a:fillRect/>
          </a:stretch>
        </p:blipFill>
        <p:spPr bwMode="auto">
          <a:xfrm>
            <a:off x="1554172" y="4127726"/>
            <a:ext cx="3716509" cy="1583940"/>
          </a:xfrm>
          <a:prstGeom prst="rect">
            <a:avLst/>
          </a:prstGeom>
          <a:solidFill>
            <a:schemeClr val="tx1"/>
          </a:solidFill>
          <a:ln w="9525">
            <a:solidFill>
              <a:schemeClr val="tx1"/>
            </a:solidFill>
            <a:miter lim="800000"/>
            <a:headEnd/>
            <a:tailEnd/>
          </a:ln>
        </p:spPr>
      </p:pic>
      <p:sp>
        <p:nvSpPr>
          <p:cNvPr id="11" name="TextBox 10"/>
          <p:cNvSpPr txBox="1"/>
          <p:nvPr/>
        </p:nvSpPr>
        <p:spPr>
          <a:xfrm>
            <a:off x="858129" y="1434905"/>
            <a:ext cx="3601329" cy="1754326"/>
          </a:xfrm>
          <a:prstGeom prst="rect">
            <a:avLst/>
          </a:prstGeom>
          <a:noFill/>
        </p:spPr>
        <p:txBody>
          <a:bodyPr wrap="square" rtlCol="0">
            <a:spAutoFit/>
          </a:bodyPr>
          <a:lstStyle/>
          <a:p>
            <a:pPr marL="342900" indent="-342900">
              <a:buAutoNum type="arabicPeriod"/>
            </a:pPr>
            <a:r>
              <a:rPr lang="en-US" dirty="0" smtClean="0"/>
              <a:t>Construct a Face Recognition System</a:t>
            </a:r>
          </a:p>
          <a:p>
            <a:pPr marL="342900" indent="-342900">
              <a:buAutoNum type="arabicPeriod"/>
            </a:pPr>
            <a:r>
              <a:rPr lang="en-US" b="1" dirty="0" smtClean="0"/>
              <a:t>Goal</a:t>
            </a:r>
            <a:r>
              <a:rPr lang="en-US" dirty="0" smtClean="0"/>
              <a:t>: Choose a face recognition algorithm  from the variants satisfying  selection + resource constraints</a:t>
            </a:r>
            <a:endParaRPr lang="en-US" dirty="0"/>
          </a:p>
        </p:txBody>
      </p:sp>
      <p:sp>
        <p:nvSpPr>
          <p:cNvPr id="14" name="TextBox 13"/>
          <p:cNvSpPr txBox="1"/>
          <p:nvPr/>
        </p:nvSpPr>
        <p:spPr>
          <a:xfrm>
            <a:off x="239138" y="4951835"/>
            <a:ext cx="759656" cy="369332"/>
          </a:xfrm>
          <a:prstGeom prst="rect">
            <a:avLst/>
          </a:prstGeom>
          <a:noFill/>
        </p:spPr>
        <p:txBody>
          <a:bodyPr wrap="square" rtlCol="0">
            <a:spAutoFit/>
          </a:bodyPr>
          <a:lstStyle/>
          <a:p>
            <a:r>
              <a:rPr lang="en-US" dirty="0" smtClean="0"/>
              <a:t>Algo1</a:t>
            </a:r>
            <a:endParaRPr lang="en-US" dirty="0"/>
          </a:p>
        </p:txBody>
      </p:sp>
      <p:sp>
        <p:nvSpPr>
          <p:cNvPr id="15" name="TextBox 14"/>
          <p:cNvSpPr txBox="1"/>
          <p:nvPr/>
        </p:nvSpPr>
        <p:spPr>
          <a:xfrm>
            <a:off x="757298" y="5413724"/>
            <a:ext cx="759656" cy="369332"/>
          </a:xfrm>
          <a:prstGeom prst="rect">
            <a:avLst/>
          </a:prstGeom>
          <a:noFill/>
        </p:spPr>
        <p:txBody>
          <a:bodyPr wrap="square" rtlCol="0">
            <a:spAutoFit/>
          </a:bodyPr>
          <a:lstStyle/>
          <a:p>
            <a:r>
              <a:rPr lang="en-US" dirty="0" smtClean="0"/>
              <a:t>Algo2</a:t>
            </a:r>
            <a:endParaRPr lang="en-US" dirty="0"/>
          </a:p>
        </p:txBody>
      </p:sp>
      <p:sp>
        <p:nvSpPr>
          <p:cNvPr id="16" name="TextBox 15"/>
          <p:cNvSpPr txBox="1"/>
          <p:nvPr/>
        </p:nvSpPr>
        <p:spPr>
          <a:xfrm>
            <a:off x="1430203" y="5763073"/>
            <a:ext cx="759656" cy="369332"/>
          </a:xfrm>
          <a:prstGeom prst="rect">
            <a:avLst/>
          </a:prstGeom>
          <a:noFill/>
        </p:spPr>
        <p:txBody>
          <a:bodyPr wrap="square" rtlCol="0">
            <a:spAutoFit/>
          </a:bodyPr>
          <a:lstStyle/>
          <a:p>
            <a:r>
              <a:rPr lang="en-US" dirty="0" smtClean="0"/>
              <a:t>Algo3</a:t>
            </a:r>
            <a:endParaRPr lang="en-US" dirty="0"/>
          </a:p>
        </p:txBody>
      </p:sp>
      <p:sp>
        <p:nvSpPr>
          <p:cNvPr id="13" name="TextBox 12"/>
          <p:cNvSpPr txBox="1"/>
          <p:nvPr/>
        </p:nvSpPr>
        <p:spPr>
          <a:xfrm>
            <a:off x="2067951" y="6020973"/>
            <a:ext cx="590843" cy="369332"/>
          </a:xfrm>
          <a:prstGeom prst="rect">
            <a:avLst/>
          </a:prstGeom>
          <a:noFill/>
        </p:spPr>
        <p:txBody>
          <a:bodyPr wrap="square" rtlCol="0">
            <a:spAutoFit/>
          </a:bodyPr>
          <a:lstStyle/>
          <a:p>
            <a:r>
              <a:rPr lang="en-US" b="1" dirty="0" smtClean="0"/>
              <a:t>…</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2: </a:t>
            </a:r>
            <a:r>
              <a:rPr lang="en-US" dirty="0" err="1" smtClean="0"/>
              <a:t>Metamodel</a:t>
            </a:r>
            <a:r>
              <a:rPr lang="en-US" dirty="0" smtClean="0"/>
              <a:t> Composition </a:t>
            </a:r>
            <a:endParaRPr lang="en-US" dirty="0"/>
          </a:p>
        </p:txBody>
      </p:sp>
      <p:grpSp>
        <p:nvGrpSpPr>
          <p:cNvPr id="3" name="Group 53"/>
          <p:cNvGrpSpPr/>
          <p:nvPr/>
        </p:nvGrpSpPr>
        <p:grpSpPr>
          <a:xfrm>
            <a:off x="1814226" y="1510050"/>
            <a:ext cx="6556060" cy="5115831"/>
            <a:chOff x="55755" y="89213"/>
            <a:chExt cx="9032491" cy="6639037"/>
          </a:xfrm>
        </p:grpSpPr>
        <p:sp>
          <p:nvSpPr>
            <p:cNvPr id="55" name="Rectangle 54"/>
            <p:cNvSpPr/>
            <p:nvPr/>
          </p:nvSpPr>
          <p:spPr>
            <a:xfrm>
              <a:off x="55755" y="89213"/>
              <a:ext cx="7308027" cy="4137100"/>
            </a:xfrm>
            <a:prstGeom prst="rect">
              <a:avLst/>
            </a:prstGeom>
            <a:solidFill>
              <a:schemeClr val="bg1">
                <a:lumMod val="9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7" name="Rectangle 56"/>
            <p:cNvSpPr/>
            <p:nvPr/>
          </p:nvSpPr>
          <p:spPr>
            <a:xfrm>
              <a:off x="103564" y="502488"/>
              <a:ext cx="1361177" cy="3819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DSML</a:t>
              </a:r>
              <a:endParaRPr lang="en-US" sz="1600" dirty="0">
                <a:solidFill>
                  <a:schemeClr val="tx1"/>
                </a:solidFill>
              </a:endParaRPr>
            </a:p>
          </p:txBody>
        </p:sp>
        <p:sp>
          <p:nvSpPr>
            <p:cNvPr id="58" name="Rectangle 57"/>
            <p:cNvSpPr/>
            <p:nvPr/>
          </p:nvSpPr>
          <p:spPr>
            <a:xfrm>
              <a:off x="2005809" y="532638"/>
              <a:ext cx="1306730" cy="3417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ADSEL</a:t>
              </a:r>
              <a:endParaRPr lang="en-US" sz="1600" dirty="0">
                <a:solidFill>
                  <a:schemeClr val="tx1"/>
                </a:solidFill>
              </a:endParaRPr>
            </a:p>
          </p:txBody>
        </p:sp>
        <p:sp>
          <p:nvSpPr>
            <p:cNvPr id="59" name="Isosceles Triangle 58"/>
            <p:cNvSpPr/>
            <p:nvPr/>
          </p:nvSpPr>
          <p:spPr>
            <a:xfrm>
              <a:off x="573170" y="984888"/>
              <a:ext cx="425368" cy="251250"/>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0" name="Isosceles Triangle 59"/>
            <p:cNvSpPr/>
            <p:nvPr/>
          </p:nvSpPr>
          <p:spPr>
            <a:xfrm>
              <a:off x="2444788" y="994938"/>
              <a:ext cx="425368" cy="241200"/>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1" name="Rectangle 60"/>
            <p:cNvSpPr/>
            <p:nvPr/>
          </p:nvSpPr>
          <p:spPr>
            <a:xfrm>
              <a:off x="1117641" y="1918019"/>
              <a:ext cx="1276104" cy="60068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eDSML</a:t>
              </a:r>
              <a:endParaRPr lang="en-US" sz="1600" b="1" dirty="0">
                <a:solidFill>
                  <a:schemeClr val="tx1"/>
                </a:solidFill>
              </a:endParaRPr>
            </a:p>
          </p:txBody>
        </p:sp>
        <p:cxnSp>
          <p:nvCxnSpPr>
            <p:cNvPr id="62" name="Straight Connector 61"/>
            <p:cNvCxnSpPr>
              <a:stCxn id="57" idx="2"/>
              <a:endCxn id="59" idx="0"/>
            </p:cNvCxnSpPr>
            <p:nvPr/>
          </p:nvCxnSpPr>
          <p:spPr>
            <a:xfrm rot="16200000" flipH="1">
              <a:off x="734753" y="933788"/>
              <a:ext cx="1005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2"/>
              <a:endCxn id="60" idx="0"/>
            </p:cNvCxnSpPr>
            <p:nvPr/>
          </p:nvCxnSpPr>
          <p:spPr>
            <a:xfrm rot="5400000">
              <a:off x="2598023" y="933788"/>
              <a:ext cx="1206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61" idx="0"/>
              <a:endCxn id="60" idx="3"/>
            </p:cNvCxnSpPr>
            <p:nvPr/>
          </p:nvCxnSpPr>
          <p:spPr>
            <a:xfrm rot="5400000" flipH="1" flipV="1">
              <a:off x="1865642" y="1126190"/>
              <a:ext cx="681881" cy="90177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59" idx="3"/>
              <a:endCxn id="61" idx="0"/>
            </p:cNvCxnSpPr>
            <p:nvPr/>
          </p:nvCxnSpPr>
          <p:spPr>
            <a:xfrm rot="16200000" flipH="1">
              <a:off x="929833" y="1092158"/>
              <a:ext cx="681881" cy="96983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66364" y="3267317"/>
              <a:ext cx="2388866" cy="6579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Design Space Model</a:t>
              </a:r>
              <a:endParaRPr lang="en-US" sz="1600" dirty="0">
                <a:solidFill>
                  <a:schemeClr val="tx1"/>
                </a:solidFill>
              </a:endParaRPr>
            </a:p>
          </p:txBody>
        </p:sp>
        <p:sp>
          <p:nvSpPr>
            <p:cNvPr id="68" name="TextBox 67"/>
            <p:cNvSpPr txBox="1"/>
            <p:nvPr/>
          </p:nvSpPr>
          <p:spPr>
            <a:xfrm>
              <a:off x="376682" y="2691245"/>
              <a:ext cx="1579197" cy="399416"/>
            </a:xfrm>
            <a:prstGeom prst="rect">
              <a:avLst/>
            </a:prstGeom>
            <a:solidFill>
              <a:schemeClr val="bg1"/>
            </a:solidFill>
          </p:spPr>
          <p:txBody>
            <a:bodyPr wrap="square" rtlCol="0">
              <a:spAutoFit/>
            </a:bodyPr>
            <a:lstStyle/>
            <a:p>
              <a:r>
                <a:rPr lang="en-US" sz="1400" dirty="0" smtClean="0"/>
                <a:t>Instance of</a:t>
              </a:r>
              <a:endParaRPr lang="en-US" sz="1400" dirty="0"/>
            </a:p>
          </p:txBody>
        </p:sp>
        <p:sp>
          <p:nvSpPr>
            <p:cNvPr id="69" name="TextBox 68"/>
            <p:cNvSpPr txBox="1"/>
            <p:nvPr/>
          </p:nvSpPr>
          <p:spPr>
            <a:xfrm>
              <a:off x="55922" y="101375"/>
              <a:ext cx="1327150" cy="439356"/>
            </a:xfrm>
            <a:prstGeom prst="rect">
              <a:avLst/>
            </a:prstGeom>
            <a:noFill/>
          </p:spPr>
          <p:txBody>
            <a:bodyPr wrap="square" rtlCol="0">
              <a:spAutoFit/>
            </a:bodyPr>
            <a:lstStyle/>
            <a:p>
              <a:r>
                <a:rPr lang="en-US" sz="1600" dirty="0" smtClean="0"/>
                <a:t>GME</a:t>
              </a:r>
              <a:endParaRPr lang="en-US" sz="1600" dirty="0"/>
            </a:p>
          </p:txBody>
        </p:sp>
        <p:sp>
          <p:nvSpPr>
            <p:cNvPr id="70" name="Rectangle 69"/>
            <p:cNvSpPr/>
            <p:nvPr/>
          </p:nvSpPr>
          <p:spPr>
            <a:xfrm>
              <a:off x="2557670" y="6032121"/>
              <a:ext cx="2362024" cy="640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FlatZinc</a:t>
              </a:r>
              <a:r>
                <a:rPr lang="en-US" sz="1600" b="1" dirty="0" smtClean="0">
                  <a:solidFill>
                    <a:schemeClr val="tx1"/>
                  </a:solidFill>
                </a:rPr>
                <a:t> Solver</a:t>
              </a:r>
              <a:endParaRPr lang="en-US" sz="1600" b="1" dirty="0">
                <a:solidFill>
                  <a:schemeClr val="tx1"/>
                </a:solidFill>
              </a:endParaRPr>
            </a:p>
          </p:txBody>
        </p:sp>
        <p:sp>
          <p:nvSpPr>
            <p:cNvPr id="71" name="Rounded Rectangle 70"/>
            <p:cNvSpPr/>
            <p:nvPr/>
          </p:nvSpPr>
          <p:spPr>
            <a:xfrm>
              <a:off x="3847173" y="4618495"/>
              <a:ext cx="3791415" cy="118837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Solver Independent Constraint Problem in </a:t>
              </a:r>
              <a:r>
                <a:rPr lang="en-US" sz="1600" b="1" dirty="0" err="1" smtClean="0">
                  <a:solidFill>
                    <a:schemeClr val="tx1"/>
                  </a:solidFill>
                </a:rPr>
                <a:t>Minizinc</a:t>
              </a:r>
              <a:endParaRPr lang="en-US" sz="1600" dirty="0"/>
            </a:p>
          </p:txBody>
        </p:sp>
        <p:grpSp>
          <p:nvGrpSpPr>
            <p:cNvPr id="4" name="Group 55"/>
            <p:cNvGrpSpPr/>
            <p:nvPr/>
          </p:nvGrpSpPr>
          <p:grpSpPr>
            <a:xfrm>
              <a:off x="4348978" y="1767440"/>
              <a:ext cx="2776652" cy="2107815"/>
              <a:chOff x="3968080" y="1636775"/>
              <a:chExt cx="2487034" cy="1703838"/>
            </a:xfrm>
          </p:grpSpPr>
          <p:sp>
            <p:nvSpPr>
              <p:cNvPr id="98" name="Rectangle 97"/>
              <p:cNvSpPr/>
              <p:nvPr/>
            </p:nvSpPr>
            <p:spPr>
              <a:xfrm>
                <a:off x="4352216" y="1636775"/>
                <a:ext cx="1733340" cy="582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Intermediate Language</a:t>
                </a:r>
                <a:endParaRPr lang="en-US" sz="1600" b="1" dirty="0">
                  <a:solidFill>
                    <a:schemeClr val="tx1"/>
                  </a:solidFill>
                </a:endParaRPr>
              </a:p>
            </p:txBody>
          </p:sp>
          <p:sp>
            <p:nvSpPr>
              <p:cNvPr id="99" name="Rectangle 98"/>
              <p:cNvSpPr/>
              <p:nvPr/>
            </p:nvSpPr>
            <p:spPr>
              <a:xfrm>
                <a:off x="3968080" y="2731013"/>
                <a:ext cx="2487034"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Intermediate Design Space Model</a:t>
                </a:r>
                <a:endParaRPr lang="en-US" sz="1600" dirty="0">
                  <a:solidFill>
                    <a:schemeClr val="tx1"/>
                  </a:solidFill>
                </a:endParaRPr>
              </a:p>
            </p:txBody>
          </p:sp>
          <p:cxnSp>
            <p:nvCxnSpPr>
              <p:cNvPr id="100" name="Straight Arrow Connector 99"/>
              <p:cNvCxnSpPr>
                <a:stCxn id="99" idx="0"/>
                <a:endCxn id="98" idx="2"/>
              </p:cNvCxnSpPr>
              <p:nvPr/>
            </p:nvCxnSpPr>
            <p:spPr>
              <a:xfrm rot="5400000" flipH="1" flipV="1">
                <a:off x="4959282" y="2471408"/>
                <a:ext cx="511921" cy="728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5266100" y="2325678"/>
                <a:ext cx="1136702" cy="290578"/>
              </a:xfrm>
              <a:prstGeom prst="rect">
                <a:avLst/>
              </a:prstGeom>
              <a:solidFill>
                <a:schemeClr val="bg1"/>
              </a:solidFill>
            </p:spPr>
            <p:txBody>
              <a:bodyPr wrap="square" rtlCol="0">
                <a:spAutoFit/>
              </a:bodyPr>
              <a:lstStyle/>
              <a:p>
                <a:r>
                  <a:rPr lang="en-US" sz="1200" dirty="0" smtClean="0"/>
                  <a:t>Instance of</a:t>
                </a:r>
                <a:endParaRPr lang="en-US" sz="1200" dirty="0"/>
              </a:p>
            </p:txBody>
          </p:sp>
        </p:grpSp>
        <p:sp>
          <p:nvSpPr>
            <p:cNvPr id="73" name="Rectangle 72"/>
            <p:cNvSpPr/>
            <p:nvPr/>
          </p:nvSpPr>
          <p:spPr>
            <a:xfrm>
              <a:off x="6414005" y="6052972"/>
              <a:ext cx="1152986" cy="6526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FD Solver</a:t>
              </a:r>
              <a:endParaRPr lang="en-US" sz="1600" b="1" dirty="0">
                <a:solidFill>
                  <a:schemeClr val="tx1"/>
                </a:solidFill>
              </a:endParaRPr>
            </a:p>
          </p:txBody>
        </p:sp>
        <p:sp>
          <p:nvSpPr>
            <p:cNvPr id="74" name="Rectangle 73"/>
            <p:cNvSpPr/>
            <p:nvPr/>
          </p:nvSpPr>
          <p:spPr>
            <a:xfrm>
              <a:off x="5022574" y="6023838"/>
              <a:ext cx="1258957" cy="6685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LP Solver</a:t>
              </a:r>
              <a:endParaRPr lang="en-US" sz="1600" b="1" dirty="0">
                <a:solidFill>
                  <a:schemeClr val="tx1"/>
                </a:solidFill>
              </a:endParaRPr>
            </a:p>
          </p:txBody>
        </p:sp>
        <p:sp>
          <p:nvSpPr>
            <p:cNvPr id="75" name="Rectangle 74"/>
            <p:cNvSpPr/>
            <p:nvPr/>
          </p:nvSpPr>
          <p:spPr>
            <a:xfrm>
              <a:off x="7709108" y="6085049"/>
              <a:ext cx="1191508"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Gecode</a:t>
              </a:r>
              <a:endParaRPr lang="en-US" sz="1600" b="1" dirty="0" smtClean="0">
                <a:solidFill>
                  <a:schemeClr val="tx1"/>
                </a:solidFill>
              </a:endParaRPr>
            </a:p>
            <a:p>
              <a:pPr algn="ctr"/>
              <a:r>
                <a:rPr lang="en-US" sz="1600" b="1" dirty="0" smtClean="0">
                  <a:solidFill>
                    <a:schemeClr val="tx1"/>
                  </a:solidFill>
                </a:rPr>
                <a:t>Solver</a:t>
              </a:r>
              <a:endParaRPr lang="en-US" sz="1600" b="1" dirty="0">
                <a:solidFill>
                  <a:schemeClr val="tx1"/>
                </a:solidFill>
              </a:endParaRPr>
            </a:p>
          </p:txBody>
        </p:sp>
        <p:cxnSp>
          <p:nvCxnSpPr>
            <p:cNvPr id="76" name="Straight Arrow Connector 75"/>
            <p:cNvCxnSpPr>
              <a:stCxn id="71" idx="2"/>
              <a:endCxn id="70" idx="0"/>
            </p:cNvCxnSpPr>
            <p:nvPr/>
          </p:nvCxnSpPr>
          <p:spPr>
            <a:xfrm rot="5400000">
              <a:off x="4628158" y="4917397"/>
              <a:ext cx="225249" cy="200419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1" idx="2"/>
              <a:endCxn id="74" idx="0"/>
            </p:cNvCxnSpPr>
            <p:nvPr/>
          </p:nvCxnSpPr>
          <p:spPr>
            <a:xfrm rot="5400000">
              <a:off x="5588984" y="5869941"/>
              <a:ext cx="216966" cy="9082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71" idx="2"/>
              <a:endCxn id="73" idx="0"/>
            </p:cNvCxnSpPr>
            <p:nvPr/>
          </p:nvCxnSpPr>
          <p:spPr>
            <a:xfrm rot="16200000" flipH="1">
              <a:off x="6243639" y="5306113"/>
              <a:ext cx="246100" cy="1247617"/>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71" idx="3"/>
              <a:endCxn id="75" idx="0"/>
            </p:cNvCxnSpPr>
            <p:nvPr/>
          </p:nvCxnSpPr>
          <p:spPr>
            <a:xfrm>
              <a:off x="7638588" y="5212684"/>
              <a:ext cx="666274" cy="87236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endCxn id="83" idx="1"/>
            </p:cNvCxnSpPr>
            <p:nvPr/>
          </p:nvCxnSpPr>
          <p:spPr>
            <a:xfrm>
              <a:off x="7125629" y="3392171"/>
              <a:ext cx="568713" cy="6253"/>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99" idx="2"/>
              <a:endCxn id="71" idx="0"/>
            </p:cNvCxnSpPr>
            <p:nvPr/>
          </p:nvCxnSpPr>
          <p:spPr>
            <a:xfrm rot="16200000" flipH="1">
              <a:off x="5368472" y="4244085"/>
              <a:ext cx="743241" cy="55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 name="Freeform 81"/>
            <p:cNvSpPr/>
            <p:nvPr/>
          </p:nvSpPr>
          <p:spPr>
            <a:xfrm>
              <a:off x="7081787" y="3613005"/>
              <a:ext cx="1904818" cy="705542"/>
            </a:xfrm>
            <a:custGeom>
              <a:avLst/>
              <a:gdLst>
                <a:gd name="connsiteX0" fmla="*/ 1706137 w 1706137"/>
                <a:gd name="connsiteY0" fmla="*/ 100361 h 589156"/>
                <a:gd name="connsiteX1" fmla="*/ 1483113 w 1706137"/>
                <a:gd name="connsiteY1" fmla="*/ 579863 h 589156"/>
                <a:gd name="connsiteX2" fmla="*/ 691376 w 1706137"/>
                <a:gd name="connsiteY2" fmla="*/ 156117 h 589156"/>
                <a:gd name="connsiteX3" fmla="*/ 0 w 1706137"/>
                <a:gd name="connsiteY3" fmla="*/ 0 h 589156"/>
              </a:gdLst>
              <a:ahLst/>
              <a:cxnLst>
                <a:cxn ang="0">
                  <a:pos x="connsiteX0" y="connsiteY0"/>
                </a:cxn>
                <a:cxn ang="0">
                  <a:pos x="connsiteX1" y="connsiteY1"/>
                </a:cxn>
                <a:cxn ang="0">
                  <a:pos x="connsiteX2" y="connsiteY2"/>
                </a:cxn>
                <a:cxn ang="0">
                  <a:pos x="connsiteX3" y="connsiteY3"/>
                </a:cxn>
              </a:cxnLst>
              <a:rect l="l" t="t" r="r" b="b"/>
              <a:pathLst>
                <a:path w="1706137" h="589156">
                  <a:moveTo>
                    <a:pt x="1706137" y="100361"/>
                  </a:moveTo>
                  <a:cubicBezTo>
                    <a:pt x="1679188" y="335465"/>
                    <a:pt x="1652240" y="570570"/>
                    <a:pt x="1483113" y="579863"/>
                  </a:cubicBezTo>
                  <a:cubicBezTo>
                    <a:pt x="1313986" y="589156"/>
                    <a:pt x="938562" y="252761"/>
                    <a:pt x="691376" y="156117"/>
                  </a:cubicBezTo>
                  <a:cubicBezTo>
                    <a:pt x="444190" y="59473"/>
                    <a:pt x="222095" y="29736"/>
                    <a:pt x="0" y="0"/>
                  </a:cubicBezTo>
                </a:path>
              </a:pathLst>
            </a:cu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p>
          </p:txBody>
        </p:sp>
        <p:sp>
          <p:nvSpPr>
            <p:cNvPr id="83" name="Rectangle 82"/>
            <p:cNvSpPr/>
            <p:nvPr/>
          </p:nvSpPr>
          <p:spPr>
            <a:xfrm>
              <a:off x="7694342" y="3076823"/>
              <a:ext cx="1393904"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DESERT</a:t>
              </a:r>
              <a:endParaRPr lang="en-US" sz="1600" b="1" dirty="0">
                <a:solidFill>
                  <a:schemeClr val="tx1"/>
                </a:solidFill>
              </a:endParaRPr>
            </a:p>
          </p:txBody>
        </p:sp>
        <p:sp>
          <p:nvSpPr>
            <p:cNvPr id="84" name="Right Arrow 83"/>
            <p:cNvSpPr/>
            <p:nvPr/>
          </p:nvSpPr>
          <p:spPr>
            <a:xfrm rot="10800000" flipV="1">
              <a:off x="2408365" y="2126259"/>
              <a:ext cx="2374421" cy="22293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5" name="Oval 84"/>
            <p:cNvSpPr/>
            <p:nvPr/>
          </p:nvSpPr>
          <p:spPr>
            <a:xfrm>
              <a:off x="5584493" y="1062401"/>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4</a:t>
              </a:r>
              <a:endParaRPr lang="en-US" sz="1600" dirty="0"/>
            </a:p>
          </p:txBody>
        </p:sp>
        <p:sp>
          <p:nvSpPr>
            <p:cNvPr id="86" name="Oval 85"/>
            <p:cNvSpPr/>
            <p:nvPr/>
          </p:nvSpPr>
          <p:spPr>
            <a:xfrm>
              <a:off x="1228395" y="387450"/>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1</a:t>
              </a:r>
              <a:endParaRPr lang="en-US" sz="1600" dirty="0"/>
            </a:p>
          </p:txBody>
        </p:sp>
        <p:grpSp>
          <p:nvGrpSpPr>
            <p:cNvPr id="5" name="Group 49"/>
            <p:cNvGrpSpPr/>
            <p:nvPr/>
          </p:nvGrpSpPr>
          <p:grpSpPr>
            <a:xfrm rot="2310796">
              <a:off x="2363321" y="1675605"/>
              <a:ext cx="2374421" cy="705344"/>
              <a:chOff x="1462110" y="2313888"/>
              <a:chExt cx="2126758" cy="641757"/>
            </a:xfrm>
          </p:grpSpPr>
          <p:sp>
            <p:nvSpPr>
              <p:cNvPr id="95" name="Right Arrow 94"/>
              <p:cNvSpPr/>
              <p:nvPr/>
            </p:nvSpPr>
            <p:spPr>
              <a:xfrm rot="19296875" flipV="1">
                <a:off x="1462110" y="2464575"/>
                <a:ext cx="2126758" cy="20284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6" name="Rectangle 95"/>
              <p:cNvSpPr/>
              <p:nvPr/>
            </p:nvSpPr>
            <p:spPr>
              <a:xfrm rot="19237645">
                <a:off x="1901739" y="2313888"/>
                <a:ext cx="1486198" cy="641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Model Transformation</a:t>
                </a:r>
                <a:endParaRPr lang="en-US" sz="1200" dirty="0">
                  <a:solidFill>
                    <a:schemeClr val="tx1"/>
                  </a:solidFill>
                </a:endParaRPr>
              </a:p>
            </p:txBody>
          </p:sp>
        </p:grpSp>
        <p:sp>
          <p:nvSpPr>
            <p:cNvPr id="88" name="Freeform 87"/>
            <p:cNvSpPr/>
            <p:nvPr/>
          </p:nvSpPr>
          <p:spPr>
            <a:xfrm>
              <a:off x="3244574" y="3794613"/>
              <a:ext cx="2109304" cy="1272209"/>
            </a:xfrm>
            <a:custGeom>
              <a:avLst/>
              <a:gdLst>
                <a:gd name="connsiteX0" fmla="*/ 572052 w 2109304"/>
                <a:gd name="connsiteY0" fmla="*/ 1272209 h 1272209"/>
                <a:gd name="connsiteX1" fmla="*/ 200991 w 2109304"/>
                <a:gd name="connsiteY1" fmla="*/ 821635 h 1272209"/>
                <a:gd name="connsiteX2" fmla="*/ 1778000 w 2109304"/>
                <a:gd name="connsiteY2" fmla="*/ 596348 h 1272209"/>
                <a:gd name="connsiteX3" fmla="*/ 2109304 w 2109304"/>
                <a:gd name="connsiteY3" fmla="*/ 0 h 1272209"/>
              </a:gdLst>
              <a:ahLst/>
              <a:cxnLst>
                <a:cxn ang="0">
                  <a:pos x="connsiteX0" y="connsiteY0"/>
                </a:cxn>
                <a:cxn ang="0">
                  <a:pos x="connsiteX1" y="connsiteY1"/>
                </a:cxn>
                <a:cxn ang="0">
                  <a:pos x="connsiteX2" y="connsiteY2"/>
                </a:cxn>
                <a:cxn ang="0">
                  <a:pos x="connsiteX3" y="connsiteY3"/>
                </a:cxn>
              </a:cxnLst>
              <a:rect l="l" t="t" r="r" b="b"/>
              <a:pathLst>
                <a:path w="2109304" h="1272209">
                  <a:moveTo>
                    <a:pt x="572052" y="1272209"/>
                  </a:moveTo>
                  <a:cubicBezTo>
                    <a:pt x="286026" y="1103244"/>
                    <a:pt x="0" y="934279"/>
                    <a:pt x="200991" y="821635"/>
                  </a:cubicBezTo>
                  <a:cubicBezTo>
                    <a:pt x="401982" y="708992"/>
                    <a:pt x="1459948" y="733287"/>
                    <a:pt x="1778000" y="596348"/>
                  </a:cubicBezTo>
                  <a:cubicBezTo>
                    <a:pt x="2096052" y="459409"/>
                    <a:pt x="2109304" y="0"/>
                    <a:pt x="2109304" y="0"/>
                  </a:cubicBezTo>
                </a:path>
              </a:pathLst>
            </a:cu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cxnSp>
          <p:nvCxnSpPr>
            <p:cNvPr id="89" name="Straight Connector 88"/>
            <p:cNvCxnSpPr>
              <a:stCxn id="96" idx="2"/>
              <a:endCxn id="92" idx="0"/>
            </p:cNvCxnSpPr>
            <p:nvPr/>
          </p:nvCxnSpPr>
          <p:spPr>
            <a:xfrm rot="16200000" flipH="1">
              <a:off x="3254139" y="2869824"/>
              <a:ext cx="822657" cy="10771"/>
            </a:xfrm>
            <a:prstGeom prst="line">
              <a:avLst/>
            </a:prstGeom>
            <a:ln>
              <a:solidFill>
                <a:schemeClr val="tx1"/>
              </a:solidFill>
              <a:prstDash val="sysDash"/>
              <a:headEnd type="stealth"/>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V="1">
              <a:off x="2955230" y="3451857"/>
              <a:ext cx="1364979" cy="49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2975684" y="3704094"/>
              <a:ext cx="1317347" cy="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Oval 91"/>
            <p:cNvSpPr/>
            <p:nvPr/>
          </p:nvSpPr>
          <p:spPr>
            <a:xfrm>
              <a:off x="3352801" y="3286539"/>
              <a:ext cx="636104" cy="5698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t</a:t>
              </a:r>
              <a:endParaRPr lang="en-US" sz="1200" dirty="0"/>
            </a:p>
          </p:txBody>
        </p:sp>
        <p:sp>
          <p:nvSpPr>
            <p:cNvPr id="93" name="Oval 92"/>
            <p:cNvSpPr/>
            <p:nvPr/>
          </p:nvSpPr>
          <p:spPr>
            <a:xfrm>
              <a:off x="498466" y="1912224"/>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2</a:t>
              </a:r>
              <a:endParaRPr lang="en-US" sz="1600" dirty="0"/>
            </a:p>
          </p:txBody>
        </p:sp>
        <p:sp>
          <p:nvSpPr>
            <p:cNvPr id="94" name="Oval 93"/>
            <p:cNvSpPr/>
            <p:nvPr/>
          </p:nvSpPr>
          <p:spPr>
            <a:xfrm>
              <a:off x="374479" y="3446556"/>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3</a:t>
              </a:r>
              <a:endParaRPr lang="en-US" sz="1600" dirty="0"/>
            </a:p>
          </p:txBody>
        </p:sp>
        <p:cxnSp>
          <p:nvCxnSpPr>
            <p:cNvPr id="67" name="Straight Arrow Connector 66"/>
            <p:cNvCxnSpPr>
              <a:stCxn id="66" idx="0"/>
              <a:endCxn id="61" idx="2"/>
            </p:cNvCxnSpPr>
            <p:nvPr/>
          </p:nvCxnSpPr>
          <p:spPr>
            <a:xfrm rot="16200000" flipV="1">
              <a:off x="1383937" y="2890457"/>
              <a:ext cx="748617" cy="510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52" name="Rectangle 51"/>
          <p:cNvSpPr/>
          <p:nvPr/>
        </p:nvSpPr>
        <p:spPr>
          <a:xfrm>
            <a:off x="4346917" y="1772529"/>
            <a:ext cx="1308294" cy="5205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GME</a:t>
            </a:r>
            <a:endParaRPr lang="en-US" sz="4000" b="1" dirty="0">
              <a:solidFill>
                <a:schemeClr val="tx1"/>
              </a:solidFill>
            </a:endParaRPr>
          </a:p>
        </p:txBody>
      </p:sp>
      <p:sp>
        <p:nvSpPr>
          <p:cNvPr id="53" name="Slide Number Placeholder 52"/>
          <p:cNvSpPr>
            <a:spLocks noGrp="1"/>
          </p:cNvSpPr>
          <p:nvPr>
            <p:ph type="sldNum" sz="quarter" idx="12"/>
          </p:nvPr>
        </p:nvSpPr>
        <p:spPr/>
        <p:txBody>
          <a:bodyPr/>
          <a:lstStyle/>
          <a:p>
            <a:fld id="{97FDAC24-C7B8-4346-9C3A-B6BF40149F5E}" type="slidenum">
              <a:rPr lang="en-US" smtClean="0"/>
              <a:pPr/>
              <a:t>14</a:t>
            </a:fld>
            <a:endParaRPr lang="en-US"/>
          </a:p>
        </p:txBody>
      </p:sp>
      <p:sp>
        <p:nvSpPr>
          <p:cNvPr id="72" name="Rounded Rectangular Callout 71"/>
          <p:cNvSpPr/>
          <p:nvPr/>
        </p:nvSpPr>
        <p:spPr>
          <a:xfrm>
            <a:off x="0" y="2724447"/>
            <a:ext cx="1587328" cy="1409105"/>
          </a:xfrm>
          <a:prstGeom prst="wedgeRoundRectCallout">
            <a:avLst>
              <a:gd name="adj1" fmla="val 87863"/>
              <a:gd name="adj2" fmla="val -33404"/>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Performed by Domain-expert </a:t>
            </a:r>
            <a:r>
              <a:rPr lang="en-US" b="1" dirty="0" smtClean="0">
                <a:solidFill>
                  <a:schemeClr val="tx1"/>
                </a:solidFill>
              </a:rPr>
              <a:t> ONCE  </a:t>
            </a:r>
            <a:r>
              <a:rPr lang="en-US" dirty="0" smtClean="0">
                <a:solidFill>
                  <a:schemeClr val="tx1"/>
                </a:solidFill>
              </a:rPr>
              <a:t>for a kind of DSE problem</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Abstract Design Space Exploration Language Template</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0" y="4097581"/>
            <a:ext cx="5437679" cy="2500165"/>
          </a:xfrm>
          <a:prstGeom prst="rect">
            <a:avLst/>
          </a:prstGeom>
          <a:solidFill>
            <a:srgbClr val="FFFF99">
              <a:alpha val="34000"/>
            </a:srgbClr>
          </a:solidFill>
          <a:ln w="9525">
            <a:noFill/>
            <a:miter lim="800000"/>
            <a:headEnd/>
            <a:tailEnd/>
          </a:ln>
        </p:spPr>
      </p:pic>
      <p:pic>
        <p:nvPicPr>
          <p:cNvPr id="3" name="Picture 3"/>
          <p:cNvPicPr>
            <a:picLocks noChangeAspect="1" noChangeArrowheads="1"/>
          </p:cNvPicPr>
          <p:nvPr/>
        </p:nvPicPr>
        <p:blipFill>
          <a:blip r:embed="rId4" cstate="print"/>
          <a:srcRect/>
          <a:stretch>
            <a:fillRect/>
          </a:stretch>
        </p:blipFill>
        <p:spPr bwMode="auto">
          <a:xfrm>
            <a:off x="-478302" y="1547449"/>
            <a:ext cx="5444198" cy="2447776"/>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97FDAC24-C7B8-4346-9C3A-B6BF40149F5E}" type="slidenum">
              <a:rPr lang="en-US" smtClean="0"/>
              <a:pPr/>
              <a:t>15</a:t>
            </a:fld>
            <a:endParaRPr lang="en-US"/>
          </a:p>
        </p:txBody>
      </p:sp>
      <p:sp>
        <p:nvSpPr>
          <p:cNvPr id="8" name="Oval 7"/>
          <p:cNvSpPr/>
          <p:nvPr/>
        </p:nvSpPr>
        <p:spPr>
          <a:xfrm>
            <a:off x="6471145" y="2067955"/>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7411335" y="2726792"/>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5652875" y="2768994"/>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8494557" y="3809998"/>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7648150" y="3793585"/>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nvSpPr>
        <p:spPr>
          <a:xfrm>
            <a:off x="6902562" y="3807653"/>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5608327" y="3779524"/>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nvSpPr>
        <p:spPr>
          <a:xfrm>
            <a:off x="4707994" y="3779520"/>
            <a:ext cx="604911" cy="534572"/>
          </a:xfrm>
          <a:prstGeom prst="ellipse">
            <a:avLst/>
          </a:prstGeom>
          <a:solidFill>
            <a:srgbClr val="FFFF99"/>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Arrow Connector 18"/>
          <p:cNvCxnSpPr>
            <a:stCxn id="8" idx="3"/>
            <a:endCxn id="14" idx="7"/>
          </p:cNvCxnSpPr>
          <p:nvPr/>
        </p:nvCxnSpPr>
        <p:spPr>
          <a:xfrm rot="5400000">
            <a:off x="6202947" y="2490494"/>
            <a:ext cx="323039" cy="3905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8" idx="5"/>
            <a:endCxn id="13" idx="1"/>
          </p:cNvCxnSpPr>
          <p:nvPr/>
        </p:nvCxnSpPr>
        <p:spPr>
          <a:xfrm rot="16200000" flipH="1">
            <a:off x="7103277" y="2408432"/>
            <a:ext cx="280837" cy="5124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12" idx="0"/>
          </p:cNvCxnSpPr>
          <p:nvPr/>
        </p:nvCxnSpPr>
        <p:spPr>
          <a:xfrm rot="5400000">
            <a:off x="7110523" y="3333845"/>
            <a:ext cx="568304" cy="3793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4"/>
            <a:endCxn id="16" idx="0"/>
          </p:cNvCxnSpPr>
          <p:nvPr/>
        </p:nvCxnSpPr>
        <p:spPr>
          <a:xfrm rot="5400000">
            <a:off x="5695078" y="3519271"/>
            <a:ext cx="475958" cy="44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4" idx="3"/>
          </p:cNvCxnSpPr>
          <p:nvPr/>
        </p:nvCxnSpPr>
        <p:spPr>
          <a:xfrm rot="5400000">
            <a:off x="5098835" y="3150963"/>
            <a:ext cx="568311" cy="7169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3" idx="4"/>
            <a:endCxn id="11" idx="0"/>
          </p:cNvCxnSpPr>
          <p:nvPr/>
        </p:nvCxnSpPr>
        <p:spPr>
          <a:xfrm rot="16200000" flipH="1">
            <a:off x="7566088" y="3409066"/>
            <a:ext cx="532221" cy="23681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3" idx="5"/>
            <a:endCxn id="10" idx="0"/>
          </p:cNvCxnSpPr>
          <p:nvPr/>
        </p:nvCxnSpPr>
        <p:spPr>
          <a:xfrm rot="16200000" flipH="1">
            <a:off x="8048876" y="3061861"/>
            <a:ext cx="626920" cy="8693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Freeform 44"/>
          <p:cNvSpPr/>
          <p:nvPr/>
        </p:nvSpPr>
        <p:spPr>
          <a:xfrm>
            <a:off x="5106572" y="4290646"/>
            <a:ext cx="2037471" cy="316527"/>
          </a:xfrm>
          <a:custGeom>
            <a:avLst/>
            <a:gdLst>
              <a:gd name="connsiteX0" fmla="*/ 0 w 1953065"/>
              <a:gd name="connsiteY0" fmla="*/ 39859 h 286043"/>
              <a:gd name="connsiteX1" fmla="*/ 590844 w 1953065"/>
              <a:gd name="connsiteY1" fmla="*/ 264942 h 286043"/>
              <a:gd name="connsiteX2" fmla="*/ 1364567 w 1953065"/>
              <a:gd name="connsiteY2" fmla="*/ 166468 h 286043"/>
              <a:gd name="connsiteX3" fmla="*/ 1871004 w 1953065"/>
              <a:gd name="connsiteY3" fmla="*/ 25791 h 286043"/>
              <a:gd name="connsiteX4" fmla="*/ 1856936 w 1953065"/>
              <a:gd name="connsiteY4" fmla="*/ 11723 h 2860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3065" h="286043">
                <a:moveTo>
                  <a:pt x="0" y="39859"/>
                </a:moveTo>
                <a:cubicBezTo>
                  <a:pt x="181708" y="141850"/>
                  <a:pt x="363416" y="243841"/>
                  <a:pt x="590844" y="264942"/>
                </a:cubicBezTo>
                <a:cubicBezTo>
                  <a:pt x="818272" y="286043"/>
                  <a:pt x="1151207" y="206326"/>
                  <a:pt x="1364567" y="166468"/>
                </a:cubicBezTo>
                <a:cubicBezTo>
                  <a:pt x="1577927" y="126610"/>
                  <a:pt x="1788943" y="51582"/>
                  <a:pt x="1871004" y="25791"/>
                </a:cubicBezTo>
                <a:cubicBezTo>
                  <a:pt x="1953065" y="0"/>
                  <a:pt x="1856936" y="11723"/>
                  <a:pt x="1856936" y="11723"/>
                </a:cubicBezTo>
              </a:path>
            </a:pathLst>
          </a:custGeom>
          <a:ln>
            <a:solidFill>
              <a:srgbClr val="FF0000"/>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7" name="Straight Arrow Connector 46"/>
          <p:cNvCxnSpPr>
            <a:stCxn id="14" idx="1"/>
          </p:cNvCxnSpPr>
          <p:nvPr/>
        </p:nvCxnSpPr>
        <p:spPr>
          <a:xfrm rot="16200000" flipV="1">
            <a:off x="5568927" y="2674745"/>
            <a:ext cx="104076" cy="24099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8" name="&quot;No&quot; Symbol 47"/>
          <p:cNvSpPr/>
          <p:nvPr/>
        </p:nvSpPr>
        <p:spPr>
          <a:xfrm>
            <a:off x="5176910" y="2475918"/>
            <a:ext cx="393895" cy="351692"/>
          </a:xfrm>
          <a:prstGeom prst="noSmoking">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53" name="Group 52"/>
          <p:cNvGrpSpPr/>
          <p:nvPr/>
        </p:nvGrpSpPr>
        <p:grpSpPr>
          <a:xfrm>
            <a:off x="7115902" y="4937763"/>
            <a:ext cx="466579" cy="450167"/>
            <a:chOff x="5371512" y="5022166"/>
            <a:chExt cx="466579" cy="450167"/>
          </a:xfrm>
        </p:grpSpPr>
        <p:sp>
          <p:nvSpPr>
            <p:cNvPr id="49" name="Donut 48"/>
            <p:cNvSpPr/>
            <p:nvPr/>
          </p:nvSpPr>
          <p:spPr>
            <a:xfrm>
              <a:off x="5486400" y="5134708"/>
              <a:ext cx="239151" cy="23915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Donut 51"/>
            <p:cNvSpPr/>
            <p:nvPr/>
          </p:nvSpPr>
          <p:spPr>
            <a:xfrm>
              <a:off x="5371512" y="5022166"/>
              <a:ext cx="466579" cy="450167"/>
            </a:xfrm>
            <a:prstGeom prst="donu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54" name="Freeform 53"/>
          <p:cNvSpPr/>
          <p:nvPr/>
        </p:nvSpPr>
        <p:spPr>
          <a:xfrm rot="1122767">
            <a:off x="4206237" y="4909624"/>
            <a:ext cx="2700997" cy="1186375"/>
          </a:xfrm>
          <a:custGeom>
            <a:avLst/>
            <a:gdLst>
              <a:gd name="connsiteX0" fmla="*/ 0 w 2700997"/>
              <a:gd name="connsiteY0" fmla="*/ 872197 h 1186375"/>
              <a:gd name="connsiteX1" fmla="*/ 886265 w 2700997"/>
              <a:gd name="connsiteY1" fmla="*/ 1139483 h 1186375"/>
              <a:gd name="connsiteX2" fmla="*/ 2011680 w 2700997"/>
              <a:gd name="connsiteY2" fmla="*/ 590843 h 1186375"/>
              <a:gd name="connsiteX3" fmla="*/ 2700997 w 2700997"/>
              <a:gd name="connsiteY3" fmla="*/ 0 h 1186375"/>
            </a:gdLst>
            <a:ahLst/>
            <a:cxnLst>
              <a:cxn ang="0">
                <a:pos x="connsiteX0" y="connsiteY0"/>
              </a:cxn>
              <a:cxn ang="0">
                <a:pos x="connsiteX1" y="connsiteY1"/>
              </a:cxn>
              <a:cxn ang="0">
                <a:pos x="connsiteX2" y="connsiteY2"/>
              </a:cxn>
              <a:cxn ang="0">
                <a:pos x="connsiteX3" y="connsiteY3"/>
              </a:cxn>
            </a:cxnLst>
            <a:rect l="l" t="t" r="r" b="b"/>
            <a:pathLst>
              <a:path w="2700997" h="1186375">
                <a:moveTo>
                  <a:pt x="0" y="872197"/>
                </a:moveTo>
                <a:cubicBezTo>
                  <a:pt x="275492" y="1029286"/>
                  <a:pt x="550985" y="1186375"/>
                  <a:pt x="886265" y="1139483"/>
                </a:cubicBezTo>
                <a:cubicBezTo>
                  <a:pt x="1221545" y="1092591"/>
                  <a:pt x="1709225" y="780757"/>
                  <a:pt x="2011680" y="590843"/>
                </a:cubicBezTo>
                <a:cubicBezTo>
                  <a:pt x="2314135" y="400929"/>
                  <a:pt x="2507566" y="200464"/>
                  <a:pt x="2700997" y="0"/>
                </a:cubicBezTo>
              </a:path>
            </a:pathLst>
          </a:custGeom>
          <a:ln w="38100">
            <a:solidFill>
              <a:srgbClr val="1C11AF"/>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5" name="TextBox 54"/>
          <p:cNvSpPr txBox="1"/>
          <p:nvPr/>
        </p:nvSpPr>
        <p:spPr>
          <a:xfrm>
            <a:off x="7666889" y="4965899"/>
            <a:ext cx="1111348" cy="369332"/>
          </a:xfrm>
          <a:prstGeom prst="rect">
            <a:avLst/>
          </a:prstGeom>
          <a:noFill/>
        </p:spPr>
        <p:txBody>
          <a:bodyPr wrap="square" rtlCol="0">
            <a:spAutoFit/>
          </a:bodyPr>
          <a:lstStyle/>
          <a:p>
            <a:r>
              <a:rPr lang="en-US" dirty="0" smtClean="0"/>
              <a:t>Objective</a:t>
            </a:r>
            <a:endParaRPr lang="en-US" dirty="0"/>
          </a:p>
        </p:txBody>
      </p:sp>
      <p:sp>
        <p:nvSpPr>
          <p:cNvPr id="56" name="Freeform 55"/>
          <p:cNvSpPr/>
          <p:nvPr/>
        </p:nvSpPr>
        <p:spPr>
          <a:xfrm>
            <a:off x="3376246" y="1781908"/>
            <a:ext cx="3080825" cy="314178"/>
          </a:xfrm>
          <a:custGeom>
            <a:avLst/>
            <a:gdLst>
              <a:gd name="connsiteX0" fmla="*/ 0 w 3080825"/>
              <a:gd name="connsiteY0" fmla="*/ 314178 h 314178"/>
              <a:gd name="connsiteX1" fmla="*/ 1589649 w 3080825"/>
              <a:gd name="connsiteY1" fmla="*/ 4689 h 314178"/>
              <a:gd name="connsiteX2" fmla="*/ 3080825 w 3080825"/>
              <a:gd name="connsiteY2" fmla="*/ 286043 h 314178"/>
            </a:gdLst>
            <a:ahLst/>
            <a:cxnLst>
              <a:cxn ang="0">
                <a:pos x="connsiteX0" y="connsiteY0"/>
              </a:cxn>
              <a:cxn ang="0">
                <a:pos x="connsiteX1" y="connsiteY1"/>
              </a:cxn>
              <a:cxn ang="0">
                <a:pos x="connsiteX2" y="connsiteY2"/>
              </a:cxn>
            </a:cxnLst>
            <a:rect l="l" t="t" r="r" b="b"/>
            <a:pathLst>
              <a:path w="3080825" h="314178">
                <a:moveTo>
                  <a:pt x="0" y="314178"/>
                </a:moveTo>
                <a:cubicBezTo>
                  <a:pt x="538089" y="161778"/>
                  <a:pt x="1076178" y="9378"/>
                  <a:pt x="1589649" y="4689"/>
                </a:cubicBezTo>
                <a:cubicBezTo>
                  <a:pt x="2103120" y="0"/>
                  <a:pt x="2591972" y="143021"/>
                  <a:pt x="3080825" y="286043"/>
                </a:cubicBezTo>
              </a:path>
            </a:pathLst>
          </a:custGeom>
          <a:ln w="38100">
            <a:solidFill>
              <a:srgbClr val="1C11AF"/>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Freeform 56"/>
          <p:cNvSpPr/>
          <p:nvPr/>
        </p:nvSpPr>
        <p:spPr>
          <a:xfrm>
            <a:off x="2110154" y="2940148"/>
            <a:ext cx="3024554" cy="1913206"/>
          </a:xfrm>
          <a:custGeom>
            <a:avLst/>
            <a:gdLst>
              <a:gd name="connsiteX0" fmla="*/ 0 w 3024554"/>
              <a:gd name="connsiteY0" fmla="*/ 1913206 h 1913206"/>
              <a:gd name="connsiteX1" fmla="*/ 3024554 w 3024554"/>
              <a:gd name="connsiteY1" fmla="*/ 0 h 1913206"/>
            </a:gdLst>
            <a:ahLst/>
            <a:cxnLst>
              <a:cxn ang="0">
                <a:pos x="connsiteX0" y="connsiteY0"/>
              </a:cxn>
              <a:cxn ang="0">
                <a:pos x="connsiteX1" y="connsiteY1"/>
              </a:cxn>
            </a:cxnLst>
            <a:rect l="l" t="t" r="r" b="b"/>
            <a:pathLst>
              <a:path w="3024554" h="1913206">
                <a:moveTo>
                  <a:pt x="0" y="1913206"/>
                </a:moveTo>
                <a:lnTo>
                  <a:pt x="3024554" y="0"/>
                </a:lnTo>
              </a:path>
            </a:pathLst>
          </a:custGeom>
          <a:ln w="38100">
            <a:solidFill>
              <a:srgbClr val="1C11AF"/>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8" name="TextBox 57"/>
          <p:cNvSpPr txBox="1"/>
          <p:nvPr/>
        </p:nvSpPr>
        <p:spPr>
          <a:xfrm>
            <a:off x="6991642" y="1688123"/>
            <a:ext cx="2152357" cy="369332"/>
          </a:xfrm>
          <a:prstGeom prst="rect">
            <a:avLst/>
          </a:prstGeom>
          <a:noFill/>
        </p:spPr>
        <p:txBody>
          <a:bodyPr wrap="square" rtlCol="0">
            <a:spAutoFit/>
          </a:bodyPr>
          <a:lstStyle/>
          <a:p>
            <a:r>
              <a:rPr lang="en-US" dirty="0" smtClean="0"/>
              <a:t>Design Space Tree</a:t>
            </a:r>
            <a:endParaRPr lang="en-US" dirty="0"/>
          </a:p>
        </p:txBody>
      </p:sp>
      <p:sp>
        <p:nvSpPr>
          <p:cNvPr id="59" name="TextBox 58"/>
          <p:cNvSpPr txBox="1"/>
          <p:nvPr/>
        </p:nvSpPr>
        <p:spPr>
          <a:xfrm>
            <a:off x="829994" y="3010486"/>
            <a:ext cx="2644726" cy="369332"/>
          </a:xfrm>
          <a:prstGeom prst="rect">
            <a:avLst/>
          </a:prstGeom>
          <a:solidFill>
            <a:schemeClr val="bg1"/>
          </a:solidFill>
        </p:spPr>
        <p:txBody>
          <a:bodyPr wrap="square" rtlCol="0">
            <a:spAutoFit/>
          </a:bodyPr>
          <a:lstStyle/>
          <a:p>
            <a:r>
              <a:rPr lang="en-US" b="1" dirty="0" smtClean="0"/>
              <a:t>COMPONENT TYPES</a:t>
            </a:r>
            <a:endParaRPr lang="en-US" b="1" dirty="0"/>
          </a:p>
        </p:txBody>
      </p:sp>
      <p:sp>
        <p:nvSpPr>
          <p:cNvPr id="60" name="TextBox 59"/>
          <p:cNvSpPr txBox="1"/>
          <p:nvPr/>
        </p:nvSpPr>
        <p:spPr>
          <a:xfrm>
            <a:off x="180535" y="5076092"/>
            <a:ext cx="2644726" cy="369332"/>
          </a:xfrm>
          <a:prstGeom prst="rect">
            <a:avLst/>
          </a:prstGeom>
          <a:solidFill>
            <a:schemeClr val="bg1"/>
          </a:solidFill>
        </p:spPr>
        <p:txBody>
          <a:bodyPr wrap="square" rtlCol="0">
            <a:spAutoFit/>
          </a:bodyPr>
          <a:lstStyle/>
          <a:p>
            <a:r>
              <a:rPr lang="en-US" b="1" dirty="0" smtClean="0"/>
              <a:t>CONSTRAINT TYPES</a:t>
            </a:r>
            <a:endParaRPr lang="en-US" b="1" dirty="0"/>
          </a:p>
        </p:txBody>
      </p:sp>
      <p:sp>
        <p:nvSpPr>
          <p:cNvPr id="61" name="TextBox 60"/>
          <p:cNvSpPr txBox="1"/>
          <p:nvPr/>
        </p:nvSpPr>
        <p:spPr>
          <a:xfrm>
            <a:off x="2921390" y="5087815"/>
            <a:ext cx="2644726" cy="369332"/>
          </a:xfrm>
          <a:prstGeom prst="rect">
            <a:avLst/>
          </a:prstGeom>
          <a:solidFill>
            <a:schemeClr val="bg1"/>
          </a:solidFill>
        </p:spPr>
        <p:txBody>
          <a:bodyPr wrap="square" rtlCol="0">
            <a:spAutoFit/>
          </a:bodyPr>
          <a:lstStyle/>
          <a:p>
            <a:r>
              <a:rPr lang="en-US" b="1" dirty="0" smtClean="0"/>
              <a:t>OBJECTIVE TYPES</a:t>
            </a:r>
            <a:endParaRPr lang="en-US" b="1" dirty="0"/>
          </a:p>
        </p:txBody>
      </p:sp>
      <p:sp>
        <p:nvSpPr>
          <p:cNvPr id="63" name="Rectangle 62"/>
          <p:cNvSpPr/>
          <p:nvPr/>
        </p:nvSpPr>
        <p:spPr>
          <a:xfrm>
            <a:off x="590843" y="5978769"/>
            <a:ext cx="4248443" cy="61897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All elements are abstract !</a:t>
            </a:r>
            <a:endParaRPr lang="en-US" sz="2400"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ADSEL Component types</a:t>
            </a:r>
            <a:endParaRPr lang="en-US" dirty="0"/>
          </a:p>
        </p:txBody>
      </p:sp>
      <p:sp>
        <p:nvSpPr>
          <p:cNvPr id="5" name="Rectangle 4"/>
          <p:cNvSpPr/>
          <p:nvPr/>
        </p:nvSpPr>
        <p:spPr>
          <a:xfrm>
            <a:off x="7484016" y="2419643"/>
            <a:ext cx="1603717" cy="250404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dirty="0" err="1" smtClean="0">
                <a:solidFill>
                  <a:schemeClr val="tx1"/>
                </a:solidFill>
              </a:rPr>
              <a:t>PropertyType</a:t>
            </a:r>
            <a:endParaRPr lang="en-US" dirty="0" smtClean="0">
              <a:solidFill>
                <a:schemeClr val="tx1"/>
              </a:solidFill>
            </a:endParaRPr>
          </a:p>
          <a:p>
            <a:pPr>
              <a:buFont typeface="Arial" pitchFamily="34" charset="0"/>
              <a:buChar char="•"/>
            </a:pPr>
            <a:r>
              <a:rPr lang="en-US" dirty="0" err="1" smtClean="0">
                <a:solidFill>
                  <a:schemeClr val="tx1"/>
                </a:solidFill>
              </a:rPr>
              <a:t>ValueType</a:t>
            </a:r>
            <a:endParaRPr lang="en-US" dirty="0" smtClean="0">
              <a:solidFill>
                <a:schemeClr val="tx1"/>
              </a:solidFill>
            </a:endParaRPr>
          </a:p>
          <a:p>
            <a:pPr>
              <a:buFont typeface="Arial" pitchFamily="34" charset="0"/>
              <a:buChar char="•"/>
            </a:pPr>
            <a:r>
              <a:rPr lang="en-US" dirty="0" smtClean="0">
                <a:solidFill>
                  <a:schemeClr val="tx1"/>
                </a:solidFill>
              </a:rPr>
              <a:t>Domain</a:t>
            </a:r>
          </a:p>
          <a:p>
            <a:pPr>
              <a:buFont typeface="Arial" pitchFamily="34" charset="0"/>
              <a:buChar char="•"/>
            </a:pPr>
            <a:r>
              <a:rPr lang="en-US" dirty="0" smtClean="0">
                <a:solidFill>
                  <a:schemeClr val="tx1"/>
                </a:solidFill>
              </a:rPr>
              <a:t>Composition   Function</a:t>
            </a:r>
            <a:endParaRPr lang="en-US" dirty="0">
              <a:solidFill>
                <a:schemeClr val="tx1"/>
              </a:solidFill>
            </a:endParaRPr>
          </a:p>
        </p:txBody>
      </p:sp>
      <p:sp>
        <p:nvSpPr>
          <p:cNvPr id="8" name="Slide Number Placeholder 7"/>
          <p:cNvSpPr>
            <a:spLocks noGrp="1"/>
          </p:cNvSpPr>
          <p:nvPr>
            <p:ph type="sldNum" sz="quarter" idx="12"/>
          </p:nvPr>
        </p:nvSpPr>
        <p:spPr/>
        <p:txBody>
          <a:bodyPr/>
          <a:lstStyle/>
          <a:p>
            <a:fld id="{97FDAC24-C7B8-4346-9C3A-B6BF40149F5E}" type="slidenum">
              <a:rPr lang="en-US" smtClean="0"/>
              <a:pPr/>
              <a:t>16</a:t>
            </a:fld>
            <a:endParaRPr lang="en-US"/>
          </a:p>
        </p:txBody>
      </p:sp>
      <p:pic>
        <p:nvPicPr>
          <p:cNvPr id="5122" name="Picture 2"/>
          <p:cNvPicPr>
            <a:picLocks noChangeAspect="1" noChangeArrowheads="1"/>
          </p:cNvPicPr>
          <p:nvPr/>
        </p:nvPicPr>
        <p:blipFill>
          <a:blip r:embed="rId3" cstate="print"/>
          <a:srcRect/>
          <a:stretch>
            <a:fillRect/>
          </a:stretch>
        </p:blipFill>
        <p:spPr bwMode="auto">
          <a:xfrm>
            <a:off x="182878" y="1833488"/>
            <a:ext cx="7218593" cy="3990535"/>
          </a:xfrm>
          <a:prstGeom prst="rect">
            <a:avLst/>
          </a:prstGeom>
          <a:noFill/>
          <a:ln w="9525">
            <a:noFill/>
            <a:miter lim="800000"/>
            <a:headEnd/>
            <a:tailEnd/>
          </a:ln>
        </p:spPr>
      </p:pic>
      <p:cxnSp>
        <p:nvCxnSpPr>
          <p:cNvPr id="9" name="Straight Connector 8"/>
          <p:cNvCxnSpPr/>
          <p:nvPr/>
        </p:nvCxnSpPr>
        <p:spPr>
          <a:xfrm rot="16200000" flipH="1">
            <a:off x="7012747" y="4410225"/>
            <a:ext cx="773720" cy="1969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6942406" y="2778370"/>
            <a:ext cx="886264" cy="2250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ADSEL Constraint and Objective types</a:t>
            </a:r>
            <a:endParaRPr lang="en-US" dirty="0"/>
          </a:p>
        </p:txBody>
      </p:sp>
      <p:pic>
        <p:nvPicPr>
          <p:cNvPr id="3074" name="Picture 2"/>
          <p:cNvPicPr>
            <a:picLocks noChangeAspect="1" noChangeArrowheads="1"/>
          </p:cNvPicPr>
          <p:nvPr/>
        </p:nvPicPr>
        <p:blipFill>
          <a:blip r:embed="rId3" cstate="print"/>
          <a:srcRect/>
          <a:stretch>
            <a:fillRect/>
          </a:stretch>
        </p:blipFill>
        <p:spPr bwMode="auto">
          <a:xfrm>
            <a:off x="0" y="2147082"/>
            <a:ext cx="9144000" cy="3566684"/>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97FDAC24-C7B8-4346-9C3A-B6BF40149F5E}" type="slidenum">
              <a:rPr lang="en-US" smtClean="0"/>
              <a:pPr/>
              <a:t>17</a:t>
            </a:fld>
            <a:endParaRPr lang="en-US"/>
          </a:p>
        </p:txBody>
      </p:sp>
      <p:sp>
        <p:nvSpPr>
          <p:cNvPr id="5" name="Rectangle 4"/>
          <p:cNvSpPr/>
          <p:nvPr/>
        </p:nvSpPr>
        <p:spPr>
          <a:xfrm>
            <a:off x="-1" y="5824025"/>
            <a:ext cx="2222695" cy="36576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e.g. </a:t>
            </a:r>
            <a:r>
              <a:rPr lang="en-US" b="1" dirty="0" err="1" smtClean="0">
                <a:solidFill>
                  <a:schemeClr val="tx1"/>
                </a:solidFill>
              </a:rPr>
              <a:t>A.Sel</a:t>
            </a:r>
            <a:r>
              <a:rPr lang="en-US" b="1" dirty="0" smtClean="0">
                <a:solidFill>
                  <a:schemeClr val="tx1"/>
                </a:solidFill>
              </a:rPr>
              <a:t> -&gt; not </a:t>
            </a:r>
            <a:r>
              <a:rPr lang="en-US" b="1" dirty="0" err="1" smtClean="0">
                <a:solidFill>
                  <a:schemeClr val="tx1"/>
                </a:solidFill>
              </a:rPr>
              <a:t>B.Sel</a:t>
            </a:r>
            <a:endParaRPr lang="en-US" b="1" dirty="0">
              <a:solidFill>
                <a:schemeClr val="tx1"/>
              </a:solidFill>
            </a:endParaRPr>
          </a:p>
        </p:txBody>
      </p:sp>
      <p:cxnSp>
        <p:nvCxnSpPr>
          <p:cNvPr id="10" name="Straight Connector 9"/>
          <p:cNvCxnSpPr/>
          <p:nvPr/>
        </p:nvCxnSpPr>
        <p:spPr>
          <a:xfrm rot="5400000">
            <a:off x="436098" y="5542670"/>
            <a:ext cx="450166" cy="1125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967131" y="6492240"/>
            <a:ext cx="2576734" cy="36576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e.g. </a:t>
            </a:r>
            <a:r>
              <a:rPr lang="en-US" b="1" dirty="0" err="1" smtClean="0">
                <a:solidFill>
                  <a:schemeClr val="tx1"/>
                </a:solidFill>
              </a:rPr>
              <a:t>A.Memory</a:t>
            </a:r>
            <a:r>
              <a:rPr lang="en-US" b="1" dirty="0" smtClean="0">
                <a:solidFill>
                  <a:schemeClr val="tx1"/>
                </a:solidFill>
              </a:rPr>
              <a:t> &lt;= 100</a:t>
            </a:r>
            <a:endParaRPr lang="en-US" b="1" dirty="0">
              <a:solidFill>
                <a:schemeClr val="tx1"/>
              </a:solidFill>
            </a:endParaRPr>
          </a:p>
        </p:txBody>
      </p:sp>
      <p:sp>
        <p:nvSpPr>
          <p:cNvPr id="15" name="Rectangle 14"/>
          <p:cNvSpPr/>
          <p:nvPr/>
        </p:nvSpPr>
        <p:spPr>
          <a:xfrm>
            <a:off x="6311703" y="6492240"/>
            <a:ext cx="2576734" cy="36576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rPr>
              <a:t>e.g.minimize</a:t>
            </a:r>
            <a:r>
              <a:rPr lang="en-US" b="1" dirty="0" smtClean="0">
                <a:solidFill>
                  <a:schemeClr val="tx1"/>
                </a:solidFill>
              </a:rPr>
              <a:t> (cost)</a:t>
            </a:r>
            <a:endParaRPr lang="en-US" b="1" dirty="0">
              <a:solidFill>
                <a:schemeClr val="tx1"/>
              </a:solidFill>
            </a:endParaRPr>
          </a:p>
        </p:txBody>
      </p:sp>
      <p:sp>
        <p:nvSpPr>
          <p:cNvPr id="18" name="Rectangle 17"/>
          <p:cNvSpPr/>
          <p:nvPr/>
        </p:nvSpPr>
        <p:spPr>
          <a:xfrm>
            <a:off x="717452" y="5416062"/>
            <a:ext cx="2841674" cy="3094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p:cNvCxnSpPr/>
          <p:nvPr/>
        </p:nvCxnSpPr>
        <p:spPr>
          <a:xfrm rot="16200000" flipV="1">
            <a:off x="2623625" y="5774788"/>
            <a:ext cx="1083213" cy="2813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316436" y="5484057"/>
            <a:ext cx="4827564" cy="2555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p:cNvCxnSpPr/>
          <p:nvPr/>
        </p:nvCxnSpPr>
        <p:spPr>
          <a:xfrm rot="5400000" flipH="1" flipV="1">
            <a:off x="7207933" y="5864469"/>
            <a:ext cx="991772" cy="207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745457" y="1516966"/>
            <a:ext cx="2576734" cy="36576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e.g. utilization</a:t>
            </a:r>
            <a:endParaRPr lang="en-US" b="1" dirty="0">
              <a:solidFill>
                <a:schemeClr val="tx1"/>
              </a:solidFill>
            </a:endParaRPr>
          </a:p>
        </p:txBody>
      </p:sp>
      <p:cxnSp>
        <p:nvCxnSpPr>
          <p:cNvPr id="22" name="Straight Connector 21"/>
          <p:cNvCxnSpPr>
            <a:stCxn id="20" idx="2"/>
          </p:cNvCxnSpPr>
          <p:nvPr/>
        </p:nvCxnSpPr>
        <p:spPr>
          <a:xfrm rot="5400000">
            <a:off x="7377919" y="1566789"/>
            <a:ext cx="339969" cy="9718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p:cNvPicPr>
            <a:picLocks noChangeAspect="1" noChangeArrowheads="1"/>
          </p:cNvPicPr>
          <p:nvPr/>
        </p:nvPicPr>
        <p:blipFill>
          <a:blip r:embed="rId3" cstate="print"/>
          <a:srcRect/>
          <a:stretch>
            <a:fillRect/>
          </a:stretch>
        </p:blipFill>
        <p:spPr bwMode="auto">
          <a:xfrm>
            <a:off x="-58620" y="1306681"/>
            <a:ext cx="8991600" cy="5438775"/>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US" dirty="0" err="1" smtClean="0"/>
              <a:t>Metamodel</a:t>
            </a:r>
            <a:r>
              <a:rPr lang="en-US" dirty="0" smtClean="0"/>
              <a:t> Composition: Template Instantiation </a:t>
            </a:r>
            <a:endParaRPr lang="en-US" dirty="0"/>
          </a:p>
        </p:txBody>
      </p:sp>
      <p:sp>
        <p:nvSpPr>
          <p:cNvPr id="5" name="Rectangle 4"/>
          <p:cNvSpPr/>
          <p:nvPr/>
        </p:nvSpPr>
        <p:spPr>
          <a:xfrm>
            <a:off x="3995226" y="1533378"/>
            <a:ext cx="4951826" cy="4093699"/>
          </a:xfrm>
          <a:prstGeom prst="rect">
            <a:avLst/>
          </a:prstGeom>
          <a:solidFill>
            <a:srgbClr val="FFFF00">
              <a:alpha val="1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p:txBody>
          <a:bodyPr/>
          <a:lstStyle/>
          <a:p>
            <a:fld id="{97FDAC24-C7B8-4346-9C3A-B6BF40149F5E}"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Metamodel</a:t>
            </a:r>
            <a:r>
              <a:rPr lang="en-US" dirty="0" smtClean="0"/>
              <a:t> Composition: Template Instantiation </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87481" y="2154775"/>
            <a:ext cx="9283533" cy="2867391"/>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97FDAC24-C7B8-4346-9C3A-B6BF40149F5E}"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effectLst>
            <a:outerShdw blurRad="50800" dist="38100" dir="2700000" algn="tl" rotWithShape="0">
              <a:prstClr val="black">
                <a:alpha val="40000"/>
              </a:prstClr>
            </a:outerShdw>
          </a:effectLst>
        </p:spPr>
        <p:txBody>
          <a:bodyPr>
            <a:normAutofit/>
          </a:bodyPr>
          <a:lstStyle/>
          <a:p>
            <a:r>
              <a:rPr lang="en-US" dirty="0" smtClean="0"/>
              <a:t>Background</a:t>
            </a:r>
          </a:p>
          <a:p>
            <a:r>
              <a:rPr lang="en-US" dirty="0" smtClean="0"/>
              <a:t>Motivation</a:t>
            </a:r>
          </a:p>
          <a:p>
            <a:r>
              <a:rPr lang="en-US" dirty="0" smtClean="0"/>
              <a:t>The Generic Design Space Exploration Framework</a:t>
            </a:r>
          </a:p>
          <a:p>
            <a:pPr lvl="1"/>
            <a:r>
              <a:rPr lang="en-US" dirty="0" smtClean="0"/>
              <a:t>Reconfigurable Representation</a:t>
            </a:r>
          </a:p>
          <a:p>
            <a:pPr lvl="1"/>
            <a:r>
              <a:rPr lang="en-US" dirty="0" smtClean="0"/>
              <a:t>Flexible Exploration</a:t>
            </a:r>
          </a:p>
          <a:p>
            <a:r>
              <a:rPr lang="en-US" dirty="0" smtClean="0"/>
              <a:t>Conclusion and Future Work</a:t>
            </a:r>
            <a:endParaRPr lang="en-US"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Composition Automation: </a:t>
            </a:r>
            <a:r>
              <a:rPr lang="en-US" dirty="0" err="1" smtClean="0"/>
              <a:t>eDSML</a:t>
            </a:r>
            <a:r>
              <a:rPr lang="en-US" dirty="0" smtClean="0"/>
              <a:t> Creator</a:t>
            </a:r>
            <a:endParaRPr lang="en-US"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20</a:t>
            </a:fld>
            <a:endParaRPr lang="en-US"/>
          </a:p>
        </p:txBody>
      </p:sp>
      <p:pic>
        <p:nvPicPr>
          <p:cNvPr id="4098" name="Picture 2" descr="C:\Work\GDSEF\PAMS\Images\eDSMLAuto.png"/>
          <p:cNvPicPr>
            <a:picLocks noChangeAspect="1" noChangeArrowheads="1"/>
          </p:cNvPicPr>
          <p:nvPr/>
        </p:nvPicPr>
        <p:blipFill>
          <a:blip r:embed="rId2" cstate="print"/>
          <a:srcRect/>
          <a:stretch>
            <a:fillRect/>
          </a:stretch>
        </p:blipFill>
        <p:spPr bwMode="auto">
          <a:xfrm>
            <a:off x="555553" y="1623866"/>
            <a:ext cx="5236679" cy="3721857"/>
          </a:xfrm>
          <a:prstGeom prst="rect">
            <a:avLst/>
          </a:prstGeom>
          <a:noFill/>
        </p:spPr>
      </p:pic>
      <p:sp>
        <p:nvSpPr>
          <p:cNvPr id="7" name="TextBox 6"/>
          <p:cNvSpPr txBox="1"/>
          <p:nvPr/>
        </p:nvSpPr>
        <p:spPr>
          <a:xfrm>
            <a:off x="5880295" y="1688123"/>
            <a:ext cx="3052690" cy="1754326"/>
          </a:xfrm>
          <a:prstGeom prst="rect">
            <a:avLst/>
          </a:prstGeom>
          <a:noFill/>
        </p:spPr>
        <p:txBody>
          <a:bodyPr wrap="square" rtlCol="0">
            <a:spAutoFit/>
          </a:bodyPr>
          <a:lstStyle/>
          <a:p>
            <a:pPr>
              <a:buFont typeface="Arial" pitchFamily="34" charset="0"/>
              <a:buChar char="•"/>
            </a:pPr>
            <a:r>
              <a:rPr lang="en-US" dirty="0" smtClean="0"/>
              <a:t> GUI</a:t>
            </a:r>
          </a:p>
          <a:p>
            <a:pPr>
              <a:buFont typeface="Arial" pitchFamily="34" charset="0"/>
              <a:buChar char="•"/>
            </a:pPr>
            <a:r>
              <a:rPr lang="en-US" dirty="0" smtClean="0"/>
              <a:t> Semi-Automated </a:t>
            </a:r>
            <a:r>
              <a:rPr lang="en-US" dirty="0" err="1" smtClean="0"/>
              <a:t>Metamodel</a:t>
            </a:r>
            <a:r>
              <a:rPr lang="en-US" dirty="0" smtClean="0"/>
              <a:t> Creation  based on user selection</a:t>
            </a:r>
          </a:p>
          <a:p>
            <a:pPr>
              <a:buFont typeface="Arial" pitchFamily="34" charset="0"/>
              <a:buChar char="•"/>
            </a:pPr>
            <a:r>
              <a:rPr lang="en-US" dirty="0" smtClean="0"/>
              <a:t>Written in C++</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 Create Instance Model</a:t>
            </a:r>
            <a:endParaRPr lang="en-US" dirty="0"/>
          </a:p>
        </p:txBody>
      </p:sp>
      <p:pic>
        <p:nvPicPr>
          <p:cNvPr id="4099" name="Picture 3"/>
          <p:cNvPicPr>
            <a:picLocks noChangeAspect="1" noChangeArrowheads="1"/>
          </p:cNvPicPr>
          <p:nvPr/>
        </p:nvPicPr>
        <p:blipFill>
          <a:blip r:embed="rId3" cstate="print"/>
          <a:srcRect/>
          <a:stretch>
            <a:fillRect/>
          </a:stretch>
        </p:blipFill>
        <p:spPr bwMode="auto">
          <a:xfrm>
            <a:off x="526880" y="1257300"/>
            <a:ext cx="8315325" cy="56007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97FDAC24-C7B8-4346-9C3A-B6BF40149F5E}" type="slidenum">
              <a:rPr lang="en-US" smtClean="0"/>
              <a:pPr/>
              <a:t>21</a:t>
            </a:fld>
            <a:endParaRPr lang="en-US"/>
          </a:p>
        </p:txBody>
      </p:sp>
      <p:sp>
        <p:nvSpPr>
          <p:cNvPr id="5" name="TextBox 4"/>
          <p:cNvSpPr txBox="1"/>
          <p:nvPr/>
        </p:nvSpPr>
        <p:spPr>
          <a:xfrm>
            <a:off x="2982352" y="3938954"/>
            <a:ext cx="534572" cy="369332"/>
          </a:xfrm>
          <a:prstGeom prst="rect">
            <a:avLst/>
          </a:prstGeom>
          <a:noFill/>
        </p:spPr>
        <p:txBody>
          <a:bodyPr wrap="square" rtlCol="0">
            <a:spAutoFit/>
          </a:bodyPr>
          <a:lstStyle/>
          <a:p>
            <a:r>
              <a:rPr lang="en-US" dirty="0" smtClean="0"/>
              <a:t>NA</a:t>
            </a:r>
            <a:endParaRPr lang="en-US" dirty="0"/>
          </a:p>
        </p:txBody>
      </p:sp>
      <p:sp>
        <p:nvSpPr>
          <p:cNvPr id="6" name="TextBox 5"/>
          <p:cNvSpPr txBox="1"/>
          <p:nvPr/>
        </p:nvSpPr>
        <p:spPr>
          <a:xfrm>
            <a:off x="1320020" y="3908474"/>
            <a:ext cx="534572" cy="369332"/>
          </a:xfrm>
          <a:prstGeom prst="rect">
            <a:avLst/>
          </a:prstGeom>
          <a:noFill/>
        </p:spPr>
        <p:txBody>
          <a:bodyPr wrap="square" rtlCol="0">
            <a:spAutoFit/>
          </a:bodyPr>
          <a:lstStyle/>
          <a:p>
            <a:r>
              <a:rPr lang="en-US" dirty="0" smtClean="0"/>
              <a:t>NA</a:t>
            </a:r>
            <a:endParaRPr lang="en-US" dirty="0"/>
          </a:p>
        </p:txBody>
      </p:sp>
      <p:sp>
        <p:nvSpPr>
          <p:cNvPr id="7" name="TextBox 6"/>
          <p:cNvSpPr txBox="1"/>
          <p:nvPr/>
        </p:nvSpPr>
        <p:spPr>
          <a:xfrm>
            <a:off x="3092549" y="5709139"/>
            <a:ext cx="534572" cy="369332"/>
          </a:xfrm>
          <a:prstGeom prst="rect">
            <a:avLst/>
          </a:prstGeom>
          <a:noFill/>
        </p:spPr>
        <p:txBody>
          <a:bodyPr wrap="square" rtlCol="0">
            <a:spAutoFit/>
          </a:bodyPr>
          <a:lstStyle/>
          <a:p>
            <a:r>
              <a:rPr lang="en-US" dirty="0" smtClean="0"/>
              <a:t>M</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4: Perform DSE</a:t>
            </a:r>
            <a:endParaRPr lang="en-US" dirty="0"/>
          </a:p>
        </p:txBody>
      </p:sp>
      <p:grpSp>
        <p:nvGrpSpPr>
          <p:cNvPr id="3" name="Group 53"/>
          <p:cNvGrpSpPr/>
          <p:nvPr/>
        </p:nvGrpSpPr>
        <p:grpSpPr>
          <a:xfrm>
            <a:off x="491834" y="1538186"/>
            <a:ext cx="6542012" cy="5115831"/>
            <a:chOff x="55755" y="89213"/>
            <a:chExt cx="9032491" cy="6639037"/>
          </a:xfrm>
        </p:grpSpPr>
        <p:sp>
          <p:nvSpPr>
            <p:cNvPr id="55" name="Rectangle 54"/>
            <p:cNvSpPr/>
            <p:nvPr/>
          </p:nvSpPr>
          <p:spPr>
            <a:xfrm>
              <a:off x="55755" y="89213"/>
              <a:ext cx="7308027" cy="4137100"/>
            </a:xfrm>
            <a:prstGeom prst="rect">
              <a:avLst/>
            </a:prstGeom>
            <a:solidFill>
              <a:schemeClr val="bg1">
                <a:lumMod val="9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7" name="Rectangle 56"/>
            <p:cNvSpPr/>
            <p:nvPr/>
          </p:nvSpPr>
          <p:spPr>
            <a:xfrm>
              <a:off x="103564" y="502488"/>
              <a:ext cx="1361177" cy="3819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DSML</a:t>
              </a:r>
              <a:endParaRPr lang="en-US" sz="1600" dirty="0">
                <a:solidFill>
                  <a:schemeClr val="tx1"/>
                </a:solidFill>
              </a:endParaRPr>
            </a:p>
          </p:txBody>
        </p:sp>
        <p:sp>
          <p:nvSpPr>
            <p:cNvPr id="58" name="Rectangle 57"/>
            <p:cNvSpPr/>
            <p:nvPr/>
          </p:nvSpPr>
          <p:spPr>
            <a:xfrm>
              <a:off x="2005809" y="532638"/>
              <a:ext cx="1306730" cy="3417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ADSEL</a:t>
              </a:r>
              <a:endParaRPr lang="en-US" sz="1600" dirty="0">
                <a:solidFill>
                  <a:schemeClr val="tx1"/>
                </a:solidFill>
              </a:endParaRPr>
            </a:p>
          </p:txBody>
        </p:sp>
        <p:sp>
          <p:nvSpPr>
            <p:cNvPr id="59" name="Isosceles Triangle 58"/>
            <p:cNvSpPr/>
            <p:nvPr/>
          </p:nvSpPr>
          <p:spPr>
            <a:xfrm>
              <a:off x="573170" y="984888"/>
              <a:ext cx="425368" cy="25125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0" name="Isosceles Triangle 59"/>
            <p:cNvSpPr/>
            <p:nvPr/>
          </p:nvSpPr>
          <p:spPr>
            <a:xfrm>
              <a:off x="2444788" y="994938"/>
              <a:ext cx="425368" cy="24120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1" name="Rectangle 60"/>
            <p:cNvSpPr/>
            <p:nvPr/>
          </p:nvSpPr>
          <p:spPr>
            <a:xfrm>
              <a:off x="1117641" y="1918019"/>
              <a:ext cx="1276104" cy="6006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eDSML</a:t>
              </a:r>
              <a:endParaRPr lang="en-US" sz="1600" b="1" dirty="0">
                <a:solidFill>
                  <a:schemeClr val="tx1"/>
                </a:solidFill>
              </a:endParaRPr>
            </a:p>
          </p:txBody>
        </p:sp>
        <p:cxnSp>
          <p:nvCxnSpPr>
            <p:cNvPr id="62" name="Straight Connector 61"/>
            <p:cNvCxnSpPr>
              <a:stCxn id="57" idx="2"/>
              <a:endCxn id="59" idx="0"/>
            </p:cNvCxnSpPr>
            <p:nvPr/>
          </p:nvCxnSpPr>
          <p:spPr>
            <a:xfrm rot="16200000" flipH="1">
              <a:off x="734753" y="933788"/>
              <a:ext cx="1005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2"/>
              <a:endCxn id="60" idx="0"/>
            </p:cNvCxnSpPr>
            <p:nvPr/>
          </p:nvCxnSpPr>
          <p:spPr>
            <a:xfrm rot="5400000">
              <a:off x="2598023" y="933788"/>
              <a:ext cx="120600" cy="17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61" idx="0"/>
              <a:endCxn id="60" idx="3"/>
            </p:cNvCxnSpPr>
            <p:nvPr/>
          </p:nvCxnSpPr>
          <p:spPr>
            <a:xfrm rot="5400000" flipH="1" flipV="1">
              <a:off x="1865642" y="1126190"/>
              <a:ext cx="681881" cy="90177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59" idx="3"/>
              <a:endCxn id="61" idx="0"/>
            </p:cNvCxnSpPr>
            <p:nvPr/>
          </p:nvCxnSpPr>
          <p:spPr>
            <a:xfrm rot="16200000" flipH="1">
              <a:off x="929833" y="1092158"/>
              <a:ext cx="681881" cy="96983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66364" y="3267317"/>
              <a:ext cx="2388866" cy="6579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Design Space Model</a:t>
              </a:r>
              <a:endParaRPr lang="en-US" sz="1600" dirty="0">
                <a:solidFill>
                  <a:schemeClr val="tx1"/>
                </a:solidFill>
              </a:endParaRPr>
            </a:p>
          </p:txBody>
        </p:sp>
        <p:sp>
          <p:nvSpPr>
            <p:cNvPr id="68" name="TextBox 67"/>
            <p:cNvSpPr txBox="1"/>
            <p:nvPr/>
          </p:nvSpPr>
          <p:spPr>
            <a:xfrm>
              <a:off x="376682" y="2691245"/>
              <a:ext cx="1579197" cy="399416"/>
            </a:xfrm>
            <a:prstGeom prst="rect">
              <a:avLst/>
            </a:prstGeom>
            <a:solidFill>
              <a:schemeClr val="bg1"/>
            </a:solidFill>
          </p:spPr>
          <p:txBody>
            <a:bodyPr wrap="square" rtlCol="0">
              <a:spAutoFit/>
            </a:bodyPr>
            <a:lstStyle/>
            <a:p>
              <a:r>
                <a:rPr lang="en-US" sz="1400" dirty="0" smtClean="0"/>
                <a:t>Instance of</a:t>
              </a:r>
              <a:endParaRPr lang="en-US" sz="1400" dirty="0"/>
            </a:p>
          </p:txBody>
        </p:sp>
        <p:sp>
          <p:nvSpPr>
            <p:cNvPr id="69" name="TextBox 68"/>
            <p:cNvSpPr txBox="1"/>
            <p:nvPr/>
          </p:nvSpPr>
          <p:spPr>
            <a:xfrm>
              <a:off x="55922" y="101375"/>
              <a:ext cx="1327150" cy="439356"/>
            </a:xfrm>
            <a:prstGeom prst="rect">
              <a:avLst/>
            </a:prstGeom>
            <a:noFill/>
          </p:spPr>
          <p:txBody>
            <a:bodyPr wrap="square" rtlCol="0">
              <a:spAutoFit/>
            </a:bodyPr>
            <a:lstStyle/>
            <a:p>
              <a:r>
                <a:rPr lang="en-US" sz="1600" dirty="0" smtClean="0"/>
                <a:t>GME</a:t>
              </a:r>
              <a:endParaRPr lang="en-US" sz="1600" dirty="0"/>
            </a:p>
          </p:txBody>
        </p:sp>
        <p:sp>
          <p:nvSpPr>
            <p:cNvPr id="70" name="Rectangle 69"/>
            <p:cNvSpPr/>
            <p:nvPr/>
          </p:nvSpPr>
          <p:spPr>
            <a:xfrm>
              <a:off x="2557670" y="6032121"/>
              <a:ext cx="2362024" cy="640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FlatZinc</a:t>
              </a:r>
              <a:r>
                <a:rPr lang="en-US" sz="1600" b="1" dirty="0" smtClean="0">
                  <a:solidFill>
                    <a:schemeClr val="tx1"/>
                  </a:solidFill>
                </a:rPr>
                <a:t> Solver</a:t>
              </a:r>
              <a:endParaRPr lang="en-US" sz="1600" b="1" dirty="0">
                <a:solidFill>
                  <a:schemeClr val="tx1"/>
                </a:solidFill>
              </a:endParaRPr>
            </a:p>
          </p:txBody>
        </p:sp>
        <p:sp>
          <p:nvSpPr>
            <p:cNvPr id="71" name="Rounded Rectangle 70"/>
            <p:cNvSpPr/>
            <p:nvPr/>
          </p:nvSpPr>
          <p:spPr>
            <a:xfrm>
              <a:off x="3847173" y="4618495"/>
              <a:ext cx="3791415" cy="1188377"/>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Solver Independent Constraint Problem in </a:t>
              </a:r>
              <a:r>
                <a:rPr lang="en-US" sz="1600" b="1" dirty="0" err="1" smtClean="0">
                  <a:solidFill>
                    <a:schemeClr val="tx1"/>
                  </a:solidFill>
                </a:rPr>
                <a:t>Minizinc</a:t>
              </a:r>
              <a:endParaRPr lang="en-US" sz="1600" dirty="0"/>
            </a:p>
          </p:txBody>
        </p:sp>
        <p:grpSp>
          <p:nvGrpSpPr>
            <p:cNvPr id="4" name="Group 55"/>
            <p:cNvGrpSpPr/>
            <p:nvPr/>
          </p:nvGrpSpPr>
          <p:grpSpPr>
            <a:xfrm>
              <a:off x="4348978" y="1767440"/>
              <a:ext cx="2776652" cy="2107815"/>
              <a:chOff x="3968080" y="1636775"/>
              <a:chExt cx="2487034" cy="1703838"/>
            </a:xfrm>
          </p:grpSpPr>
          <p:sp>
            <p:nvSpPr>
              <p:cNvPr id="98" name="Rectangle 97"/>
              <p:cNvSpPr/>
              <p:nvPr/>
            </p:nvSpPr>
            <p:spPr>
              <a:xfrm>
                <a:off x="4352216" y="1636775"/>
                <a:ext cx="1733340" cy="5823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Intermediate Language</a:t>
                </a:r>
                <a:endParaRPr lang="en-US" sz="1600" b="1" dirty="0">
                  <a:solidFill>
                    <a:schemeClr val="tx1"/>
                  </a:solidFill>
                </a:endParaRPr>
              </a:p>
            </p:txBody>
          </p:sp>
          <p:sp>
            <p:nvSpPr>
              <p:cNvPr id="99" name="Rectangle 98"/>
              <p:cNvSpPr/>
              <p:nvPr/>
            </p:nvSpPr>
            <p:spPr>
              <a:xfrm>
                <a:off x="3968080" y="2731013"/>
                <a:ext cx="2487034"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Intermediate Design Space Model</a:t>
                </a:r>
                <a:endParaRPr lang="en-US" sz="1600" dirty="0">
                  <a:solidFill>
                    <a:schemeClr val="tx1"/>
                  </a:solidFill>
                </a:endParaRPr>
              </a:p>
            </p:txBody>
          </p:sp>
          <p:cxnSp>
            <p:nvCxnSpPr>
              <p:cNvPr id="100" name="Straight Arrow Connector 99"/>
              <p:cNvCxnSpPr>
                <a:stCxn id="99" idx="0"/>
                <a:endCxn id="98" idx="2"/>
              </p:cNvCxnSpPr>
              <p:nvPr/>
            </p:nvCxnSpPr>
            <p:spPr>
              <a:xfrm rot="5400000" flipH="1" flipV="1">
                <a:off x="4959282" y="2471408"/>
                <a:ext cx="511921" cy="728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5266100" y="2325678"/>
                <a:ext cx="1136702" cy="290578"/>
              </a:xfrm>
              <a:prstGeom prst="rect">
                <a:avLst/>
              </a:prstGeom>
              <a:solidFill>
                <a:schemeClr val="bg1"/>
              </a:solidFill>
            </p:spPr>
            <p:txBody>
              <a:bodyPr wrap="square" rtlCol="0">
                <a:spAutoFit/>
              </a:bodyPr>
              <a:lstStyle/>
              <a:p>
                <a:r>
                  <a:rPr lang="en-US" sz="1200" dirty="0" smtClean="0"/>
                  <a:t>Instance of</a:t>
                </a:r>
                <a:endParaRPr lang="en-US" sz="1200" dirty="0"/>
              </a:p>
            </p:txBody>
          </p:sp>
        </p:grpSp>
        <p:sp>
          <p:nvSpPr>
            <p:cNvPr id="73" name="Rectangle 72"/>
            <p:cNvSpPr/>
            <p:nvPr/>
          </p:nvSpPr>
          <p:spPr>
            <a:xfrm>
              <a:off x="6414005" y="6052972"/>
              <a:ext cx="1152986" cy="6526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FD Solver</a:t>
              </a:r>
              <a:endParaRPr lang="en-US" sz="1600" b="1" dirty="0">
                <a:solidFill>
                  <a:schemeClr val="tx1"/>
                </a:solidFill>
              </a:endParaRPr>
            </a:p>
          </p:txBody>
        </p:sp>
        <p:sp>
          <p:nvSpPr>
            <p:cNvPr id="74" name="Rectangle 73"/>
            <p:cNvSpPr/>
            <p:nvPr/>
          </p:nvSpPr>
          <p:spPr>
            <a:xfrm>
              <a:off x="5022574" y="6023838"/>
              <a:ext cx="1258957" cy="6685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LP Solver</a:t>
              </a:r>
              <a:endParaRPr lang="en-US" sz="1600" b="1" dirty="0">
                <a:solidFill>
                  <a:schemeClr val="tx1"/>
                </a:solidFill>
              </a:endParaRPr>
            </a:p>
          </p:txBody>
        </p:sp>
        <p:sp>
          <p:nvSpPr>
            <p:cNvPr id="75" name="Rectangle 74"/>
            <p:cNvSpPr/>
            <p:nvPr/>
          </p:nvSpPr>
          <p:spPr>
            <a:xfrm>
              <a:off x="7709108" y="6085049"/>
              <a:ext cx="1191508"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Gecode</a:t>
              </a:r>
              <a:endParaRPr lang="en-US" sz="1600" b="1" dirty="0" smtClean="0">
                <a:solidFill>
                  <a:schemeClr val="tx1"/>
                </a:solidFill>
              </a:endParaRPr>
            </a:p>
            <a:p>
              <a:pPr algn="ctr"/>
              <a:r>
                <a:rPr lang="en-US" sz="1600" b="1" dirty="0" smtClean="0">
                  <a:solidFill>
                    <a:schemeClr val="tx1"/>
                  </a:solidFill>
                </a:rPr>
                <a:t>Solver</a:t>
              </a:r>
              <a:endParaRPr lang="en-US" sz="1600" b="1" dirty="0">
                <a:solidFill>
                  <a:schemeClr val="tx1"/>
                </a:solidFill>
              </a:endParaRPr>
            </a:p>
          </p:txBody>
        </p:sp>
        <p:cxnSp>
          <p:nvCxnSpPr>
            <p:cNvPr id="76" name="Straight Arrow Connector 75"/>
            <p:cNvCxnSpPr>
              <a:stCxn id="71" idx="2"/>
              <a:endCxn id="70" idx="0"/>
            </p:cNvCxnSpPr>
            <p:nvPr/>
          </p:nvCxnSpPr>
          <p:spPr>
            <a:xfrm rot="5400000">
              <a:off x="4628158" y="4917397"/>
              <a:ext cx="225249" cy="200419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1" idx="2"/>
              <a:endCxn id="74" idx="0"/>
            </p:cNvCxnSpPr>
            <p:nvPr/>
          </p:nvCxnSpPr>
          <p:spPr>
            <a:xfrm rot="5400000">
              <a:off x="5588984" y="5869941"/>
              <a:ext cx="216966" cy="9082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71" idx="2"/>
              <a:endCxn id="73" idx="0"/>
            </p:cNvCxnSpPr>
            <p:nvPr/>
          </p:nvCxnSpPr>
          <p:spPr>
            <a:xfrm rot="16200000" flipH="1">
              <a:off x="6243639" y="5306113"/>
              <a:ext cx="246100" cy="1247617"/>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71" idx="3"/>
              <a:endCxn id="75" idx="0"/>
            </p:cNvCxnSpPr>
            <p:nvPr/>
          </p:nvCxnSpPr>
          <p:spPr>
            <a:xfrm>
              <a:off x="7638588" y="5212684"/>
              <a:ext cx="666274" cy="87236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endCxn id="83" idx="1"/>
            </p:cNvCxnSpPr>
            <p:nvPr/>
          </p:nvCxnSpPr>
          <p:spPr>
            <a:xfrm>
              <a:off x="7125629" y="3392171"/>
              <a:ext cx="568713" cy="6253"/>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99" idx="2"/>
              <a:endCxn id="71" idx="0"/>
            </p:cNvCxnSpPr>
            <p:nvPr/>
          </p:nvCxnSpPr>
          <p:spPr>
            <a:xfrm rot="16200000" flipH="1">
              <a:off x="5368472" y="4244085"/>
              <a:ext cx="743241" cy="55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 name="Freeform 81"/>
            <p:cNvSpPr/>
            <p:nvPr/>
          </p:nvSpPr>
          <p:spPr>
            <a:xfrm>
              <a:off x="7081787" y="3613005"/>
              <a:ext cx="1904818" cy="705542"/>
            </a:xfrm>
            <a:custGeom>
              <a:avLst/>
              <a:gdLst>
                <a:gd name="connsiteX0" fmla="*/ 1706137 w 1706137"/>
                <a:gd name="connsiteY0" fmla="*/ 100361 h 589156"/>
                <a:gd name="connsiteX1" fmla="*/ 1483113 w 1706137"/>
                <a:gd name="connsiteY1" fmla="*/ 579863 h 589156"/>
                <a:gd name="connsiteX2" fmla="*/ 691376 w 1706137"/>
                <a:gd name="connsiteY2" fmla="*/ 156117 h 589156"/>
                <a:gd name="connsiteX3" fmla="*/ 0 w 1706137"/>
                <a:gd name="connsiteY3" fmla="*/ 0 h 589156"/>
              </a:gdLst>
              <a:ahLst/>
              <a:cxnLst>
                <a:cxn ang="0">
                  <a:pos x="connsiteX0" y="connsiteY0"/>
                </a:cxn>
                <a:cxn ang="0">
                  <a:pos x="connsiteX1" y="connsiteY1"/>
                </a:cxn>
                <a:cxn ang="0">
                  <a:pos x="connsiteX2" y="connsiteY2"/>
                </a:cxn>
                <a:cxn ang="0">
                  <a:pos x="connsiteX3" y="connsiteY3"/>
                </a:cxn>
              </a:cxnLst>
              <a:rect l="l" t="t" r="r" b="b"/>
              <a:pathLst>
                <a:path w="1706137" h="589156">
                  <a:moveTo>
                    <a:pt x="1706137" y="100361"/>
                  </a:moveTo>
                  <a:cubicBezTo>
                    <a:pt x="1679188" y="335465"/>
                    <a:pt x="1652240" y="570570"/>
                    <a:pt x="1483113" y="579863"/>
                  </a:cubicBezTo>
                  <a:cubicBezTo>
                    <a:pt x="1313986" y="589156"/>
                    <a:pt x="938562" y="252761"/>
                    <a:pt x="691376" y="156117"/>
                  </a:cubicBezTo>
                  <a:cubicBezTo>
                    <a:pt x="444190" y="59473"/>
                    <a:pt x="222095" y="29736"/>
                    <a:pt x="0" y="0"/>
                  </a:cubicBezTo>
                </a:path>
              </a:pathLst>
            </a:cu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p>
          </p:txBody>
        </p:sp>
        <p:sp>
          <p:nvSpPr>
            <p:cNvPr id="83" name="Rectangle 82"/>
            <p:cNvSpPr/>
            <p:nvPr/>
          </p:nvSpPr>
          <p:spPr>
            <a:xfrm>
              <a:off x="7694342" y="3076823"/>
              <a:ext cx="1393904" cy="6432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DESERT</a:t>
              </a:r>
              <a:endParaRPr lang="en-US" sz="1600" b="1" dirty="0">
                <a:solidFill>
                  <a:schemeClr val="tx1"/>
                </a:solidFill>
              </a:endParaRPr>
            </a:p>
          </p:txBody>
        </p:sp>
        <p:sp>
          <p:nvSpPr>
            <p:cNvPr id="84" name="Right Arrow 83"/>
            <p:cNvSpPr/>
            <p:nvPr/>
          </p:nvSpPr>
          <p:spPr>
            <a:xfrm rot="10800000" flipV="1">
              <a:off x="2408365" y="2126259"/>
              <a:ext cx="2374421" cy="22293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5" name="Oval 84"/>
            <p:cNvSpPr/>
            <p:nvPr/>
          </p:nvSpPr>
          <p:spPr>
            <a:xfrm>
              <a:off x="5584493" y="1062401"/>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4</a:t>
              </a:r>
              <a:endParaRPr lang="en-US" sz="1600" dirty="0"/>
            </a:p>
          </p:txBody>
        </p:sp>
        <p:sp>
          <p:nvSpPr>
            <p:cNvPr id="86" name="Oval 85"/>
            <p:cNvSpPr/>
            <p:nvPr/>
          </p:nvSpPr>
          <p:spPr>
            <a:xfrm>
              <a:off x="1228395" y="387450"/>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1</a:t>
              </a:r>
              <a:endParaRPr lang="en-US" sz="1600" dirty="0"/>
            </a:p>
          </p:txBody>
        </p:sp>
        <p:grpSp>
          <p:nvGrpSpPr>
            <p:cNvPr id="5" name="Group 49"/>
            <p:cNvGrpSpPr/>
            <p:nvPr/>
          </p:nvGrpSpPr>
          <p:grpSpPr>
            <a:xfrm rot="2310796">
              <a:off x="2363321" y="1675605"/>
              <a:ext cx="2374421" cy="705344"/>
              <a:chOff x="1462110" y="2313888"/>
              <a:chExt cx="2126758" cy="641757"/>
            </a:xfrm>
          </p:grpSpPr>
          <p:sp>
            <p:nvSpPr>
              <p:cNvPr id="95" name="Right Arrow 94"/>
              <p:cNvSpPr/>
              <p:nvPr/>
            </p:nvSpPr>
            <p:spPr>
              <a:xfrm rot="19296875" flipV="1">
                <a:off x="1462110" y="2464575"/>
                <a:ext cx="2126758" cy="20284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6" name="Rectangle 95"/>
              <p:cNvSpPr/>
              <p:nvPr/>
            </p:nvSpPr>
            <p:spPr>
              <a:xfrm rot="19237645">
                <a:off x="1901739" y="2313888"/>
                <a:ext cx="1486198" cy="641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Model Transformation</a:t>
                </a:r>
                <a:endParaRPr lang="en-US" sz="1200" dirty="0">
                  <a:solidFill>
                    <a:schemeClr val="tx1"/>
                  </a:solidFill>
                </a:endParaRPr>
              </a:p>
            </p:txBody>
          </p:sp>
        </p:grpSp>
        <p:sp>
          <p:nvSpPr>
            <p:cNvPr id="88" name="Freeform 87"/>
            <p:cNvSpPr/>
            <p:nvPr/>
          </p:nvSpPr>
          <p:spPr>
            <a:xfrm>
              <a:off x="3244574" y="3794613"/>
              <a:ext cx="2109304" cy="1272209"/>
            </a:xfrm>
            <a:custGeom>
              <a:avLst/>
              <a:gdLst>
                <a:gd name="connsiteX0" fmla="*/ 572052 w 2109304"/>
                <a:gd name="connsiteY0" fmla="*/ 1272209 h 1272209"/>
                <a:gd name="connsiteX1" fmla="*/ 200991 w 2109304"/>
                <a:gd name="connsiteY1" fmla="*/ 821635 h 1272209"/>
                <a:gd name="connsiteX2" fmla="*/ 1778000 w 2109304"/>
                <a:gd name="connsiteY2" fmla="*/ 596348 h 1272209"/>
                <a:gd name="connsiteX3" fmla="*/ 2109304 w 2109304"/>
                <a:gd name="connsiteY3" fmla="*/ 0 h 1272209"/>
              </a:gdLst>
              <a:ahLst/>
              <a:cxnLst>
                <a:cxn ang="0">
                  <a:pos x="connsiteX0" y="connsiteY0"/>
                </a:cxn>
                <a:cxn ang="0">
                  <a:pos x="connsiteX1" y="connsiteY1"/>
                </a:cxn>
                <a:cxn ang="0">
                  <a:pos x="connsiteX2" y="connsiteY2"/>
                </a:cxn>
                <a:cxn ang="0">
                  <a:pos x="connsiteX3" y="connsiteY3"/>
                </a:cxn>
              </a:cxnLst>
              <a:rect l="l" t="t" r="r" b="b"/>
              <a:pathLst>
                <a:path w="2109304" h="1272209">
                  <a:moveTo>
                    <a:pt x="572052" y="1272209"/>
                  </a:moveTo>
                  <a:cubicBezTo>
                    <a:pt x="286026" y="1103244"/>
                    <a:pt x="0" y="934279"/>
                    <a:pt x="200991" y="821635"/>
                  </a:cubicBezTo>
                  <a:cubicBezTo>
                    <a:pt x="401982" y="708992"/>
                    <a:pt x="1459948" y="733287"/>
                    <a:pt x="1778000" y="596348"/>
                  </a:cubicBezTo>
                  <a:cubicBezTo>
                    <a:pt x="2096052" y="459409"/>
                    <a:pt x="2109304" y="0"/>
                    <a:pt x="2109304" y="0"/>
                  </a:cubicBezTo>
                </a:path>
              </a:pathLst>
            </a:cu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cxnSp>
          <p:nvCxnSpPr>
            <p:cNvPr id="89" name="Straight Connector 88"/>
            <p:cNvCxnSpPr>
              <a:stCxn id="96" idx="2"/>
              <a:endCxn id="92" idx="0"/>
            </p:cNvCxnSpPr>
            <p:nvPr/>
          </p:nvCxnSpPr>
          <p:spPr>
            <a:xfrm rot="16200000" flipH="1">
              <a:off x="3254139" y="2869824"/>
              <a:ext cx="822657" cy="10771"/>
            </a:xfrm>
            <a:prstGeom prst="line">
              <a:avLst/>
            </a:prstGeom>
            <a:ln>
              <a:solidFill>
                <a:schemeClr val="tx1"/>
              </a:solidFill>
              <a:prstDash val="sysDash"/>
              <a:headEnd type="stealth"/>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V="1">
              <a:off x="2955230" y="3451857"/>
              <a:ext cx="1364979" cy="49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2975684" y="3704094"/>
              <a:ext cx="1317347" cy="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Oval 91"/>
            <p:cNvSpPr/>
            <p:nvPr/>
          </p:nvSpPr>
          <p:spPr>
            <a:xfrm>
              <a:off x="3352801" y="3286539"/>
              <a:ext cx="636104" cy="5698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t</a:t>
              </a:r>
              <a:endParaRPr lang="en-US" sz="1200" dirty="0"/>
            </a:p>
          </p:txBody>
        </p:sp>
        <p:sp>
          <p:nvSpPr>
            <p:cNvPr id="93" name="Oval 92"/>
            <p:cNvSpPr/>
            <p:nvPr/>
          </p:nvSpPr>
          <p:spPr>
            <a:xfrm>
              <a:off x="498466" y="1912224"/>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2</a:t>
              </a:r>
              <a:endParaRPr lang="en-US" sz="1600" dirty="0"/>
            </a:p>
          </p:txBody>
        </p:sp>
        <p:sp>
          <p:nvSpPr>
            <p:cNvPr id="94" name="Oval 93"/>
            <p:cNvSpPr/>
            <p:nvPr/>
          </p:nvSpPr>
          <p:spPr>
            <a:xfrm>
              <a:off x="374479" y="3446556"/>
              <a:ext cx="512956" cy="49065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3</a:t>
              </a:r>
              <a:endParaRPr lang="en-US" sz="1600" dirty="0"/>
            </a:p>
          </p:txBody>
        </p:sp>
        <p:cxnSp>
          <p:nvCxnSpPr>
            <p:cNvPr id="67" name="Straight Arrow Connector 66"/>
            <p:cNvCxnSpPr>
              <a:stCxn id="66" idx="0"/>
              <a:endCxn id="61" idx="2"/>
            </p:cNvCxnSpPr>
            <p:nvPr/>
          </p:nvCxnSpPr>
          <p:spPr>
            <a:xfrm rot="16200000" flipV="1">
              <a:off x="1383937" y="2890457"/>
              <a:ext cx="748617" cy="510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52" name="Rectangle 51"/>
          <p:cNvSpPr/>
          <p:nvPr/>
        </p:nvSpPr>
        <p:spPr>
          <a:xfrm>
            <a:off x="3882683" y="1744394"/>
            <a:ext cx="1308294" cy="5205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GME</a:t>
            </a:r>
            <a:endParaRPr lang="en-US" sz="4000" b="1" dirty="0">
              <a:solidFill>
                <a:schemeClr val="tx1"/>
              </a:solidFill>
            </a:endParaRPr>
          </a:p>
        </p:txBody>
      </p:sp>
      <p:sp>
        <p:nvSpPr>
          <p:cNvPr id="53" name="Slide Number Placeholder 52"/>
          <p:cNvSpPr>
            <a:spLocks noGrp="1"/>
          </p:cNvSpPr>
          <p:nvPr>
            <p:ph type="sldNum" sz="quarter" idx="12"/>
          </p:nvPr>
        </p:nvSpPr>
        <p:spPr/>
        <p:txBody>
          <a:bodyPr/>
          <a:lstStyle/>
          <a:p>
            <a:fld id="{97FDAC24-C7B8-4346-9C3A-B6BF40149F5E}"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6" name="Slide Number Placeholder 5"/>
          <p:cNvSpPr>
            <a:spLocks noGrp="1"/>
          </p:cNvSpPr>
          <p:nvPr>
            <p:ph type="sldNum" sz="quarter" idx="12"/>
          </p:nvPr>
        </p:nvSpPr>
        <p:spPr/>
        <p:txBody>
          <a:bodyPr/>
          <a:lstStyle/>
          <a:p>
            <a:fld id="{97FDAC24-C7B8-4346-9C3A-B6BF40149F5E}" type="slidenum">
              <a:rPr lang="en-US" smtClean="0"/>
              <a:pPr/>
              <a:t>23</a:t>
            </a:fld>
            <a:endParaRPr lang="en-US"/>
          </a:p>
        </p:txBody>
      </p:sp>
      <p:pic>
        <p:nvPicPr>
          <p:cNvPr id="1027" name="Picture 3"/>
          <p:cNvPicPr>
            <a:picLocks noChangeAspect="1" noChangeArrowheads="1"/>
          </p:cNvPicPr>
          <p:nvPr/>
        </p:nvPicPr>
        <p:blipFill>
          <a:blip r:embed="rId2" cstate="print"/>
          <a:srcRect/>
          <a:stretch>
            <a:fillRect/>
          </a:stretch>
        </p:blipFill>
        <p:spPr bwMode="auto">
          <a:xfrm>
            <a:off x="835343" y="1318554"/>
            <a:ext cx="7267102" cy="4772758"/>
          </a:xfrm>
          <a:prstGeom prst="rect">
            <a:avLst/>
          </a:prstGeom>
          <a:noFill/>
          <a:ln w="9525">
            <a:noFill/>
            <a:miter lim="800000"/>
            <a:headEnd/>
            <a:tailEnd/>
          </a:ln>
        </p:spPr>
      </p:pic>
      <p:pic>
        <p:nvPicPr>
          <p:cNvPr id="7" name="Picture 4"/>
          <p:cNvPicPr>
            <a:picLocks noChangeAspect="1" noChangeArrowheads="1"/>
          </p:cNvPicPr>
          <p:nvPr/>
        </p:nvPicPr>
        <p:blipFill>
          <a:blip r:embed="rId3" cstate="print"/>
          <a:srcRect/>
          <a:stretch>
            <a:fillRect/>
          </a:stretch>
        </p:blipFill>
        <p:spPr bwMode="auto">
          <a:xfrm>
            <a:off x="970669" y="3494292"/>
            <a:ext cx="4733992" cy="3363708"/>
          </a:xfrm>
          <a:prstGeom prst="rect">
            <a:avLst/>
          </a:prstGeom>
          <a:noFill/>
          <a:ln w="9525">
            <a:solidFill>
              <a:schemeClr val="tx1"/>
            </a:solidFill>
            <a:miter lim="800000"/>
            <a:headEnd/>
            <a:tailEnd/>
          </a:ln>
        </p:spPr>
      </p:pic>
      <p:sp>
        <p:nvSpPr>
          <p:cNvPr id="8" name="Down Arrow 7"/>
          <p:cNvSpPr/>
          <p:nvPr/>
        </p:nvSpPr>
        <p:spPr>
          <a:xfrm>
            <a:off x="3685735" y="2546252"/>
            <a:ext cx="365760" cy="787791"/>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own Arrow 8"/>
          <p:cNvSpPr/>
          <p:nvPr/>
        </p:nvSpPr>
        <p:spPr>
          <a:xfrm rot="10800000">
            <a:off x="6949440" y="5337013"/>
            <a:ext cx="343954" cy="978408"/>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Plus 9"/>
          <p:cNvSpPr/>
          <p:nvPr/>
        </p:nvSpPr>
        <p:spPr>
          <a:xfrm>
            <a:off x="3559125" y="3305907"/>
            <a:ext cx="618979" cy="633047"/>
          </a:xfrm>
          <a:prstGeom prst="mathPlu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4262511" y="3108959"/>
            <a:ext cx="1237957" cy="71745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Solver Selection</a:t>
            </a:r>
            <a:endParaRPr lang="en-US" dirty="0">
              <a:solidFill>
                <a:schemeClr val="tx1"/>
              </a:solidFill>
            </a:endParaRPr>
          </a:p>
        </p:txBody>
      </p:sp>
      <p:sp>
        <p:nvSpPr>
          <p:cNvPr id="12" name="TextBox 11"/>
          <p:cNvSpPr txBox="1"/>
          <p:nvPr/>
        </p:nvSpPr>
        <p:spPr>
          <a:xfrm>
            <a:off x="6668088" y="6038501"/>
            <a:ext cx="1167618" cy="646331"/>
          </a:xfrm>
          <a:prstGeom prst="rect">
            <a:avLst/>
          </a:prstGeom>
          <a:solidFill>
            <a:schemeClr val="accent2"/>
          </a:solidFill>
        </p:spPr>
        <p:txBody>
          <a:bodyPr wrap="square" rtlCol="0">
            <a:spAutoFit/>
          </a:bodyPr>
          <a:lstStyle/>
          <a:p>
            <a:r>
              <a:rPr lang="en-US" b="1" dirty="0" smtClean="0"/>
              <a:t>Solver</a:t>
            </a:r>
          </a:p>
          <a:p>
            <a:endParaRPr lang="en-US" b="1" dirty="0"/>
          </a:p>
        </p:txBody>
      </p:sp>
      <p:sp>
        <p:nvSpPr>
          <p:cNvPr id="14" name="Right Arrow 13"/>
          <p:cNvSpPr/>
          <p:nvPr/>
        </p:nvSpPr>
        <p:spPr>
          <a:xfrm>
            <a:off x="5838092" y="6316394"/>
            <a:ext cx="815926" cy="253218"/>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a:bodyPr>
          <a:lstStyle/>
          <a:p>
            <a:pPr marL="971550" lvl="1" indent="-514350"/>
            <a:r>
              <a:rPr lang="en-US" dirty="0" smtClean="0"/>
              <a:t>A Generic Framework</a:t>
            </a:r>
          </a:p>
          <a:p>
            <a:pPr marL="1371600" lvl="2" indent="-514350"/>
            <a:r>
              <a:rPr lang="en-US" dirty="0" smtClean="0"/>
              <a:t>Reusable</a:t>
            </a:r>
          </a:p>
          <a:p>
            <a:pPr marL="1371600" lvl="2" indent="-514350"/>
            <a:r>
              <a:rPr lang="en-US" dirty="0" smtClean="0"/>
              <a:t>Flexible</a:t>
            </a:r>
          </a:p>
          <a:p>
            <a:pPr marL="971550" lvl="1" indent="-514350"/>
            <a:r>
              <a:rPr lang="en-US" dirty="0" smtClean="0"/>
              <a:t>Case studies from different domains</a:t>
            </a:r>
          </a:p>
          <a:p>
            <a:pPr marL="1371600" lvl="2" indent="-514350"/>
            <a:r>
              <a:rPr lang="en-US" dirty="0" smtClean="0"/>
              <a:t>Software Product Line Configuration </a:t>
            </a:r>
          </a:p>
          <a:p>
            <a:pPr marL="1371600" lvl="2" indent="-514350"/>
            <a:r>
              <a:rPr lang="en-US" dirty="0" smtClean="0"/>
              <a:t>Architecture Synthesis </a:t>
            </a:r>
          </a:p>
          <a:p>
            <a:pPr marL="1371600" lvl="2" indent="-514350"/>
            <a:r>
              <a:rPr lang="en-US" dirty="0" smtClean="0"/>
              <a:t>Hardware Software Co-synthesis</a:t>
            </a:r>
          </a:p>
          <a:p>
            <a:pPr marL="971550" lvl="1" indent="-514350"/>
            <a:r>
              <a:rPr lang="en-US" dirty="0" smtClean="0"/>
              <a:t>Scalability: SPLE</a:t>
            </a:r>
          </a:p>
          <a:p>
            <a:pPr marL="1371600" lvl="2" indent="-514350"/>
            <a:endParaRPr lang="en-US" dirty="0" smtClean="0"/>
          </a:p>
          <a:p>
            <a:pPr lvl="1">
              <a:buNone/>
            </a:pP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97FDAC24-C7B8-4346-9C3A-B6BF40149F5E}" type="slidenum">
              <a:rPr lang="en-US" smtClean="0"/>
              <a:pPr/>
              <a:t>24</a:t>
            </a:fld>
            <a:endParaRPr lang="en-US"/>
          </a:p>
        </p:txBody>
      </p:sp>
      <p:pic>
        <p:nvPicPr>
          <p:cNvPr id="2051" name="Picture 3"/>
          <p:cNvPicPr>
            <a:picLocks noChangeAspect="1" noChangeArrowheads="1"/>
          </p:cNvPicPr>
          <p:nvPr/>
        </p:nvPicPr>
        <p:blipFill>
          <a:blip r:embed="rId3" cstate="print"/>
          <a:srcRect/>
          <a:stretch>
            <a:fillRect/>
          </a:stretch>
        </p:blipFill>
        <p:spPr bwMode="auto">
          <a:xfrm>
            <a:off x="3058112" y="5257800"/>
            <a:ext cx="356235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Other use cases</a:t>
            </a:r>
          </a:p>
          <a:p>
            <a:pPr lvl="1"/>
            <a:r>
              <a:rPr lang="en-US" dirty="0" smtClean="0"/>
              <a:t>Hybrid Tool: Invoke multiple solvers in series</a:t>
            </a:r>
          </a:p>
          <a:p>
            <a:pPr lvl="1"/>
            <a:r>
              <a:rPr lang="en-US" dirty="0" smtClean="0"/>
              <a:t>Scalability Analysis Tool</a:t>
            </a:r>
          </a:p>
          <a:p>
            <a:pPr lvl="1"/>
            <a:endParaRPr lang="en-US" dirty="0" smtClean="0"/>
          </a:p>
          <a:p>
            <a:r>
              <a:rPr lang="en-US" dirty="0" smtClean="0"/>
              <a:t>Future Work</a:t>
            </a:r>
          </a:p>
          <a:p>
            <a:pPr lvl="1"/>
            <a:r>
              <a:rPr lang="en-US" dirty="0" smtClean="0"/>
              <a:t>Wider range of case studies</a:t>
            </a:r>
          </a:p>
          <a:p>
            <a:pPr lvl="1"/>
            <a:r>
              <a:rPr lang="en-US" dirty="0" smtClean="0"/>
              <a:t>Support parametric representation</a:t>
            </a:r>
          </a:p>
          <a:p>
            <a:pPr lvl="1"/>
            <a:r>
              <a:rPr lang="en-US" dirty="0" smtClean="0"/>
              <a:t>Support algorithms for multi-objective optimization</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97FDAC24-C7B8-4346-9C3A-B6BF40149F5E}"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2" algn="ctr">
              <a:buNone/>
            </a:pPr>
            <a:endParaRPr lang="en-US" sz="6000" dirty="0" smtClean="0"/>
          </a:p>
          <a:p>
            <a:pPr lvl="2" algn="ctr">
              <a:buNone/>
            </a:pPr>
            <a:r>
              <a:rPr lang="en-US" sz="6000" dirty="0" smtClean="0"/>
              <a:t>Questions ?</a:t>
            </a:r>
          </a:p>
          <a:p>
            <a:pPr lvl="2" algn="ctr">
              <a:buNone/>
            </a:pPr>
            <a:endParaRPr lang="en-US" sz="6000"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26</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4" name="Text Box 111"/>
          <p:cNvSpPr txBox="1">
            <a:spLocks noChangeArrowheads="1"/>
          </p:cNvSpPr>
          <p:nvPr/>
        </p:nvSpPr>
        <p:spPr bwMode="auto">
          <a:xfrm>
            <a:off x="-27031" y="1961441"/>
            <a:ext cx="747639" cy="400110"/>
          </a:xfrm>
          <a:prstGeom prst="rect">
            <a:avLst/>
          </a:prstGeom>
          <a:noFill/>
          <a:ln w="9525">
            <a:noFill/>
            <a:miter lim="800000"/>
            <a:headEnd/>
            <a:tailEnd/>
          </a:ln>
          <a:effectLst/>
        </p:spPr>
        <p:txBody>
          <a:bodyPr wrap="square">
            <a:spAutoFit/>
          </a:bodyPr>
          <a:lstStyle/>
          <a:p>
            <a:pPr algn="ctr">
              <a:lnSpc>
                <a:spcPct val="100000"/>
              </a:lnSpc>
              <a:spcBef>
                <a:spcPct val="20000"/>
              </a:spcBef>
            </a:pPr>
            <a:r>
              <a:rPr lang="en-US" sz="2000" b="0" dirty="0">
                <a:latin typeface="Myriad Roman" pitchFamily="34" charset="0"/>
              </a:rPr>
              <a:t>x</a:t>
            </a:r>
            <a:r>
              <a:rPr lang="en-US" sz="1200" b="0" dirty="0">
                <a:latin typeface="Myriad Roman" pitchFamily="34" charset="0"/>
              </a:rPr>
              <a:t>2</a:t>
            </a:r>
            <a:endParaRPr lang="en-US" sz="2000" b="0" dirty="0">
              <a:latin typeface="Myriad Roman" pitchFamily="34" charset="0"/>
            </a:endParaRPr>
          </a:p>
        </p:txBody>
      </p:sp>
      <p:sp>
        <p:nvSpPr>
          <p:cNvPr id="5" name="Line 4"/>
          <p:cNvSpPr>
            <a:spLocks noChangeShapeType="1"/>
          </p:cNvSpPr>
          <p:nvPr/>
        </p:nvSpPr>
        <p:spPr bwMode="auto">
          <a:xfrm flipV="1">
            <a:off x="773723" y="1895595"/>
            <a:ext cx="31" cy="3351653"/>
          </a:xfrm>
          <a:prstGeom prst="line">
            <a:avLst/>
          </a:prstGeom>
          <a:noFill/>
          <a:ln w="9525">
            <a:solidFill>
              <a:schemeClr val="tx1"/>
            </a:solidFill>
            <a:round/>
            <a:headEnd/>
            <a:tailEnd type="triangle" w="med" len="med"/>
          </a:ln>
          <a:effectLst/>
        </p:spPr>
        <p:txBody>
          <a:bodyPr wrap="none" anchor="ctr"/>
          <a:lstStyle/>
          <a:p>
            <a:endParaRPr lang="en-US"/>
          </a:p>
        </p:txBody>
      </p:sp>
      <p:sp>
        <p:nvSpPr>
          <p:cNvPr id="6" name="Line 5"/>
          <p:cNvSpPr>
            <a:spLocks noChangeShapeType="1"/>
          </p:cNvSpPr>
          <p:nvPr/>
        </p:nvSpPr>
        <p:spPr bwMode="auto">
          <a:xfrm rot="5400000" flipV="1">
            <a:off x="2463610" y="3546800"/>
            <a:ext cx="2956" cy="3397906"/>
          </a:xfrm>
          <a:prstGeom prst="line">
            <a:avLst/>
          </a:prstGeom>
          <a:noFill/>
          <a:ln w="9525">
            <a:solidFill>
              <a:schemeClr val="tx1"/>
            </a:solidFill>
            <a:round/>
            <a:headEnd/>
            <a:tailEnd type="triangle" w="med" len="med"/>
          </a:ln>
          <a:effectLst/>
        </p:spPr>
        <p:txBody>
          <a:bodyPr wrap="none" anchor="ctr"/>
          <a:lstStyle/>
          <a:p>
            <a:endParaRPr lang="en-US"/>
          </a:p>
        </p:txBody>
      </p:sp>
      <p:sp>
        <p:nvSpPr>
          <p:cNvPr id="7" name="Text Box 108"/>
          <p:cNvSpPr txBox="1">
            <a:spLocks noChangeArrowheads="1"/>
          </p:cNvSpPr>
          <p:nvPr/>
        </p:nvSpPr>
        <p:spPr bwMode="auto">
          <a:xfrm>
            <a:off x="3444515" y="5350582"/>
            <a:ext cx="747639" cy="400110"/>
          </a:xfrm>
          <a:prstGeom prst="rect">
            <a:avLst/>
          </a:prstGeom>
          <a:noFill/>
          <a:ln w="9525">
            <a:noFill/>
            <a:miter lim="800000"/>
            <a:headEnd/>
            <a:tailEnd/>
          </a:ln>
          <a:effectLst/>
        </p:spPr>
        <p:txBody>
          <a:bodyPr wrap="square">
            <a:spAutoFit/>
          </a:bodyPr>
          <a:lstStyle/>
          <a:p>
            <a:pPr algn="ctr">
              <a:lnSpc>
                <a:spcPct val="100000"/>
              </a:lnSpc>
              <a:spcBef>
                <a:spcPct val="20000"/>
              </a:spcBef>
            </a:pPr>
            <a:r>
              <a:rPr lang="en-US" sz="2000" b="0" dirty="0">
                <a:latin typeface="Myriad Roman" pitchFamily="34" charset="0"/>
              </a:rPr>
              <a:t>x</a:t>
            </a:r>
            <a:r>
              <a:rPr lang="en-US" sz="1200" b="0" dirty="0">
                <a:latin typeface="Myriad Roman" pitchFamily="34" charset="0"/>
              </a:rPr>
              <a:t>1</a:t>
            </a:r>
            <a:endParaRPr lang="en-US" sz="2000" b="0" dirty="0">
              <a:latin typeface="Myriad Roman" pitchFamily="34" charset="0"/>
            </a:endParaRPr>
          </a:p>
        </p:txBody>
      </p:sp>
      <p:sp>
        <p:nvSpPr>
          <p:cNvPr id="8" name="Text Box 112"/>
          <p:cNvSpPr txBox="1">
            <a:spLocks noChangeArrowheads="1"/>
          </p:cNvSpPr>
          <p:nvPr/>
        </p:nvSpPr>
        <p:spPr bwMode="auto">
          <a:xfrm>
            <a:off x="1495040" y="5474653"/>
            <a:ext cx="1762503" cy="553998"/>
          </a:xfrm>
          <a:prstGeom prst="rect">
            <a:avLst/>
          </a:prstGeom>
          <a:noFill/>
          <a:ln w="9525">
            <a:noFill/>
            <a:miter lim="800000"/>
            <a:headEnd/>
            <a:tailEnd/>
          </a:ln>
          <a:effectLst/>
        </p:spPr>
        <p:txBody>
          <a:bodyPr wrap="square">
            <a:spAutoFit/>
          </a:bodyPr>
          <a:lstStyle/>
          <a:p>
            <a:pPr algn="ctr">
              <a:lnSpc>
                <a:spcPct val="80000"/>
              </a:lnSpc>
              <a:spcBef>
                <a:spcPct val="20000"/>
              </a:spcBef>
            </a:pPr>
            <a:r>
              <a:rPr lang="en-US" sz="2000" b="0" dirty="0">
                <a:latin typeface="Myriad Roman" pitchFamily="34" charset="0"/>
              </a:rPr>
              <a:t>design</a:t>
            </a:r>
          </a:p>
          <a:p>
            <a:pPr algn="ctr">
              <a:lnSpc>
                <a:spcPct val="50000"/>
              </a:lnSpc>
              <a:spcBef>
                <a:spcPct val="20000"/>
              </a:spcBef>
            </a:pPr>
            <a:r>
              <a:rPr lang="en-US" sz="2000" b="0" dirty="0">
                <a:latin typeface="Myriad Roman" pitchFamily="34" charset="0"/>
              </a:rPr>
              <a:t>space </a:t>
            </a:r>
          </a:p>
        </p:txBody>
      </p:sp>
      <p:grpSp>
        <p:nvGrpSpPr>
          <p:cNvPr id="3" name="Group 161"/>
          <p:cNvGrpSpPr>
            <a:grpSpLocks/>
          </p:cNvGrpSpPr>
          <p:nvPr/>
        </p:nvGrpSpPr>
        <p:grpSpPr bwMode="auto">
          <a:xfrm>
            <a:off x="948159" y="2611097"/>
            <a:ext cx="2512493" cy="2495476"/>
            <a:chOff x="615" y="2655"/>
            <a:chExt cx="1508" cy="1336"/>
          </a:xfrm>
        </p:grpSpPr>
        <p:sp>
          <p:nvSpPr>
            <p:cNvPr id="10" name="Freeform 11"/>
            <p:cNvSpPr>
              <a:spLocks/>
            </p:cNvSpPr>
            <p:nvPr/>
          </p:nvSpPr>
          <p:spPr bwMode="auto">
            <a:xfrm>
              <a:off x="615" y="2655"/>
              <a:ext cx="1508" cy="1336"/>
            </a:xfrm>
            <a:custGeom>
              <a:avLst/>
              <a:gdLst/>
              <a:ahLst/>
              <a:cxnLst>
                <a:cxn ang="0">
                  <a:pos x="528" y="208"/>
                </a:cxn>
                <a:cxn ang="0">
                  <a:pos x="48" y="784"/>
                </a:cxn>
                <a:cxn ang="0">
                  <a:pos x="816" y="1168"/>
                </a:cxn>
                <a:cxn ang="0">
                  <a:pos x="1392" y="1168"/>
                </a:cxn>
                <a:cxn ang="0">
                  <a:pos x="1488" y="160"/>
                </a:cxn>
                <a:cxn ang="0">
                  <a:pos x="528" y="208"/>
                </a:cxn>
              </a:cxnLst>
              <a:rect l="0" t="0" r="r" b="b"/>
              <a:pathLst>
                <a:path w="1632" h="1336">
                  <a:moveTo>
                    <a:pt x="528" y="208"/>
                  </a:moveTo>
                  <a:cubicBezTo>
                    <a:pt x="288" y="312"/>
                    <a:pt x="0" y="624"/>
                    <a:pt x="48" y="784"/>
                  </a:cubicBezTo>
                  <a:cubicBezTo>
                    <a:pt x="96" y="944"/>
                    <a:pt x="592" y="1104"/>
                    <a:pt x="816" y="1168"/>
                  </a:cubicBezTo>
                  <a:cubicBezTo>
                    <a:pt x="1040" y="1232"/>
                    <a:pt x="1280" y="1336"/>
                    <a:pt x="1392" y="1168"/>
                  </a:cubicBezTo>
                  <a:cubicBezTo>
                    <a:pt x="1504" y="1000"/>
                    <a:pt x="1632" y="320"/>
                    <a:pt x="1488" y="160"/>
                  </a:cubicBezTo>
                  <a:cubicBezTo>
                    <a:pt x="1344" y="0"/>
                    <a:pt x="768" y="104"/>
                    <a:pt x="528" y="208"/>
                  </a:cubicBezTo>
                  <a:close/>
                </a:path>
              </a:pathLst>
            </a:custGeom>
            <a:solidFill>
              <a:srgbClr val="F2FA58"/>
            </a:solidFill>
            <a:ln w="38100" cap="flat" cmpd="sng">
              <a:solidFill>
                <a:schemeClr val="tx1"/>
              </a:solidFill>
              <a:prstDash val="solid"/>
              <a:round/>
              <a:headEnd type="none" w="med" len="med"/>
              <a:tailEnd type="none" w="med" len="med"/>
            </a:ln>
            <a:effectLst/>
          </p:spPr>
          <p:txBody>
            <a:bodyPr wrap="none" anchor="ctr"/>
            <a:lstStyle/>
            <a:p>
              <a:endParaRPr lang="en-US"/>
            </a:p>
          </p:txBody>
        </p:sp>
        <p:sp>
          <p:nvSpPr>
            <p:cNvPr id="11" name="Oval 73"/>
            <p:cNvSpPr>
              <a:spLocks noChangeArrowheads="1"/>
            </p:cNvSpPr>
            <p:nvPr/>
          </p:nvSpPr>
          <p:spPr bwMode="auto">
            <a:xfrm>
              <a:off x="1422" y="2919"/>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 name="Oval 74"/>
            <p:cNvSpPr>
              <a:spLocks noChangeArrowheads="1"/>
            </p:cNvSpPr>
            <p:nvPr/>
          </p:nvSpPr>
          <p:spPr bwMode="auto">
            <a:xfrm>
              <a:off x="1414" y="2911"/>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13" name="Oval 75"/>
            <p:cNvSpPr>
              <a:spLocks noChangeArrowheads="1"/>
            </p:cNvSpPr>
            <p:nvPr/>
          </p:nvSpPr>
          <p:spPr bwMode="auto">
            <a:xfrm>
              <a:off x="1511" y="3101"/>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4" name="Oval 76"/>
            <p:cNvSpPr>
              <a:spLocks noChangeArrowheads="1"/>
            </p:cNvSpPr>
            <p:nvPr/>
          </p:nvSpPr>
          <p:spPr bwMode="auto">
            <a:xfrm>
              <a:off x="1502" y="3093"/>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15" name="Oval 77"/>
            <p:cNvSpPr>
              <a:spLocks noChangeArrowheads="1"/>
            </p:cNvSpPr>
            <p:nvPr/>
          </p:nvSpPr>
          <p:spPr bwMode="auto">
            <a:xfrm>
              <a:off x="1244" y="3053"/>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6" name="Oval 78"/>
            <p:cNvSpPr>
              <a:spLocks noChangeArrowheads="1"/>
            </p:cNvSpPr>
            <p:nvPr/>
          </p:nvSpPr>
          <p:spPr bwMode="auto">
            <a:xfrm>
              <a:off x="1236" y="304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17" name="Oval 79"/>
            <p:cNvSpPr>
              <a:spLocks noChangeArrowheads="1"/>
            </p:cNvSpPr>
            <p:nvPr/>
          </p:nvSpPr>
          <p:spPr bwMode="auto">
            <a:xfrm>
              <a:off x="1511" y="3245"/>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8" name="Oval 80"/>
            <p:cNvSpPr>
              <a:spLocks noChangeArrowheads="1"/>
            </p:cNvSpPr>
            <p:nvPr/>
          </p:nvSpPr>
          <p:spPr bwMode="auto">
            <a:xfrm>
              <a:off x="1502" y="3237"/>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19" name="Oval 81"/>
            <p:cNvSpPr>
              <a:spLocks noChangeArrowheads="1"/>
            </p:cNvSpPr>
            <p:nvPr/>
          </p:nvSpPr>
          <p:spPr bwMode="auto">
            <a:xfrm>
              <a:off x="1555" y="343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20" name="Oval 82"/>
            <p:cNvSpPr>
              <a:spLocks noChangeArrowheads="1"/>
            </p:cNvSpPr>
            <p:nvPr/>
          </p:nvSpPr>
          <p:spPr bwMode="auto">
            <a:xfrm>
              <a:off x="1547" y="342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21" name="Oval 83"/>
            <p:cNvSpPr>
              <a:spLocks noChangeArrowheads="1"/>
            </p:cNvSpPr>
            <p:nvPr/>
          </p:nvSpPr>
          <p:spPr bwMode="auto">
            <a:xfrm>
              <a:off x="1669" y="325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22" name="Oval 84"/>
            <p:cNvSpPr>
              <a:spLocks noChangeArrowheads="1"/>
            </p:cNvSpPr>
            <p:nvPr/>
          </p:nvSpPr>
          <p:spPr bwMode="auto">
            <a:xfrm>
              <a:off x="1661" y="3247"/>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23" name="Oval 85"/>
            <p:cNvSpPr>
              <a:spLocks noChangeArrowheads="1"/>
            </p:cNvSpPr>
            <p:nvPr/>
          </p:nvSpPr>
          <p:spPr bwMode="auto">
            <a:xfrm>
              <a:off x="1599" y="372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24" name="Oval 86"/>
            <p:cNvSpPr>
              <a:spLocks noChangeArrowheads="1"/>
            </p:cNvSpPr>
            <p:nvPr/>
          </p:nvSpPr>
          <p:spPr bwMode="auto">
            <a:xfrm>
              <a:off x="1591" y="3717"/>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25" name="Oval 87"/>
            <p:cNvSpPr>
              <a:spLocks noChangeArrowheads="1"/>
            </p:cNvSpPr>
            <p:nvPr/>
          </p:nvSpPr>
          <p:spPr bwMode="auto">
            <a:xfrm>
              <a:off x="1802" y="3591"/>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26" name="Oval 88"/>
            <p:cNvSpPr>
              <a:spLocks noChangeArrowheads="1"/>
            </p:cNvSpPr>
            <p:nvPr/>
          </p:nvSpPr>
          <p:spPr bwMode="auto">
            <a:xfrm>
              <a:off x="1794" y="3583"/>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27" name="Oval 89"/>
            <p:cNvSpPr>
              <a:spLocks noChangeArrowheads="1"/>
            </p:cNvSpPr>
            <p:nvPr/>
          </p:nvSpPr>
          <p:spPr bwMode="auto">
            <a:xfrm>
              <a:off x="1155" y="354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28" name="Oval 90"/>
            <p:cNvSpPr>
              <a:spLocks noChangeArrowheads="1"/>
            </p:cNvSpPr>
            <p:nvPr/>
          </p:nvSpPr>
          <p:spPr bwMode="auto">
            <a:xfrm>
              <a:off x="1147" y="353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9" name="Group 91"/>
            <p:cNvGrpSpPr>
              <a:grpSpLocks/>
            </p:cNvGrpSpPr>
            <p:nvPr/>
          </p:nvGrpSpPr>
          <p:grpSpPr bwMode="auto">
            <a:xfrm>
              <a:off x="996" y="3247"/>
              <a:ext cx="62" cy="58"/>
              <a:chOff x="1228" y="2256"/>
              <a:chExt cx="68" cy="58"/>
            </a:xfrm>
          </p:grpSpPr>
          <p:sp>
            <p:nvSpPr>
              <p:cNvPr id="75" name="Oval 9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6" name="Oval 9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sp>
          <p:nvSpPr>
            <p:cNvPr id="30" name="Oval 94"/>
            <p:cNvSpPr>
              <a:spLocks noChangeArrowheads="1"/>
            </p:cNvSpPr>
            <p:nvPr/>
          </p:nvSpPr>
          <p:spPr bwMode="auto">
            <a:xfrm>
              <a:off x="1225" y="330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1" name="Oval 95"/>
            <p:cNvSpPr>
              <a:spLocks noChangeArrowheads="1"/>
            </p:cNvSpPr>
            <p:nvPr/>
          </p:nvSpPr>
          <p:spPr bwMode="auto">
            <a:xfrm>
              <a:off x="1217" y="3295"/>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32" name="Oval 96"/>
            <p:cNvSpPr>
              <a:spLocks noChangeArrowheads="1"/>
            </p:cNvSpPr>
            <p:nvPr/>
          </p:nvSpPr>
          <p:spPr bwMode="auto">
            <a:xfrm>
              <a:off x="1802" y="306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3" name="Oval 97"/>
            <p:cNvSpPr>
              <a:spLocks noChangeArrowheads="1"/>
            </p:cNvSpPr>
            <p:nvPr/>
          </p:nvSpPr>
          <p:spPr bwMode="auto">
            <a:xfrm>
              <a:off x="1794" y="305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34" name="Oval 98"/>
            <p:cNvSpPr>
              <a:spLocks noChangeArrowheads="1"/>
            </p:cNvSpPr>
            <p:nvPr/>
          </p:nvSpPr>
          <p:spPr bwMode="auto">
            <a:xfrm>
              <a:off x="1891" y="319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35" name="Oval 99"/>
            <p:cNvSpPr>
              <a:spLocks noChangeArrowheads="1"/>
            </p:cNvSpPr>
            <p:nvPr/>
          </p:nvSpPr>
          <p:spPr bwMode="auto">
            <a:xfrm>
              <a:off x="1883" y="318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29" name="Group 114"/>
            <p:cNvGrpSpPr>
              <a:grpSpLocks/>
            </p:cNvGrpSpPr>
            <p:nvPr/>
          </p:nvGrpSpPr>
          <p:grpSpPr bwMode="auto">
            <a:xfrm>
              <a:off x="1014" y="3429"/>
              <a:ext cx="63" cy="58"/>
              <a:chOff x="1228" y="2256"/>
              <a:chExt cx="68" cy="58"/>
            </a:xfrm>
          </p:grpSpPr>
          <p:sp>
            <p:nvSpPr>
              <p:cNvPr id="73" name="Oval 11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4" name="Oval 11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36" name="Group 117"/>
            <p:cNvGrpSpPr>
              <a:grpSpLocks/>
            </p:cNvGrpSpPr>
            <p:nvPr/>
          </p:nvGrpSpPr>
          <p:grpSpPr bwMode="auto">
            <a:xfrm>
              <a:off x="1084" y="3007"/>
              <a:ext cx="63" cy="58"/>
              <a:chOff x="1228" y="2256"/>
              <a:chExt cx="68" cy="58"/>
            </a:xfrm>
          </p:grpSpPr>
          <p:sp>
            <p:nvSpPr>
              <p:cNvPr id="71" name="Oval 11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2" name="Oval 11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37" name="Group 120"/>
            <p:cNvGrpSpPr>
              <a:grpSpLocks/>
            </p:cNvGrpSpPr>
            <p:nvPr/>
          </p:nvGrpSpPr>
          <p:grpSpPr bwMode="auto">
            <a:xfrm>
              <a:off x="792" y="3381"/>
              <a:ext cx="63" cy="58"/>
              <a:chOff x="1228" y="2256"/>
              <a:chExt cx="68" cy="58"/>
            </a:xfrm>
          </p:grpSpPr>
          <p:sp>
            <p:nvSpPr>
              <p:cNvPr id="69" name="Oval 12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0" name="Oval 12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38" name="Group 123"/>
            <p:cNvGrpSpPr>
              <a:grpSpLocks/>
            </p:cNvGrpSpPr>
            <p:nvPr/>
          </p:nvGrpSpPr>
          <p:grpSpPr bwMode="auto">
            <a:xfrm>
              <a:off x="1414" y="3477"/>
              <a:ext cx="62" cy="58"/>
              <a:chOff x="1228" y="2256"/>
              <a:chExt cx="68" cy="58"/>
            </a:xfrm>
          </p:grpSpPr>
          <p:sp>
            <p:nvSpPr>
              <p:cNvPr id="67" name="Oval 124"/>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8" name="Oval 125"/>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39" name="Group 126"/>
            <p:cNvGrpSpPr>
              <a:grpSpLocks/>
            </p:cNvGrpSpPr>
            <p:nvPr/>
          </p:nvGrpSpPr>
          <p:grpSpPr bwMode="auto">
            <a:xfrm>
              <a:off x="1351" y="3669"/>
              <a:ext cx="63" cy="58"/>
              <a:chOff x="1228" y="2256"/>
              <a:chExt cx="68" cy="58"/>
            </a:xfrm>
          </p:grpSpPr>
          <p:sp>
            <p:nvSpPr>
              <p:cNvPr id="65" name="Oval 127"/>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6" name="Oval 128"/>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0" name="Group 129"/>
            <p:cNvGrpSpPr>
              <a:grpSpLocks/>
            </p:cNvGrpSpPr>
            <p:nvPr/>
          </p:nvGrpSpPr>
          <p:grpSpPr bwMode="auto">
            <a:xfrm>
              <a:off x="1217" y="2911"/>
              <a:ext cx="63" cy="58"/>
              <a:chOff x="1228" y="2256"/>
              <a:chExt cx="68" cy="58"/>
            </a:xfrm>
          </p:grpSpPr>
          <p:sp>
            <p:nvSpPr>
              <p:cNvPr id="63" name="Oval 130"/>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4" name="Oval 131"/>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1" name="Group 132"/>
            <p:cNvGrpSpPr>
              <a:grpSpLocks/>
            </p:cNvGrpSpPr>
            <p:nvPr/>
          </p:nvGrpSpPr>
          <p:grpSpPr bwMode="auto">
            <a:xfrm>
              <a:off x="1705" y="3103"/>
              <a:ext cx="63" cy="58"/>
              <a:chOff x="1228" y="2256"/>
              <a:chExt cx="68" cy="58"/>
            </a:xfrm>
          </p:grpSpPr>
          <p:sp>
            <p:nvSpPr>
              <p:cNvPr id="61" name="Oval 133"/>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2" name="Oval 134"/>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2" name="Group 135"/>
            <p:cNvGrpSpPr>
              <a:grpSpLocks/>
            </p:cNvGrpSpPr>
            <p:nvPr/>
          </p:nvGrpSpPr>
          <p:grpSpPr bwMode="auto">
            <a:xfrm>
              <a:off x="925" y="3055"/>
              <a:ext cx="63" cy="58"/>
              <a:chOff x="1228" y="2256"/>
              <a:chExt cx="68" cy="58"/>
            </a:xfrm>
          </p:grpSpPr>
          <p:sp>
            <p:nvSpPr>
              <p:cNvPr id="59" name="Oval 136"/>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0" name="Oval 137"/>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3" name="Group 138"/>
            <p:cNvGrpSpPr>
              <a:grpSpLocks/>
            </p:cNvGrpSpPr>
            <p:nvPr/>
          </p:nvGrpSpPr>
          <p:grpSpPr bwMode="auto">
            <a:xfrm>
              <a:off x="1661" y="2959"/>
              <a:ext cx="63" cy="58"/>
              <a:chOff x="1228" y="2256"/>
              <a:chExt cx="68" cy="58"/>
            </a:xfrm>
          </p:grpSpPr>
          <p:sp>
            <p:nvSpPr>
              <p:cNvPr id="57" name="Oval 139"/>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8" name="Oval 140"/>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4" name="Group 141"/>
            <p:cNvGrpSpPr>
              <a:grpSpLocks/>
            </p:cNvGrpSpPr>
            <p:nvPr/>
          </p:nvGrpSpPr>
          <p:grpSpPr bwMode="auto">
            <a:xfrm>
              <a:off x="1768" y="3381"/>
              <a:ext cx="63" cy="58"/>
              <a:chOff x="1228" y="2256"/>
              <a:chExt cx="68" cy="58"/>
            </a:xfrm>
          </p:grpSpPr>
          <p:sp>
            <p:nvSpPr>
              <p:cNvPr id="55" name="Oval 14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6" name="Oval 14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5" name="Group 144"/>
            <p:cNvGrpSpPr>
              <a:grpSpLocks/>
            </p:cNvGrpSpPr>
            <p:nvPr/>
          </p:nvGrpSpPr>
          <p:grpSpPr bwMode="auto">
            <a:xfrm>
              <a:off x="1351" y="3199"/>
              <a:ext cx="63" cy="58"/>
              <a:chOff x="1228" y="2256"/>
              <a:chExt cx="68" cy="58"/>
            </a:xfrm>
          </p:grpSpPr>
          <p:sp>
            <p:nvSpPr>
              <p:cNvPr id="53" name="Oval 14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4" name="Oval 14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6" name="Group 147"/>
            <p:cNvGrpSpPr>
              <a:grpSpLocks/>
            </p:cNvGrpSpPr>
            <p:nvPr/>
          </p:nvGrpSpPr>
          <p:grpSpPr bwMode="auto">
            <a:xfrm>
              <a:off x="1794" y="2815"/>
              <a:ext cx="63" cy="58"/>
              <a:chOff x="1228" y="2256"/>
              <a:chExt cx="68" cy="58"/>
            </a:xfrm>
          </p:grpSpPr>
          <p:sp>
            <p:nvSpPr>
              <p:cNvPr id="51" name="Oval 14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2" name="Oval 14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47" name="Group 150"/>
            <p:cNvGrpSpPr>
              <a:grpSpLocks/>
            </p:cNvGrpSpPr>
            <p:nvPr/>
          </p:nvGrpSpPr>
          <p:grpSpPr bwMode="auto">
            <a:xfrm>
              <a:off x="1084" y="3343"/>
              <a:ext cx="63" cy="58"/>
              <a:chOff x="1228" y="2256"/>
              <a:chExt cx="68" cy="58"/>
            </a:xfrm>
          </p:grpSpPr>
          <p:sp>
            <p:nvSpPr>
              <p:cNvPr id="49" name="Oval 15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0" name="Oval 15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sp>
        <p:nvSpPr>
          <p:cNvPr id="77" name="Rectangle 76"/>
          <p:cNvSpPr/>
          <p:nvPr/>
        </p:nvSpPr>
        <p:spPr>
          <a:xfrm>
            <a:off x="4262511" y="1827852"/>
            <a:ext cx="4881489" cy="5016758"/>
          </a:xfrm>
          <a:prstGeom prst="rect">
            <a:avLst/>
          </a:prstGeom>
        </p:spPr>
        <p:txBody>
          <a:bodyPr wrap="square">
            <a:spAutoFit/>
          </a:bodyPr>
          <a:lstStyle/>
          <a:p>
            <a:pPr marL="514350" indent="-514350"/>
            <a:r>
              <a:rPr lang="en-US" sz="2800" i="1" dirty="0" smtClean="0"/>
              <a:t>Design Space</a:t>
            </a:r>
          </a:p>
          <a:p>
            <a:pPr marL="514350" indent="-514350"/>
            <a:r>
              <a:rPr lang="en-US" sz="2800" i="1" dirty="0" smtClean="0"/>
              <a:t>	</a:t>
            </a:r>
            <a:r>
              <a:rPr lang="en-US" sz="2800" dirty="0" smtClean="0"/>
              <a:t>product of possible discrete design choices</a:t>
            </a:r>
          </a:p>
          <a:p>
            <a:pPr marL="514350" indent="-514350"/>
            <a:r>
              <a:rPr lang="en-US" sz="2800" dirty="0" smtClean="0"/>
              <a:t>	</a:t>
            </a:r>
            <a:r>
              <a:rPr lang="en-US" sz="2000" dirty="0" smtClean="0"/>
              <a:t>e.g. selection of software components</a:t>
            </a:r>
          </a:p>
          <a:p>
            <a:pPr marL="514350" indent="-514350"/>
            <a:r>
              <a:rPr lang="en-US" sz="2000" dirty="0" smtClean="0"/>
              <a:t>		 alternative  hardware architectures</a:t>
            </a:r>
          </a:p>
          <a:p>
            <a:pPr marL="514350" indent="-514350"/>
            <a:r>
              <a:rPr lang="en-US" sz="2000" dirty="0" smtClean="0"/>
              <a:t>		 selection of features</a:t>
            </a:r>
          </a:p>
          <a:p>
            <a:pPr marL="514350" indent="-514350"/>
            <a:r>
              <a:rPr lang="en-US" sz="2000" dirty="0" smtClean="0"/>
              <a:t>		</a:t>
            </a:r>
            <a:r>
              <a:rPr lang="en-US" sz="2800" dirty="0" smtClean="0"/>
              <a:t>	</a:t>
            </a:r>
            <a:endParaRPr lang="en-US" sz="2800" i="1" dirty="0" smtClean="0"/>
          </a:p>
          <a:p>
            <a:pPr marL="514350" indent="-514350"/>
            <a:r>
              <a:rPr lang="en-US" sz="2800" i="1" dirty="0" smtClean="0"/>
              <a:t>Design Space Exploration</a:t>
            </a:r>
            <a:endParaRPr lang="en-US" sz="2800" dirty="0" smtClean="0"/>
          </a:p>
          <a:p>
            <a:pPr marL="514350" indent="-514350"/>
            <a:r>
              <a:rPr lang="en-US" sz="2800" dirty="0" smtClean="0"/>
              <a:t>	find  a design point </a:t>
            </a:r>
          </a:p>
          <a:p>
            <a:pPr marL="971550" lvl="1" indent="-514350">
              <a:buFont typeface="Arial" pitchFamily="34" charset="0"/>
              <a:buChar char="•"/>
            </a:pPr>
            <a:r>
              <a:rPr lang="en-US" sz="2800" dirty="0" smtClean="0"/>
              <a:t>Satisfies constraints</a:t>
            </a:r>
          </a:p>
          <a:p>
            <a:pPr marL="971550" lvl="1" indent="-514350">
              <a:buFont typeface="Arial" pitchFamily="34" charset="0"/>
              <a:buChar char="•"/>
            </a:pPr>
            <a:r>
              <a:rPr lang="en-US" sz="2800" dirty="0" smtClean="0"/>
              <a:t>Is  “best” </a:t>
            </a:r>
            <a:r>
              <a:rPr lang="en-US" sz="2800" dirty="0" err="1" smtClean="0"/>
              <a:t>w.r.t</a:t>
            </a:r>
            <a:r>
              <a:rPr lang="en-US" sz="2800" dirty="0" smtClean="0"/>
              <a:t>. an objective function(s)</a:t>
            </a:r>
          </a:p>
        </p:txBody>
      </p:sp>
      <p:cxnSp>
        <p:nvCxnSpPr>
          <p:cNvPr id="81" name="Straight Arrow Connector 80"/>
          <p:cNvCxnSpPr>
            <a:stCxn id="18" idx="0"/>
          </p:cNvCxnSpPr>
          <p:nvPr/>
        </p:nvCxnSpPr>
        <p:spPr>
          <a:xfrm rot="16200000" flipV="1">
            <a:off x="2108909" y="3335290"/>
            <a:ext cx="293815" cy="4320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rot="5400000" flipH="1" flipV="1">
            <a:off x="2236764" y="3924887"/>
            <a:ext cx="351696" cy="1266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endCxn id="68" idx="2"/>
          </p:cNvCxnSpPr>
          <p:nvPr/>
        </p:nvCxnSpPr>
        <p:spPr>
          <a:xfrm>
            <a:off x="1849901" y="4002258"/>
            <a:ext cx="429479" cy="19092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Slide Number Placeholder 79"/>
          <p:cNvSpPr>
            <a:spLocks noGrp="1"/>
          </p:cNvSpPr>
          <p:nvPr>
            <p:ph type="sldNum" sz="quarter" idx="12"/>
          </p:nvPr>
        </p:nvSpPr>
        <p:spPr/>
        <p:txBody>
          <a:bodyPr/>
          <a:lstStyle/>
          <a:p>
            <a:fld id="{97FDAC24-C7B8-4346-9C3A-B6BF40149F5E}"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Software Product-line Engineering</a:t>
            </a:r>
            <a:endParaRPr lang="en-US" dirty="0"/>
          </a:p>
        </p:txBody>
      </p:sp>
      <p:sp>
        <p:nvSpPr>
          <p:cNvPr id="5" name="Rectangle 4"/>
          <p:cNvSpPr/>
          <p:nvPr/>
        </p:nvSpPr>
        <p:spPr>
          <a:xfrm>
            <a:off x="2630658" y="2321169"/>
            <a:ext cx="3080825" cy="49236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Face Recognition System</a:t>
            </a:r>
            <a:endParaRPr lang="en-US" dirty="0">
              <a:solidFill>
                <a:schemeClr val="tx1"/>
              </a:solidFill>
            </a:endParaRPr>
          </a:p>
        </p:txBody>
      </p:sp>
      <p:sp>
        <p:nvSpPr>
          <p:cNvPr id="6" name="Rectangle 5"/>
          <p:cNvSpPr/>
          <p:nvPr/>
        </p:nvSpPr>
        <p:spPr>
          <a:xfrm>
            <a:off x="323557" y="3024549"/>
            <a:ext cx="1012874" cy="3376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Camera</a:t>
            </a:r>
            <a:endParaRPr lang="en-US" dirty="0">
              <a:solidFill>
                <a:schemeClr val="tx1"/>
              </a:solidFill>
            </a:endParaRPr>
          </a:p>
        </p:txBody>
      </p:sp>
      <p:sp>
        <p:nvSpPr>
          <p:cNvPr id="23" name="Rectangle 22"/>
          <p:cNvSpPr/>
          <p:nvPr/>
        </p:nvSpPr>
        <p:spPr>
          <a:xfrm>
            <a:off x="42204" y="3711522"/>
            <a:ext cx="2126567" cy="311833"/>
          </a:xfrm>
          <a:prstGeom prst="rect">
            <a:avLst/>
          </a:prstGeom>
          <a:solidFill>
            <a:srgbClr val="1C11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Image Compression</a:t>
            </a:r>
            <a:endParaRPr lang="en-US" dirty="0">
              <a:solidFill>
                <a:schemeClr val="bg1"/>
              </a:solidFill>
            </a:endParaRPr>
          </a:p>
        </p:txBody>
      </p:sp>
      <p:grpSp>
        <p:nvGrpSpPr>
          <p:cNvPr id="45" name="Group 44"/>
          <p:cNvGrpSpPr/>
          <p:nvPr/>
        </p:nvGrpSpPr>
        <p:grpSpPr>
          <a:xfrm>
            <a:off x="1615416" y="4003435"/>
            <a:ext cx="7500464" cy="1159399"/>
            <a:chOff x="236767" y="4489938"/>
            <a:chExt cx="8907233" cy="1022252"/>
          </a:xfrm>
        </p:grpSpPr>
        <p:grpSp>
          <p:nvGrpSpPr>
            <p:cNvPr id="27" name="Group 26"/>
            <p:cNvGrpSpPr/>
            <p:nvPr/>
          </p:nvGrpSpPr>
          <p:grpSpPr>
            <a:xfrm>
              <a:off x="236767" y="4489938"/>
              <a:ext cx="2893002" cy="996462"/>
              <a:chOff x="278970" y="5122984"/>
              <a:chExt cx="2893002" cy="996462"/>
            </a:xfrm>
          </p:grpSpPr>
          <p:sp>
            <p:nvSpPr>
              <p:cNvPr id="12" name="Rectangle 11"/>
              <p:cNvSpPr/>
              <p:nvPr/>
            </p:nvSpPr>
            <p:spPr>
              <a:xfrm>
                <a:off x="1155855" y="5122984"/>
                <a:ext cx="1012874" cy="3376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PCA</a:t>
                </a:r>
                <a:endParaRPr lang="en-US" sz="1600" dirty="0">
                  <a:solidFill>
                    <a:schemeClr val="tx1"/>
                  </a:solidFill>
                </a:endParaRPr>
              </a:p>
            </p:txBody>
          </p:sp>
          <p:sp>
            <p:nvSpPr>
              <p:cNvPr id="13" name="Rectangle 12"/>
              <p:cNvSpPr/>
              <p:nvPr/>
            </p:nvSpPr>
            <p:spPr>
              <a:xfrm>
                <a:off x="1730287" y="5781821"/>
                <a:ext cx="1441685" cy="337625"/>
              </a:xfrm>
              <a:prstGeom prst="rect">
                <a:avLst/>
              </a:prstGeom>
              <a:solidFill>
                <a:srgbClr val="1C11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bg1"/>
                    </a:solidFill>
                  </a:rPr>
                  <a:t>MahCosine</a:t>
                </a:r>
                <a:endParaRPr lang="en-US" sz="1600" dirty="0">
                  <a:solidFill>
                    <a:schemeClr val="bg1"/>
                  </a:solidFill>
                </a:endParaRPr>
              </a:p>
            </p:txBody>
          </p:sp>
          <p:sp>
            <p:nvSpPr>
              <p:cNvPr id="14" name="Rectangle 13"/>
              <p:cNvSpPr/>
              <p:nvPr/>
            </p:nvSpPr>
            <p:spPr>
              <a:xfrm>
                <a:off x="278970" y="5807614"/>
                <a:ext cx="1169962" cy="29776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Euclidean</a:t>
                </a:r>
                <a:endParaRPr lang="en-US" sz="1600" dirty="0">
                  <a:solidFill>
                    <a:schemeClr val="tx1"/>
                  </a:solidFill>
                </a:endParaRPr>
              </a:p>
            </p:txBody>
          </p:sp>
          <p:cxnSp>
            <p:nvCxnSpPr>
              <p:cNvPr id="16" name="Straight Connector 15"/>
              <p:cNvCxnSpPr>
                <a:stCxn id="12" idx="2"/>
                <a:endCxn id="14" idx="0"/>
              </p:cNvCxnSpPr>
              <p:nvPr/>
            </p:nvCxnSpPr>
            <p:spPr>
              <a:xfrm rot="5400000">
                <a:off x="1089620" y="5234941"/>
                <a:ext cx="347005" cy="7983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2" idx="2"/>
                <a:endCxn id="13" idx="0"/>
              </p:cNvCxnSpPr>
              <p:nvPr/>
            </p:nvCxnSpPr>
            <p:spPr>
              <a:xfrm rot="16200000" flipH="1">
                <a:off x="1896105" y="5226796"/>
                <a:ext cx="321213" cy="7888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Arc 25"/>
              <p:cNvSpPr/>
              <p:nvPr/>
            </p:nvSpPr>
            <p:spPr>
              <a:xfrm rot="8317431">
                <a:off x="1383191" y="5128742"/>
                <a:ext cx="674340" cy="518646"/>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solidFill>
                    <a:schemeClr val="bg1"/>
                  </a:solidFill>
                </a:endParaRPr>
              </a:p>
            </p:txBody>
          </p:sp>
        </p:grpSp>
        <p:grpSp>
          <p:nvGrpSpPr>
            <p:cNvPr id="28" name="Group 27"/>
            <p:cNvGrpSpPr/>
            <p:nvPr/>
          </p:nvGrpSpPr>
          <p:grpSpPr>
            <a:xfrm>
              <a:off x="6384388" y="4499425"/>
              <a:ext cx="2759612" cy="1012765"/>
              <a:chOff x="278970" y="5106681"/>
              <a:chExt cx="2759612" cy="1012765"/>
            </a:xfrm>
          </p:grpSpPr>
          <p:sp>
            <p:nvSpPr>
              <p:cNvPr id="29" name="Rectangle 28"/>
              <p:cNvSpPr/>
              <p:nvPr/>
            </p:nvSpPr>
            <p:spPr>
              <a:xfrm>
                <a:off x="1155855" y="5122984"/>
                <a:ext cx="1214478" cy="3376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Bayesian</a:t>
                </a:r>
                <a:endParaRPr lang="en-US" sz="1600" dirty="0">
                  <a:solidFill>
                    <a:schemeClr val="tx1"/>
                  </a:solidFill>
                </a:endParaRPr>
              </a:p>
            </p:txBody>
          </p:sp>
          <p:sp>
            <p:nvSpPr>
              <p:cNvPr id="30" name="Rectangle 29"/>
              <p:cNvSpPr/>
              <p:nvPr/>
            </p:nvSpPr>
            <p:spPr>
              <a:xfrm>
                <a:off x="1730286" y="5781821"/>
                <a:ext cx="1308296" cy="337625"/>
              </a:xfrm>
              <a:prstGeom prst="rect">
                <a:avLst/>
              </a:prstGeom>
              <a:solidFill>
                <a:srgbClr val="1C11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ML</a:t>
                </a:r>
                <a:endParaRPr lang="en-US" sz="1600" dirty="0">
                  <a:solidFill>
                    <a:schemeClr val="bg1"/>
                  </a:solidFill>
                </a:endParaRPr>
              </a:p>
            </p:txBody>
          </p:sp>
          <p:sp>
            <p:nvSpPr>
              <p:cNvPr id="31" name="Rectangle 30"/>
              <p:cNvSpPr/>
              <p:nvPr/>
            </p:nvSpPr>
            <p:spPr>
              <a:xfrm>
                <a:off x="278970" y="5807614"/>
                <a:ext cx="1169962" cy="29776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MAP</a:t>
                </a:r>
                <a:endParaRPr lang="en-US" sz="1600" dirty="0">
                  <a:solidFill>
                    <a:schemeClr val="tx1"/>
                  </a:solidFill>
                </a:endParaRPr>
              </a:p>
            </p:txBody>
          </p:sp>
          <p:cxnSp>
            <p:nvCxnSpPr>
              <p:cNvPr id="32" name="Straight Connector 31"/>
              <p:cNvCxnSpPr>
                <a:stCxn id="29" idx="2"/>
                <a:endCxn id="31" idx="0"/>
              </p:cNvCxnSpPr>
              <p:nvPr/>
            </p:nvCxnSpPr>
            <p:spPr>
              <a:xfrm rot="5400000">
                <a:off x="1140021" y="5184540"/>
                <a:ext cx="347005" cy="8991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29" idx="2"/>
                <a:endCxn id="30" idx="0"/>
              </p:cNvCxnSpPr>
              <p:nvPr/>
            </p:nvCxnSpPr>
            <p:spPr>
              <a:xfrm rot="16200000" flipH="1">
                <a:off x="1913159" y="5310545"/>
                <a:ext cx="321213" cy="6213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Arc 33"/>
              <p:cNvSpPr/>
              <p:nvPr/>
            </p:nvSpPr>
            <p:spPr>
              <a:xfrm rot="8317431">
                <a:off x="1438796" y="5106681"/>
                <a:ext cx="674340" cy="543853"/>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solidFill>
                    <a:schemeClr val="bg1"/>
                  </a:solidFill>
                </a:endParaRPr>
              </a:p>
            </p:txBody>
          </p:sp>
        </p:grpSp>
        <p:grpSp>
          <p:nvGrpSpPr>
            <p:cNvPr id="35" name="Group 34"/>
            <p:cNvGrpSpPr/>
            <p:nvPr/>
          </p:nvGrpSpPr>
          <p:grpSpPr>
            <a:xfrm>
              <a:off x="3383241" y="4513320"/>
              <a:ext cx="2759612" cy="996525"/>
              <a:chOff x="278970" y="5122921"/>
              <a:chExt cx="2759612" cy="996525"/>
            </a:xfrm>
          </p:grpSpPr>
          <p:sp>
            <p:nvSpPr>
              <p:cNvPr id="36" name="Rectangle 35"/>
              <p:cNvSpPr/>
              <p:nvPr/>
            </p:nvSpPr>
            <p:spPr>
              <a:xfrm>
                <a:off x="1155855" y="5122984"/>
                <a:ext cx="1012874" cy="3376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LDA</a:t>
                </a:r>
                <a:endParaRPr lang="en-US" sz="1600" dirty="0">
                  <a:solidFill>
                    <a:schemeClr val="tx1"/>
                  </a:solidFill>
                </a:endParaRPr>
              </a:p>
            </p:txBody>
          </p:sp>
          <p:sp>
            <p:nvSpPr>
              <p:cNvPr id="37" name="Rectangle 36"/>
              <p:cNvSpPr/>
              <p:nvPr/>
            </p:nvSpPr>
            <p:spPr>
              <a:xfrm>
                <a:off x="1730286" y="5781821"/>
                <a:ext cx="1308296" cy="337625"/>
              </a:xfrm>
              <a:prstGeom prst="rect">
                <a:avLst/>
              </a:prstGeom>
              <a:solidFill>
                <a:srgbClr val="1C11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bg1"/>
                    </a:solidFill>
                  </a:rPr>
                  <a:t>IdaSoft</a:t>
                </a:r>
                <a:endParaRPr lang="en-US" sz="1600" dirty="0">
                  <a:solidFill>
                    <a:schemeClr val="bg1"/>
                  </a:solidFill>
                </a:endParaRPr>
              </a:p>
            </p:txBody>
          </p:sp>
          <p:sp>
            <p:nvSpPr>
              <p:cNvPr id="38" name="Rectangle 37"/>
              <p:cNvSpPr/>
              <p:nvPr/>
            </p:nvSpPr>
            <p:spPr>
              <a:xfrm>
                <a:off x="278970" y="5807614"/>
                <a:ext cx="1169962" cy="29776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Euclidean</a:t>
                </a:r>
                <a:endParaRPr lang="en-US" sz="1600" dirty="0">
                  <a:solidFill>
                    <a:schemeClr val="tx1"/>
                  </a:solidFill>
                </a:endParaRPr>
              </a:p>
            </p:txBody>
          </p:sp>
          <p:cxnSp>
            <p:nvCxnSpPr>
              <p:cNvPr id="39" name="Straight Connector 38"/>
              <p:cNvCxnSpPr>
                <a:stCxn id="36" idx="2"/>
                <a:endCxn id="38" idx="0"/>
              </p:cNvCxnSpPr>
              <p:nvPr/>
            </p:nvCxnSpPr>
            <p:spPr>
              <a:xfrm rot="5400000">
                <a:off x="1089620" y="5234941"/>
                <a:ext cx="347005" cy="7983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6" idx="2"/>
                <a:endCxn id="37" idx="0"/>
              </p:cNvCxnSpPr>
              <p:nvPr/>
            </p:nvCxnSpPr>
            <p:spPr>
              <a:xfrm rot="16200000" flipH="1">
                <a:off x="1862757" y="5260144"/>
                <a:ext cx="321212" cy="7221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Arc 40"/>
              <p:cNvSpPr/>
              <p:nvPr/>
            </p:nvSpPr>
            <p:spPr>
              <a:xfrm rot="8317431">
                <a:off x="1380229" y="5122921"/>
                <a:ext cx="674340" cy="525297"/>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solidFill>
                    <a:schemeClr val="bg1"/>
                  </a:solidFill>
                </a:endParaRPr>
              </a:p>
            </p:txBody>
          </p:sp>
        </p:grpSp>
      </p:grpSp>
      <p:sp>
        <p:nvSpPr>
          <p:cNvPr id="44" name="Rectangle 43"/>
          <p:cNvSpPr/>
          <p:nvPr/>
        </p:nvSpPr>
        <p:spPr>
          <a:xfrm>
            <a:off x="4752534" y="3036272"/>
            <a:ext cx="2970629" cy="410307"/>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Face Recognition Algorithm</a:t>
            </a:r>
            <a:endParaRPr lang="en-US" dirty="0">
              <a:solidFill>
                <a:schemeClr val="tx1"/>
              </a:solidFill>
            </a:endParaRPr>
          </a:p>
        </p:txBody>
      </p:sp>
      <p:cxnSp>
        <p:nvCxnSpPr>
          <p:cNvPr id="50" name="Straight Connector 49"/>
          <p:cNvCxnSpPr>
            <a:endCxn id="44" idx="2"/>
          </p:cNvCxnSpPr>
          <p:nvPr/>
        </p:nvCxnSpPr>
        <p:spPr>
          <a:xfrm flipV="1">
            <a:off x="2780263" y="3446579"/>
            <a:ext cx="3457586" cy="5568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endCxn id="44" idx="2"/>
          </p:cNvCxnSpPr>
          <p:nvPr/>
        </p:nvCxnSpPr>
        <p:spPr>
          <a:xfrm flipV="1">
            <a:off x="5429797" y="3446579"/>
            <a:ext cx="808052" cy="5834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endCxn id="44" idx="2"/>
          </p:cNvCxnSpPr>
          <p:nvPr/>
        </p:nvCxnSpPr>
        <p:spPr>
          <a:xfrm rot="10800000">
            <a:off x="6237849" y="3446579"/>
            <a:ext cx="1803990" cy="5861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Arc 55"/>
          <p:cNvSpPr/>
          <p:nvPr/>
        </p:nvSpPr>
        <p:spPr>
          <a:xfrm rot="8317431">
            <a:off x="5923545" y="3013024"/>
            <a:ext cx="567838" cy="616817"/>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p>
        </p:txBody>
      </p:sp>
      <p:sp>
        <p:nvSpPr>
          <p:cNvPr id="57" name="Oval 56"/>
          <p:cNvSpPr/>
          <p:nvPr/>
        </p:nvSpPr>
        <p:spPr>
          <a:xfrm>
            <a:off x="6119435" y="2954211"/>
            <a:ext cx="126610" cy="1406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9" name="Straight Connector 58"/>
          <p:cNvCxnSpPr>
            <a:stCxn id="5" idx="2"/>
            <a:endCxn id="57" idx="6"/>
          </p:cNvCxnSpPr>
          <p:nvPr/>
        </p:nvCxnSpPr>
        <p:spPr>
          <a:xfrm rot="16200000" flipH="1">
            <a:off x="5103052" y="1881557"/>
            <a:ext cx="211012" cy="20749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5" idx="2"/>
            <a:endCxn id="6" idx="0"/>
          </p:cNvCxnSpPr>
          <p:nvPr/>
        </p:nvCxnSpPr>
        <p:spPr>
          <a:xfrm rot="5400000">
            <a:off x="2395028" y="1248505"/>
            <a:ext cx="211011" cy="33410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 idx="2"/>
          </p:cNvCxnSpPr>
          <p:nvPr/>
        </p:nvCxnSpPr>
        <p:spPr>
          <a:xfrm rot="5400000">
            <a:off x="647114" y="3545054"/>
            <a:ext cx="3657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787791" y="3615369"/>
            <a:ext cx="98474" cy="12660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TextBox 69"/>
          <p:cNvSpPr txBox="1"/>
          <p:nvPr/>
        </p:nvSpPr>
        <p:spPr>
          <a:xfrm>
            <a:off x="520505" y="2616586"/>
            <a:ext cx="787790" cy="369332"/>
          </a:xfrm>
          <a:prstGeom prst="rect">
            <a:avLst/>
          </a:prstGeom>
          <a:noFill/>
        </p:spPr>
        <p:txBody>
          <a:bodyPr wrap="square" rtlCol="0">
            <a:spAutoFit/>
          </a:bodyPr>
          <a:lstStyle/>
          <a:p>
            <a:r>
              <a:rPr lang="en-US" dirty="0" smtClean="0"/>
              <a:t>[1..4]</a:t>
            </a:r>
            <a:endParaRPr lang="en-US" dirty="0"/>
          </a:p>
        </p:txBody>
      </p:sp>
      <p:grpSp>
        <p:nvGrpSpPr>
          <p:cNvPr id="71" name="Group 161"/>
          <p:cNvGrpSpPr>
            <a:grpSpLocks/>
          </p:cNvGrpSpPr>
          <p:nvPr/>
        </p:nvGrpSpPr>
        <p:grpSpPr bwMode="auto">
          <a:xfrm>
            <a:off x="2475914" y="5839631"/>
            <a:ext cx="2771336" cy="1018369"/>
            <a:chOff x="615" y="2655"/>
            <a:chExt cx="1508" cy="1336"/>
          </a:xfrm>
        </p:grpSpPr>
        <p:sp>
          <p:nvSpPr>
            <p:cNvPr id="72" name="Freeform 11"/>
            <p:cNvSpPr>
              <a:spLocks/>
            </p:cNvSpPr>
            <p:nvPr/>
          </p:nvSpPr>
          <p:spPr bwMode="auto">
            <a:xfrm>
              <a:off x="615" y="2655"/>
              <a:ext cx="1508" cy="1336"/>
            </a:xfrm>
            <a:custGeom>
              <a:avLst/>
              <a:gdLst/>
              <a:ahLst/>
              <a:cxnLst>
                <a:cxn ang="0">
                  <a:pos x="528" y="208"/>
                </a:cxn>
                <a:cxn ang="0">
                  <a:pos x="48" y="784"/>
                </a:cxn>
                <a:cxn ang="0">
                  <a:pos x="816" y="1168"/>
                </a:cxn>
                <a:cxn ang="0">
                  <a:pos x="1392" y="1168"/>
                </a:cxn>
                <a:cxn ang="0">
                  <a:pos x="1488" y="160"/>
                </a:cxn>
                <a:cxn ang="0">
                  <a:pos x="528" y="208"/>
                </a:cxn>
              </a:cxnLst>
              <a:rect l="0" t="0" r="r" b="b"/>
              <a:pathLst>
                <a:path w="1632" h="1336">
                  <a:moveTo>
                    <a:pt x="528" y="208"/>
                  </a:moveTo>
                  <a:cubicBezTo>
                    <a:pt x="288" y="312"/>
                    <a:pt x="0" y="624"/>
                    <a:pt x="48" y="784"/>
                  </a:cubicBezTo>
                  <a:cubicBezTo>
                    <a:pt x="96" y="944"/>
                    <a:pt x="592" y="1104"/>
                    <a:pt x="816" y="1168"/>
                  </a:cubicBezTo>
                  <a:cubicBezTo>
                    <a:pt x="1040" y="1232"/>
                    <a:pt x="1280" y="1336"/>
                    <a:pt x="1392" y="1168"/>
                  </a:cubicBezTo>
                  <a:cubicBezTo>
                    <a:pt x="1504" y="1000"/>
                    <a:pt x="1632" y="320"/>
                    <a:pt x="1488" y="160"/>
                  </a:cubicBezTo>
                  <a:cubicBezTo>
                    <a:pt x="1344" y="0"/>
                    <a:pt x="768" y="104"/>
                    <a:pt x="528" y="208"/>
                  </a:cubicBezTo>
                  <a:close/>
                </a:path>
              </a:pathLst>
            </a:custGeom>
            <a:solidFill>
              <a:srgbClr val="F2FA58"/>
            </a:solidFill>
            <a:ln w="38100" cap="flat" cmpd="sng">
              <a:solidFill>
                <a:schemeClr val="tx1"/>
              </a:solidFill>
              <a:prstDash val="solid"/>
              <a:round/>
              <a:headEnd type="none" w="med" len="med"/>
              <a:tailEnd type="none" w="med" len="med"/>
            </a:ln>
            <a:effectLst/>
          </p:spPr>
          <p:txBody>
            <a:bodyPr wrap="none" anchor="ctr"/>
            <a:lstStyle/>
            <a:p>
              <a:endParaRPr lang="en-US"/>
            </a:p>
          </p:txBody>
        </p:sp>
        <p:sp>
          <p:nvSpPr>
            <p:cNvPr id="73" name="Oval 73"/>
            <p:cNvSpPr>
              <a:spLocks noChangeArrowheads="1"/>
            </p:cNvSpPr>
            <p:nvPr/>
          </p:nvSpPr>
          <p:spPr bwMode="auto">
            <a:xfrm>
              <a:off x="1422" y="2919"/>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4" name="Oval 74"/>
            <p:cNvSpPr>
              <a:spLocks noChangeArrowheads="1"/>
            </p:cNvSpPr>
            <p:nvPr/>
          </p:nvSpPr>
          <p:spPr bwMode="auto">
            <a:xfrm>
              <a:off x="1414" y="2911"/>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75" name="Oval 75"/>
            <p:cNvSpPr>
              <a:spLocks noChangeArrowheads="1"/>
            </p:cNvSpPr>
            <p:nvPr/>
          </p:nvSpPr>
          <p:spPr bwMode="auto">
            <a:xfrm>
              <a:off x="1511" y="3101"/>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6" name="Oval 76"/>
            <p:cNvSpPr>
              <a:spLocks noChangeArrowheads="1"/>
            </p:cNvSpPr>
            <p:nvPr/>
          </p:nvSpPr>
          <p:spPr bwMode="auto">
            <a:xfrm>
              <a:off x="1502" y="3093"/>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77" name="Oval 77"/>
            <p:cNvSpPr>
              <a:spLocks noChangeArrowheads="1"/>
            </p:cNvSpPr>
            <p:nvPr/>
          </p:nvSpPr>
          <p:spPr bwMode="auto">
            <a:xfrm>
              <a:off x="1244" y="3053"/>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8" name="Oval 78"/>
            <p:cNvSpPr>
              <a:spLocks noChangeArrowheads="1"/>
            </p:cNvSpPr>
            <p:nvPr/>
          </p:nvSpPr>
          <p:spPr bwMode="auto">
            <a:xfrm>
              <a:off x="1236" y="304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79" name="Oval 79"/>
            <p:cNvSpPr>
              <a:spLocks noChangeArrowheads="1"/>
            </p:cNvSpPr>
            <p:nvPr/>
          </p:nvSpPr>
          <p:spPr bwMode="auto">
            <a:xfrm>
              <a:off x="1511" y="3245"/>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80" name="Oval 80"/>
            <p:cNvSpPr>
              <a:spLocks noChangeArrowheads="1"/>
            </p:cNvSpPr>
            <p:nvPr/>
          </p:nvSpPr>
          <p:spPr bwMode="auto">
            <a:xfrm>
              <a:off x="1502" y="3237"/>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81" name="Oval 81"/>
            <p:cNvSpPr>
              <a:spLocks noChangeArrowheads="1"/>
            </p:cNvSpPr>
            <p:nvPr/>
          </p:nvSpPr>
          <p:spPr bwMode="auto">
            <a:xfrm>
              <a:off x="1555" y="343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82" name="Oval 82"/>
            <p:cNvSpPr>
              <a:spLocks noChangeArrowheads="1"/>
            </p:cNvSpPr>
            <p:nvPr/>
          </p:nvSpPr>
          <p:spPr bwMode="auto">
            <a:xfrm>
              <a:off x="1547" y="342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83" name="Oval 83"/>
            <p:cNvSpPr>
              <a:spLocks noChangeArrowheads="1"/>
            </p:cNvSpPr>
            <p:nvPr/>
          </p:nvSpPr>
          <p:spPr bwMode="auto">
            <a:xfrm>
              <a:off x="1669" y="325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84" name="Oval 84"/>
            <p:cNvSpPr>
              <a:spLocks noChangeArrowheads="1"/>
            </p:cNvSpPr>
            <p:nvPr/>
          </p:nvSpPr>
          <p:spPr bwMode="auto">
            <a:xfrm>
              <a:off x="1661" y="3247"/>
              <a:ext cx="108" cy="163"/>
            </a:xfrm>
            <a:prstGeom prst="ellipse">
              <a:avLst/>
            </a:prstGeom>
            <a:solidFill>
              <a:srgbClr val="1C11AF"/>
            </a:solidFill>
            <a:ln w="9525">
              <a:noFill/>
              <a:round/>
              <a:headEnd/>
              <a:tailEnd/>
            </a:ln>
            <a:effectLst/>
          </p:spPr>
          <p:txBody>
            <a:bodyPr wrap="none" anchor="ctr"/>
            <a:lstStyle/>
            <a:p>
              <a:endParaRPr lang="en-US"/>
            </a:p>
          </p:txBody>
        </p:sp>
        <p:sp>
          <p:nvSpPr>
            <p:cNvPr id="85" name="Oval 85"/>
            <p:cNvSpPr>
              <a:spLocks noChangeArrowheads="1"/>
            </p:cNvSpPr>
            <p:nvPr/>
          </p:nvSpPr>
          <p:spPr bwMode="auto">
            <a:xfrm>
              <a:off x="1599" y="372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86" name="Oval 86"/>
            <p:cNvSpPr>
              <a:spLocks noChangeArrowheads="1"/>
            </p:cNvSpPr>
            <p:nvPr/>
          </p:nvSpPr>
          <p:spPr bwMode="auto">
            <a:xfrm>
              <a:off x="1591" y="3717"/>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87" name="Oval 87"/>
            <p:cNvSpPr>
              <a:spLocks noChangeArrowheads="1"/>
            </p:cNvSpPr>
            <p:nvPr/>
          </p:nvSpPr>
          <p:spPr bwMode="auto">
            <a:xfrm>
              <a:off x="1802" y="3591"/>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88" name="Oval 88"/>
            <p:cNvSpPr>
              <a:spLocks noChangeArrowheads="1"/>
            </p:cNvSpPr>
            <p:nvPr/>
          </p:nvSpPr>
          <p:spPr bwMode="auto">
            <a:xfrm>
              <a:off x="1794" y="3583"/>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89" name="Oval 89"/>
            <p:cNvSpPr>
              <a:spLocks noChangeArrowheads="1"/>
            </p:cNvSpPr>
            <p:nvPr/>
          </p:nvSpPr>
          <p:spPr bwMode="auto">
            <a:xfrm>
              <a:off x="1155" y="354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0" name="Oval 90"/>
            <p:cNvSpPr>
              <a:spLocks noChangeArrowheads="1"/>
            </p:cNvSpPr>
            <p:nvPr/>
          </p:nvSpPr>
          <p:spPr bwMode="auto">
            <a:xfrm>
              <a:off x="1147" y="353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91" name="Group 91"/>
            <p:cNvGrpSpPr>
              <a:grpSpLocks/>
            </p:cNvGrpSpPr>
            <p:nvPr/>
          </p:nvGrpSpPr>
          <p:grpSpPr bwMode="auto">
            <a:xfrm>
              <a:off x="996" y="3247"/>
              <a:ext cx="62" cy="58"/>
              <a:chOff x="1228" y="2256"/>
              <a:chExt cx="68" cy="58"/>
            </a:xfrm>
          </p:grpSpPr>
          <p:sp>
            <p:nvSpPr>
              <p:cNvPr id="137" name="Oval 9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38" name="Oval 9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sp>
          <p:nvSpPr>
            <p:cNvPr id="92" name="Oval 94"/>
            <p:cNvSpPr>
              <a:spLocks noChangeArrowheads="1"/>
            </p:cNvSpPr>
            <p:nvPr/>
          </p:nvSpPr>
          <p:spPr bwMode="auto">
            <a:xfrm>
              <a:off x="1225" y="330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3" name="Oval 95"/>
            <p:cNvSpPr>
              <a:spLocks noChangeArrowheads="1"/>
            </p:cNvSpPr>
            <p:nvPr/>
          </p:nvSpPr>
          <p:spPr bwMode="auto">
            <a:xfrm>
              <a:off x="1217" y="3295"/>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94" name="Oval 96"/>
            <p:cNvSpPr>
              <a:spLocks noChangeArrowheads="1"/>
            </p:cNvSpPr>
            <p:nvPr/>
          </p:nvSpPr>
          <p:spPr bwMode="auto">
            <a:xfrm>
              <a:off x="1802" y="306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5" name="Oval 97"/>
            <p:cNvSpPr>
              <a:spLocks noChangeArrowheads="1"/>
            </p:cNvSpPr>
            <p:nvPr/>
          </p:nvSpPr>
          <p:spPr bwMode="auto">
            <a:xfrm>
              <a:off x="1794" y="305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96" name="Oval 98"/>
            <p:cNvSpPr>
              <a:spLocks noChangeArrowheads="1"/>
            </p:cNvSpPr>
            <p:nvPr/>
          </p:nvSpPr>
          <p:spPr bwMode="auto">
            <a:xfrm>
              <a:off x="1891" y="319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7" name="Oval 99"/>
            <p:cNvSpPr>
              <a:spLocks noChangeArrowheads="1"/>
            </p:cNvSpPr>
            <p:nvPr/>
          </p:nvSpPr>
          <p:spPr bwMode="auto">
            <a:xfrm>
              <a:off x="1883" y="318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98" name="Group 114"/>
            <p:cNvGrpSpPr>
              <a:grpSpLocks/>
            </p:cNvGrpSpPr>
            <p:nvPr/>
          </p:nvGrpSpPr>
          <p:grpSpPr bwMode="auto">
            <a:xfrm>
              <a:off x="1014" y="3429"/>
              <a:ext cx="63" cy="58"/>
              <a:chOff x="1228" y="2256"/>
              <a:chExt cx="68" cy="58"/>
            </a:xfrm>
          </p:grpSpPr>
          <p:sp>
            <p:nvSpPr>
              <p:cNvPr id="135" name="Oval 11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36" name="Oval 11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99" name="Group 117"/>
            <p:cNvGrpSpPr>
              <a:grpSpLocks/>
            </p:cNvGrpSpPr>
            <p:nvPr/>
          </p:nvGrpSpPr>
          <p:grpSpPr bwMode="auto">
            <a:xfrm>
              <a:off x="1084" y="3007"/>
              <a:ext cx="63" cy="58"/>
              <a:chOff x="1228" y="2256"/>
              <a:chExt cx="68" cy="58"/>
            </a:xfrm>
          </p:grpSpPr>
          <p:sp>
            <p:nvSpPr>
              <p:cNvPr id="133" name="Oval 11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34" name="Oval 11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0" name="Group 120"/>
            <p:cNvGrpSpPr>
              <a:grpSpLocks/>
            </p:cNvGrpSpPr>
            <p:nvPr/>
          </p:nvGrpSpPr>
          <p:grpSpPr bwMode="auto">
            <a:xfrm>
              <a:off x="792" y="3381"/>
              <a:ext cx="63" cy="58"/>
              <a:chOff x="1228" y="2256"/>
              <a:chExt cx="68" cy="58"/>
            </a:xfrm>
          </p:grpSpPr>
          <p:sp>
            <p:nvSpPr>
              <p:cNvPr id="131" name="Oval 12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32" name="Oval 12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1" name="Group 123"/>
            <p:cNvGrpSpPr>
              <a:grpSpLocks/>
            </p:cNvGrpSpPr>
            <p:nvPr/>
          </p:nvGrpSpPr>
          <p:grpSpPr bwMode="auto">
            <a:xfrm>
              <a:off x="1414" y="3477"/>
              <a:ext cx="62" cy="58"/>
              <a:chOff x="1228" y="2256"/>
              <a:chExt cx="68" cy="58"/>
            </a:xfrm>
          </p:grpSpPr>
          <p:sp>
            <p:nvSpPr>
              <p:cNvPr id="129" name="Oval 124"/>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30" name="Oval 125"/>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2" name="Group 126"/>
            <p:cNvGrpSpPr>
              <a:grpSpLocks/>
            </p:cNvGrpSpPr>
            <p:nvPr/>
          </p:nvGrpSpPr>
          <p:grpSpPr bwMode="auto">
            <a:xfrm>
              <a:off x="1351" y="3669"/>
              <a:ext cx="63" cy="58"/>
              <a:chOff x="1228" y="2256"/>
              <a:chExt cx="68" cy="58"/>
            </a:xfrm>
          </p:grpSpPr>
          <p:sp>
            <p:nvSpPr>
              <p:cNvPr id="127" name="Oval 127"/>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8" name="Oval 128"/>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3" name="Group 129"/>
            <p:cNvGrpSpPr>
              <a:grpSpLocks/>
            </p:cNvGrpSpPr>
            <p:nvPr/>
          </p:nvGrpSpPr>
          <p:grpSpPr bwMode="auto">
            <a:xfrm>
              <a:off x="1217" y="2911"/>
              <a:ext cx="63" cy="58"/>
              <a:chOff x="1228" y="2256"/>
              <a:chExt cx="68" cy="58"/>
            </a:xfrm>
          </p:grpSpPr>
          <p:sp>
            <p:nvSpPr>
              <p:cNvPr id="125" name="Oval 130"/>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6" name="Oval 131"/>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4" name="Group 132"/>
            <p:cNvGrpSpPr>
              <a:grpSpLocks/>
            </p:cNvGrpSpPr>
            <p:nvPr/>
          </p:nvGrpSpPr>
          <p:grpSpPr bwMode="auto">
            <a:xfrm>
              <a:off x="1705" y="3103"/>
              <a:ext cx="63" cy="58"/>
              <a:chOff x="1228" y="2256"/>
              <a:chExt cx="68" cy="58"/>
            </a:xfrm>
          </p:grpSpPr>
          <p:sp>
            <p:nvSpPr>
              <p:cNvPr id="123" name="Oval 133"/>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4" name="Oval 134"/>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5" name="Group 135"/>
            <p:cNvGrpSpPr>
              <a:grpSpLocks/>
            </p:cNvGrpSpPr>
            <p:nvPr/>
          </p:nvGrpSpPr>
          <p:grpSpPr bwMode="auto">
            <a:xfrm>
              <a:off x="925" y="3055"/>
              <a:ext cx="63" cy="58"/>
              <a:chOff x="1228" y="2256"/>
              <a:chExt cx="68" cy="58"/>
            </a:xfrm>
          </p:grpSpPr>
          <p:sp>
            <p:nvSpPr>
              <p:cNvPr id="121" name="Oval 136"/>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2" name="Oval 137"/>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6" name="Group 138"/>
            <p:cNvGrpSpPr>
              <a:grpSpLocks/>
            </p:cNvGrpSpPr>
            <p:nvPr/>
          </p:nvGrpSpPr>
          <p:grpSpPr bwMode="auto">
            <a:xfrm>
              <a:off x="1661" y="2959"/>
              <a:ext cx="63" cy="58"/>
              <a:chOff x="1228" y="2256"/>
              <a:chExt cx="68" cy="58"/>
            </a:xfrm>
          </p:grpSpPr>
          <p:sp>
            <p:nvSpPr>
              <p:cNvPr id="119" name="Oval 139"/>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20" name="Oval 140"/>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7" name="Group 141"/>
            <p:cNvGrpSpPr>
              <a:grpSpLocks/>
            </p:cNvGrpSpPr>
            <p:nvPr/>
          </p:nvGrpSpPr>
          <p:grpSpPr bwMode="auto">
            <a:xfrm>
              <a:off x="1768" y="3381"/>
              <a:ext cx="63" cy="58"/>
              <a:chOff x="1228" y="2256"/>
              <a:chExt cx="68" cy="58"/>
            </a:xfrm>
          </p:grpSpPr>
          <p:sp>
            <p:nvSpPr>
              <p:cNvPr id="117" name="Oval 14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8" name="Oval 14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8" name="Group 144"/>
            <p:cNvGrpSpPr>
              <a:grpSpLocks/>
            </p:cNvGrpSpPr>
            <p:nvPr/>
          </p:nvGrpSpPr>
          <p:grpSpPr bwMode="auto">
            <a:xfrm>
              <a:off x="1351" y="3199"/>
              <a:ext cx="63" cy="58"/>
              <a:chOff x="1228" y="2256"/>
              <a:chExt cx="68" cy="58"/>
            </a:xfrm>
          </p:grpSpPr>
          <p:sp>
            <p:nvSpPr>
              <p:cNvPr id="115" name="Oval 14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6" name="Oval 14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09" name="Group 147"/>
            <p:cNvGrpSpPr>
              <a:grpSpLocks/>
            </p:cNvGrpSpPr>
            <p:nvPr/>
          </p:nvGrpSpPr>
          <p:grpSpPr bwMode="auto">
            <a:xfrm>
              <a:off x="1794" y="2815"/>
              <a:ext cx="63" cy="58"/>
              <a:chOff x="1228" y="2256"/>
              <a:chExt cx="68" cy="58"/>
            </a:xfrm>
          </p:grpSpPr>
          <p:sp>
            <p:nvSpPr>
              <p:cNvPr id="113" name="Oval 14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4" name="Oval 14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110" name="Group 150"/>
            <p:cNvGrpSpPr>
              <a:grpSpLocks/>
            </p:cNvGrpSpPr>
            <p:nvPr/>
          </p:nvGrpSpPr>
          <p:grpSpPr bwMode="auto">
            <a:xfrm>
              <a:off x="1084" y="3343"/>
              <a:ext cx="63" cy="58"/>
              <a:chOff x="1228" y="2256"/>
              <a:chExt cx="68" cy="58"/>
            </a:xfrm>
          </p:grpSpPr>
          <p:sp>
            <p:nvSpPr>
              <p:cNvPr id="111" name="Oval 15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2" name="Oval 15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sp>
        <p:nvSpPr>
          <p:cNvPr id="139" name="Slide Number Placeholder 138"/>
          <p:cNvSpPr>
            <a:spLocks noGrp="1"/>
          </p:cNvSpPr>
          <p:nvPr>
            <p:ph type="sldNum" sz="quarter" idx="12"/>
          </p:nvPr>
        </p:nvSpPr>
        <p:spPr/>
        <p:txBody>
          <a:bodyPr/>
          <a:lstStyle/>
          <a:p>
            <a:fld id="{97FDAC24-C7B8-4346-9C3A-B6BF40149F5E}" type="slidenum">
              <a:rPr lang="en-US" smtClean="0"/>
              <a:pPr/>
              <a:t>4</a:t>
            </a:fld>
            <a:endParaRPr lang="en-US"/>
          </a:p>
        </p:txBody>
      </p:sp>
      <p:sp>
        <p:nvSpPr>
          <p:cNvPr id="140" name="Rectangle 139"/>
          <p:cNvSpPr/>
          <p:nvPr/>
        </p:nvSpPr>
        <p:spPr>
          <a:xfrm>
            <a:off x="6893169" y="5795889"/>
            <a:ext cx="1772529" cy="6611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Feature Model</a:t>
            </a:r>
            <a:endParaRPr lang="en-US" b="1" dirty="0">
              <a:solidFill>
                <a:schemeClr val="tx1"/>
              </a:solidFill>
            </a:endParaRPr>
          </a:p>
        </p:txBody>
      </p:sp>
      <p:cxnSp>
        <p:nvCxnSpPr>
          <p:cNvPr id="142" name="Straight Arrow Connector 141"/>
          <p:cNvCxnSpPr/>
          <p:nvPr/>
        </p:nvCxnSpPr>
        <p:spPr>
          <a:xfrm rot="10800000">
            <a:off x="6457074" y="5373860"/>
            <a:ext cx="858127" cy="5486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Embedded Systems</a:t>
            </a:r>
            <a:endParaRPr lang="en-US" dirty="0"/>
          </a:p>
        </p:txBody>
      </p:sp>
      <p:sp>
        <p:nvSpPr>
          <p:cNvPr id="5" name="Line 2"/>
          <p:cNvSpPr>
            <a:spLocks noChangeShapeType="1"/>
          </p:cNvSpPr>
          <p:nvPr/>
        </p:nvSpPr>
        <p:spPr bwMode="auto">
          <a:xfrm>
            <a:off x="3888716" y="5521129"/>
            <a:ext cx="0" cy="373063"/>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wrap="none" anchor="ctr"/>
          <a:lstStyle/>
          <a:p>
            <a:endParaRPr lang="en-US"/>
          </a:p>
        </p:txBody>
      </p:sp>
      <p:sp>
        <p:nvSpPr>
          <p:cNvPr id="6" name="AutoShape 3"/>
          <p:cNvSpPr>
            <a:spLocks noChangeArrowheads="1"/>
          </p:cNvSpPr>
          <p:nvPr/>
        </p:nvSpPr>
        <p:spPr bwMode="auto">
          <a:xfrm>
            <a:off x="5126966" y="3171629"/>
            <a:ext cx="3579812" cy="1682750"/>
          </a:xfrm>
          <a:prstGeom prst="roundRect">
            <a:avLst>
              <a:gd name="adj" fmla="val 16667"/>
            </a:avLst>
          </a:prstGeom>
          <a:noFill/>
          <a:ln w="9525">
            <a:solidFill>
              <a:schemeClr val="tx1"/>
            </a:solidFill>
            <a:round/>
            <a:headEnd/>
            <a:tailEnd/>
          </a:ln>
          <a:effectLst/>
        </p:spPr>
        <p:txBody>
          <a:bodyPr wrap="none" anchor="ctr"/>
          <a:lstStyle/>
          <a:p>
            <a:endParaRPr lang="en-US"/>
          </a:p>
        </p:txBody>
      </p:sp>
      <p:sp>
        <p:nvSpPr>
          <p:cNvPr id="7" name="AutoShape 4"/>
          <p:cNvSpPr>
            <a:spLocks noChangeArrowheads="1"/>
          </p:cNvSpPr>
          <p:nvPr/>
        </p:nvSpPr>
        <p:spPr bwMode="auto">
          <a:xfrm>
            <a:off x="4971391" y="2895404"/>
            <a:ext cx="3579812" cy="1839913"/>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en-US"/>
          </a:p>
        </p:txBody>
      </p:sp>
      <p:sp>
        <p:nvSpPr>
          <p:cNvPr id="10" name="AutoShape 8"/>
          <p:cNvSpPr>
            <a:spLocks noChangeArrowheads="1"/>
          </p:cNvSpPr>
          <p:nvPr/>
        </p:nvSpPr>
        <p:spPr bwMode="auto">
          <a:xfrm>
            <a:off x="4553878" y="2577904"/>
            <a:ext cx="3886200" cy="2057400"/>
          </a:xfrm>
          <a:prstGeom prst="roundRect">
            <a:avLst>
              <a:gd name="adj" fmla="val 16667"/>
            </a:avLst>
          </a:prstGeom>
          <a:solidFill>
            <a:schemeClr val="bg1"/>
          </a:solidFill>
          <a:ln w="12700">
            <a:solidFill>
              <a:schemeClr val="tx1"/>
            </a:solidFill>
            <a:round/>
            <a:headEnd/>
            <a:tailEnd/>
          </a:ln>
          <a:effectLst/>
        </p:spPr>
        <p:txBody>
          <a:bodyPr wrap="none" anchor="ctr"/>
          <a:lstStyle/>
          <a:p>
            <a:endParaRPr lang="en-US"/>
          </a:p>
        </p:txBody>
      </p:sp>
      <p:sp>
        <p:nvSpPr>
          <p:cNvPr id="11" name="Text Box 10"/>
          <p:cNvSpPr txBox="1">
            <a:spLocks noChangeArrowheads="1"/>
          </p:cNvSpPr>
          <p:nvPr/>
        </p:nvSpPr>
        <p:spPr bwMode="auto">
          <a:xfrm>
            <a:off x="7311366" y="3222429"/>
            <a:ext cx="782637" cy="349250"/>
          </a:xfrm>
          <a:prstGeom prst="rect">
            <a:avLst/>
          </a:prstGeom>
          <a:solidFill>
            <a:srgbClr val="9999FF"/>
          </a:solidFill>
          <a:ln w="12700">
            <a:solidFill>
              <a:schemeClr val="tx1"/>
            </a:solidFill>
            <a:miter lim="800000"/>
            <a:headEnd/>
            <a:tailEnd/>
          </a:ln>
          <a:effectLst/>
        </p:spPr>
        <p:txBody>
          <a:bodyPr wrap="none">
            <a:spAutoFit/>
          </a:bodyPr>
          <a:lstStyle/>
          <a:p>
            <a:pPr algn="ctr">
              <a:lnSpc>
                <a:spcPct val="100000"/>
              </a:lnSpc>
            </a:pPr>
            <a:r>
              <a:rPr lang="en-US" sz="1600">
                <a:latin typeface="ETH Light" pitchFamily="2" charset="0"/>
                <a:cs typeface="Arial" pitchFamily="34" charset="0"/>
              </a:rPr>
              <a:t>TDMA</a:t>
            </a:r>
          </a:p>
        </p:txBody>
      </p:sp>
      <p:sp>
        <p:nvSpPr>
          <p:cNvPr id="12" name="Text Box 11"/>
          <p:cNvSpPr txBox="1">
            <a:spLocks noChangeArrowheads="1"/>
          </p:cNvSpPr>
          <p:nvPr/>
        </p:nvSpPr>
        <p:spPr bwMode="auto">
          <a:xfrm>
            <a:off x="7306603" y="3603429"/>
            <a:ext cx="909638" cy="349250"/>
          </a:xfrm>
          <a:prstGeom prst="rect">
            <a:avLst/>
          </a:prstGeom>
          <a:solidFill>
            <a:srgbClr val="9999FF"/>
          </a:solidFill>
          <a:ln w="12700">
            <a:solidFill>
              <a:schemeClr val="tx1"/>
            </a:solidFill>
            <a:miter lim="800000"/>
            <a:headEnd/>
            <a:tailEnd/>
          </a:ln>
          <a:effectLst/>
        </p:spPr>
        <p:txBody>
          <a:bodyPr wrap="none">
            <a:spAutoFit/>
          </a:bodyPr>
          <a:lstStyle/>
          <a:p>
            <a:pPr algn="ctr">
              <a:lnSpc>
                <a:spcPct val="100000"/>
              </a:lnSpc>
            </a:pPr>
            <a:r>
              <a:rPr lang="en-US" sz="1600">
                <a:latin typeface="ETH Light" pitchFamily="2" charset="0"/>
                <a:cs typeface="Arial" pitchFamily="34" charset="0"/>
              </a:rPr>
              <a:t>Priority</a:t>
            </a:r>
          </a:p>
        </p:txBody>
      </p:sp>
      <p:sp>
        <p:nvSpPr>
          <p:cNvPr id="13" name="Text Box 12"/>
          <p:cNvSpPr txBox="1">
            <a:spLocks noChangeArrowheads="1"/>
          </p:cNvSpPr>
          <p:nvPr/>
        </p:nvSpPr>
        <p:spPr bwMode="auto">
          <a:xfrm>
            <a:off x="7293903" y="2841429"/>
            <a:ext cx="601663" cy="349250"/>
          </a:xfrm>
          <a:prstGeom prst="rect">
            <a:avLst/>
          </a:prstGeom>
          <a:solidFill>
            <a:srgbClr val="9999FF"/>
          </a:solidFill>
          <a:ln w="12700">
            <a:solidFill>
              <a:schemeClr val="tx1"/>
            </a:solidFill>
            <a:miter lim="800000"/>
            <a:headEnd/>
            <a:tailEnd/>
          </a:ln>
          <a:effectLst/>
        </p:spPr>
        <p:txBody>
          <a:bodyPr wrap="none">
            <a:spAutoFit/>
          </a:bodyPr>
          <a:lstStyle/>
          <a:p>
            <a:pPr algn="ctr">
              <a:lnSpc>
                <a:spcPct val="100000"/>
              </a:lnSpc>
            </a:pPr>
            <a:r>
              <a:rPr lang="en-US" sz="1600">
                <a:latin typeface="ETH Light" pitchFamily="2" charset="0"/>
                <a:cs typeface="Arial" pitchFamily="34" charset="0"/>
              </a:rPr>
              <a:t>EDF</a:t>
            </a:r>
          </a:p>
        </p:txBody>
      </p:sp>
      <p:sp>
        <p:nvSpPr>
          <p:cNvPr id="14" name="Text Box 13"/>
          <p:cNvSpPr txBox="1">
            <a:spLocks noChangeArrowheads="1"/>
          </p:cNvSpPr>
          <p:nvPr/>
        </p:nvSpPr>
        <p:spPr bwMode="auto">
          <a:xfrm>
            <a:off x="7316128" y="3984429"/>
            <a:ext cx="671513" cy="349250"/>
          </a:xfrm>
          <a:prstGeom prst="rect">
            <a:avLst/>
          </a:prstGeom>
          <a:solidFill>
            <a:srgbClr val="9999FF"/>
          </a:solidFill>
          <a:ln w="12700">
            <a:solidFill>
              <a:schemeClr val="tx1"/>
            </a:solidFill>
            <a:miter lim="800000"/>
            <a:headEnd/>
            <a:tailEnd/>
          </a:ln>
          <a:effectLst/>
        </p:spPr>
        <p:txBody>
          <a:bodyPr wrap="none">
            <a:spAutoFit/>
          </a:bodyPr>
          <a:lstStyle/>
          <a:p>
            <a:pPr algn="ctr">
              <a:lnSpc>
                <a:spcPct val="100000"/>
              </a:lnSpc>
            </a:pPr>
            <a:r>
              <a:rPr lang="en-US" sz="1600">
                <a:latin typeface="ETH Light" pitchFamily="2" charset="0"/>
                <a:cs typeface="Arial" pitchFamily="34" charset="0"/>
              </a:rPr>
              <a:t>WFQ</a:t>
            </a:r>
          </a:p>
        </p:txBody>
      </p:sp>
      <p:sp>
        <p:nvSpPr>
          <p:cNvPr id="15" name="Text Box 14"/>
          <p:cNvSpPr txBox="1">
            <a:spLocks noChangeArrowheads="1"/>
          </p:cNvSpPr>
          <p:nvPr/>
        </p:nvSpPr>
        <p:spPr bwMode="auto">
          <a:xfrm>
            <a:off x="5925478" y="2687442"/>
            <a:ext cx="762000" cy="349250"/>
          </a:xfrm>
          <a:prstGeom prst="rect">
            <a:avLst/>
          </a:prstGeom>
          <a:solidFill>
            <a:srgbClr val="DADADA"/>
          </a:solidFill>
          <a:ln w="12700">
            <a:solidFill>
              <a:schemeClr val="accent2"/>
            </a:solidFill>
            <a:miter lim="800000"/>
            <a:headEnd/>
            <a:tailEnd/>
          </a:ln>
          <a:effectLst/>
        </p:spPr>
        <p:txBody>
          <a:bodyPr>
            <a:spAutoFit/>
          </a:bodyPr>
          <a:lstStyle/>
          <a:p>
            <a:pPr algn="ctr">
              <a:lnSpc>
                <a:spcPct val="100000"/>
              </a:lnSpc>
            </a:pPr>
            <a:r>
              <a:rPr lang="en-US" sz="1600">
                <a:latin typeface="ETH Light" pitchFamily="2" charset="0"/>
                <a:cs typeface="Arial" pitchFamily="34" charset="0"/>
              </a:rPr>
              <a:t>RISC</a:t>
            </a:r>
          </a:p>
        </p:txBody>
      </p:sp>
      <p:sp>
        <p:nvSpPr>
          <p:cNvPr id="16" name="Text Box 15"/>
          <p:cNvSpPr txBox="1">
            <a:spLocks noChangeArrowheads="1"/>
          </p:cNvSpPr>
          <p:nvPr/>
        </p:nvSpPr>
        <p:spPr bwMode="auto">
          <a:xfrm>
            <a:off x="5925478" y="4178104"/>
            <a:ext cx="762000" cy="349250"/>
          </a:xfrm>
          <a:prstGeom prst="rect">
            <a:avLst/>
          </a:prstGeom>
          <a:solidFill>
            <a:srgbClr val="DADADA"/>
          </a:solidFill>
          <a:ln w="12700">
            <a:solidFill>
              <a:schemeClr val="accent2"/>
            </a:solidFill>
            <a:miter lim="800000"/>
            <a:headEnd/>
            <a:tailEnd/>
          </a:ln>
          <a:effectLst/>
        </p:spPr>
        <p:txBody>
          <a:bodyPr>
            <a:spAutoFit/>
          </a:bodyPr>
          <a:lstStyle/>
          <a:p>
            <a:pPr algn="ctr">
              <a:lnSpc>
                <a:spcPct val="100000"/>
              </a:lnSpc>
            </a:pPr>
            <a:r>
              <a:rPr lang="en-US" sz="1600">
                <a:latin typeface="ETH Light" pitchFamily="2" charset="0"/>
                <a:cs typeface="Arial" pitchFamily="34" charset="0"/>
              </a:rPr>
              <a:t>DSP</a:t>
            </a:r>
          </a:p>
        </p:txBody>
      </p:sp>
      <p:sp>
        <p:nvSpPr>
          <p:cNvPr id="17" name="Text Box 16"/>
          <p:cNvSpPr txBox="1">
            <a:spLocks noChangeArrowheads="1"/>
          </p:cNvSpPr>
          <p:nvPr/>
        </p:nvSpPr>
        <p:spPr bwMode="auto">
          <a:xfrm>
            <a:off x="4853916" y="2687442"/>
            <a:ext cx="990600" cy="349250"/>
          </a:xfrm>
          <a:prstGeom prst="rect">
            <a:avLst/>
          </a:prstGeom>
          <a:solidFill>
            <a:srgbClr val="DADADA"/>
          </a:solidFill>
          <a:ln w="12700">
            <a:solidFill>
              <a:schemeClr val="accent2"/>
            </a:solidFill>
            <a:miter lim="800000"/>
            <a:headEnd/>
            <a:tailEnd/>
          </a:ln>
          <a:effectLst/>
        </p:spPr>
        <p:txBody>
          <a:bodyPr>
            <a:spAutoFit/>
          </a:bodyPr>
          <a:lstStyle/>
          <a:p>
            <a:pPr algn="ctr">
              <a:lnSpc>
                <a:spcPct val="100000"/>
              </a:lnSpc>
            </a:pPr>
            <a:r>
              <a:rPr lang="en-US" sz="1600">
                <a:latin typeface="ETH Light" pitchFamily="2" charset="0"/>
                <a:cs typeface="Arial" pitchFamily="34" charset="0"/>
              </a:rPr>
              <a:t>LookUp</a:t>
            </a:r>
          </a:p>
        </p:txBody>
      </p:sp>
      <p:sp>
        <p:nvSpPr>
          <p:cNvPr id="18" name="Text Box 17"/>
          <p:cNvSpPr txBox="1">
            <a:spLocks noChangeArrowheads="1"/>
          </p:cNvSpPr>
          <p:nvPr/>
        </p:nvSpPr>
        <p:spPr bwMode="auto">
          <a:xfrm>
            <a:off x="4858678" y="4178104"/>
            <a:ext cx="990600" cy="349250"/>
          </a:xfrm>
          <a:prstGeom prst="rect">
            <a:avLst/>
          </a:prstGeom>
          <a:solidFill>
            <a:srgbClr val="DADADA"/>
          </a:solidFill>
          <a:ln w="12700">
            <a:solidFill>
              <a:schemeClr val="accent2"/>
            </a:solidFill>
            <a:miter lim="800000"/>
            <a:headEnd/>
            <a:tailEnd/>
          </a:ln>
          <a:effectLst/>
        </p:spPr>
        <p:txBody>
          <a:bodyPr>
            <a:spAutoFit/>
          </a:bodyPr>
          <a:lstStyle/>
          <a:p>
            <a:pPr algn="ctr">
              <a:lnSpc>
                <a:spcPct val="100000"/>
              </a:lnSpc>
            </a:pPr>
            <a:r>
              <a:rPr lang="en-US" sz="1600">
                <a:latin typeface="ETH Light" pitchFamily="2" charset="0"/>
                <a:cs typeface="Arial" pitchFamily="34" charset="0"/>
              </a:rPr>
              <a:t>Cipher</a:t>
            </a:r>
          </a:p>
        </p:txBody>
      </p:sp>
      <p:grpSp>
        <p:nvGrpSpPr>
          <p:cNvPr id="19" name="Group 18"/>
          <p:cNvGrpSpPr>
            <a:grpSpLocks/>
          </p:cNvGrpSpPr>
          <p:nvPr/>
        </p:nvGrpSpPr>
        <p:grpSpPr bwMode="auto">
          <a:xfrm>
            <a:off x="4630083" y="3035108"/>
            <a:ext cx="2362234" cy="1143001"/>
            <a:chOff x="288" y="3148"/>
            <a:chExt cx="1488" cy="720"/>
          </a:xfrm>
        </p:grpSpPr>
        <p:sp>
          <p:nvSpPr>
            <p:cNvPr id="37" name="Rectangle 19"/>
            <p:cNvSpPr>
              <a:spLocks noChangeAspect="1" noChangeArrowheads="1"/>
            </p:cNvSpPr>
            <p:nvPr/>
          </p:nvSpPr>
          <p:spPr bwMode="auto">
            <a:xfrm>
              <a:off x="939" y="3580"/>
              <a:ext cx="41"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38" name="Rectangle 20"/>
            <p:cNvSpPr>
              <a:spLocks noChangeAspect="1" noChangeArrowheads="1"/>
            </p:cNvSpPr>
            <p:nvPr/>
          </p:nvSpPr>
          <p:spPr bwMode="auto">
            <a:xfrm>
              <a:off x="936" y="3379"/>
              <a:ext cx="41"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39" name="Rectangle 21"/>
            <p:cNvSpPr>
              <a:spLocks noChangeAspect="1" noChangeArrowheads="1"/>
            </p:cNvSpPr>
            <p:nvPr/>
          </p:nvSpPr>
          <p:spPr bwMode="auto">
            <a:xfrm>
              <a:off x="1104" y="3148"/>
              <a:ext cx="480" cy="96"/>
            </a:xfrm>
            <a:prstGeom prst="rect">
              <a:avLst/>
            </a:prstGeom>
            <a:solidFill>
              <a:schemeClr val="bg2"/>
            </a:solidFill>
            <a:ln w="12700">
              <a:solidFill>
                <a:schemeClr val="tx1"/>
              </a:solidFill>
              <a:miter lim="800000"/>
              <a:headEnd/>
              <a:tailEnd/>
            </a:ln>
            <a:effectLst/>
          </p:spPr>
          <p:txBody>
            <a:bodyPr wrap="none" anchor="ctr"/>
            <a:lstStyle/>
            <a:p>
              <a:endParaRPr lang="en-US"/>
            </a:p>
          </p:txBody>
        </p:sp>
        <p:sp>
          <p:nvSpPr>
            <p:cNvPr id="40" name="Rectangle 22"/>
            <p:cNvSpPr>
              <a:spLocks noChangeAspect="1" noChangeArrowheads="1"/>
            </p:cNvSpPr>
            <p:nvPr/>
          </p:nvSpPr>
          <p:spPr bwMode="auto">
            <a:xfrm>
              <a:off x="429" y="3148"/>
              <a:ext cx="624" cy="96"/>
            </a:xfrm>
            <a:prstGeom prst="rect">
              <a:avLst/>
            </a:prstGeom>
            <a:solidFill>
              <a:schemeClr val="bg2"/>
            </a:solidFill>
            <a:ln w="12700">
              <a:solidFill>
                <a:schemeClr val="tx1"/>
              </a:solidFill>
              <a:miter lim="800000"/>
              <a:headEnd/>
              <a:tailEnd/>
            </a:ln>
            <a:effectLst/>
          </p:spPr>
          <p:txBody>
            <a:bodyPr wrap="none" anchor="ctr"/>
            <a:lstStyle/>
            <a:p>
              <a:endParaRPr lang="en-US"/>
            </a:p>
          </p:txBody>
        </p:sp>
        <p:sp>
          <p:nvSpPr>
            <p:cNvPr id="41" name="AutoShape 23"/>
            <p:cNvSpPr>
              <a:spLocks noChangeAspect="1" noChangeArrowheads="1"/>
            </p:cNvSpPr>
            <p:nvPr/>
          </p:nvSpPr>
          <p:spPr bwMode="auto">
            <a:xfrm>
              <a:off x="288" y="3292"/>
              <a:ext cx="1488" cy="128"/>
            </a:xfrm>
            <a:prstGeom prst="leftRightArrow">
              <a:avLst>
                <a:gd name="adj1" fmla="val 67704"/>
                <a:gd name="adj2" fmla="val 70396"/>
              </a:avLst>
            </a:prstGeom>
            <a:solidFill>
              <a:schemeClr val="accent2"/>
            </a:solidFill>
            <a:ln w="12700">
              <a:solidFill>
                <a:schemeClr val="accent2"/>
              </a:solidFill>
              <a:miter lim="800000"/>
              <a:headEnd/>
              <a:tailEnd/>
            </a:ln>
            <a:effectLst/>
          </p:spPr>
          <p:txBody>
            <a:bodyPr wrap="none" anchor="ctr"/>
            <a:lstStyle/>
            <a:p>
              <a:endParaRPr lang="en-US"/>
            </a:p>
          </p:txBody>
        </p:sp>
        <p:sp>
          <p:nvSpPr>
            <p:cNvPr id="42" name="Rectangle 24"/>
            <p:cNvSpPr>
              <a:spLocks noChangeArrowheads="1"/>
            </p:cNvSpPr>
            <p:nvPr/>
          </p:nvSpPr>
          <p:spPr bwMode="auto">
            <a:xfrm>
              <a:off x="882" y="3454"/>
              <a:ext cx="144" cy="144"/>
            </a:xfrm>
            <a:prstGeom prst="rect">
              <a:avLst/>
            </a:prstGeom>
            <a:solidFill>
              <a:srgbClr val="618FFD"/>
            </a:solidFill>
            <a:ln w="12700">
              <a:solidFill>
                <a:schemeClr val="accent2"/>
              </a:solidFill>
              <a:miter lim="800000"/>
              <a:headEnd/>
              <a:tailEnd/>
            </a:ln>
            <a:effectLst/>
          </p:spPr>
          <p:txBody>
            <a:bodyPr wrap="none" anchor="ctr"/>
            <a:lstStyle/>
            <a:p>
              <a:endParaRPr lang="en-US"/>
            </a:p>
          </p:txBody>
        </p:sp>
        <p:sp>
          <p:nvSpPr>
            <p:cNvPr id="43" name="Rectangle 25"/>
            <p:cNvSpPr>
              <a:spLocks noChangeAspect="1" noChangeArrowheads="1"/>
            </p:cNvSpPr>
            <p:nvPr/>
          </p:nvSpPr>
          <p:spPr bwMode="auto">
            <a:xfrm>
              <a:off x="1344" y="3244"/>
              <a:ext cx="41"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44" name="Rectangle 26"/>
            <p:cNvSpPr>
              <a:spLocks noChangeAspect="1" noChangeArrowheads="1"/>
            </p:cNvSpPr>
            <p:nvPr/>
          </p:nvSpPr>
          <p:spPr bwMode="auto">
            <a:xfrm>
              <a:off x="712" y="3244"/>
              <a:ext cx="41"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45" name="Rectangle 27"/>
            <p:cNvSpPr>
              <a:spLocks noChangeAspect="1" noChangeArrowheads="1"/>
            </p:cNvSpPr>
            <p:nvPr/>
          </p:nvSpPr>
          <p:spPr bwMode="auto">
            <a:xfrm>
              <a:off x="727" y="3698"/>
              <a:ext cx="41"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46" name="Rectangle 28"/>
            <p:cNvSpPr>
              <a:spLocks noChangeAspect="1" noChangeArrowheads="1"/>
            </p:cNvSpPr>
            <p:nvPr/>
          </p:nvSpPr>
          <p:spPr bwMode="auto">
            <a:xfrm>
              <a:off x="1302" y="3698"/>
              <a:ext cx="42" cy="84"/>
            </a:xfrm>
            <a:prstGeom prst="rect">
              <a:avLst/>
            </a:prstGeom>
            <a:solidFill>
              <a:schemeClr val="accent2"/>
            </a:solidFill>
            <a:ln w="12700">
              <a:solidFill>
                <a:schemeClr val="accent2"/>
              </a:solidFill>
              <a:miter lim="800000"/>
              <a:headEnd/>
              <a:tailEnd/>
            </a:ln>
            <a:effectLst/>
          </p:spPr>
          <p:txBody>
            <a:bodyPr wrap="none" anchor="ctr"/>
            <a:lstStyle/>
            <a:p>
              <a:endParaRPr lang="en-US"/>
            </a:p>
          </p:txBody>
        </p:sp>
        <p:sp>
          <p:nvSpPr>
            <p:cNvPr id="47" name="AutoShape 29"/>
            <p:cNvSpPr>
              <a:spLocks noChangeAspect="1" noChangeArrowheads="1"/>
            </p:cNvSpPr>
            <p:nvPr/>
          </p:nvSpPr>
          <p:spPr bwMode="auto">
            <a:xfrm>
              <a:off x="288" y="3628"/>
              <a:ext cx="1488" cy="128"/>
            </a:xfrm>
            <a:prstGeom prst="leftRightArrow">
              <a:avLst>
                <a:gd name="adj1" fmla="val 67704"/>
                <a:gd name="adj2" fmla="val 70396"/>
              </a:avLst>
            </a:prstGeom>
            <a:solidFill>
              <a:schemeClr val="accent2"/>
            </a:solidFill>
            <a:ln w="12700">
              <a:solidFill>
                <a:schemeClr val="accent2"/>
              </a:solidFill>
              <a:miter lim="800000"/>
              <a:headEnd/>
              <a:tailEnd/>
            </a:ln>
            <a:effectLst/>
          </p:spPr>
          <p:txBody>
            <a:bodyPr wrap="none" anchor="ctr"/>
            <a:lstStyle/>
            <a:p>
              <a:endParaRPr lang="en-US"/>
            </a:p>
          </p:txBody>
        </p:sp>
        <p:sp>
          <p:nvSpPr>
            <p:cNvPr id="48" name="Rectangle 30"/>
            <p:cNvSpPr>
              <a:spLocks noChangeAspect="1" noChangeArrowheads="1"/>
            </p:cNvSpPr>
            <p:nvPr/>
          </p:nvSpPr>
          <p:spPr bwMode="auto">
            <a:xfrm>
              <a:off x="432" y="3782"/>
              <a:ext cx="624" cy="86"/>
            </a:xfrm>
            <a:prstGeom prst="rect">
              <a:avLst/>
            </a:prstGeom>
            <a:solidFill>
              <a:schemeClr val="bg2"/>
            </a:solidFill>
            <a:ln w="12700">
              <a:solidFill>
                <a:schemeClr val="tx1"/>
              </a:solidFill>
              <a:miter lim="800000"/>
              <a:headEnd/>
              <a:tailEnd/>
            </a:ln>
            <a:effectLst/>
          </p:spPr>
          <p:txBody>
            <a:bodyPr wrap="none" anchor="ctr"/>
            <a:lstStyle/>
            <a:p>
              <a:endParaRPr lang="en-US"/>
            </a:p>
          </p:txBody>
        </p:sp>
        <p:sp>
          <p:nvSpPr>
            <p:cNvPr id="49" name="Rectangle 31"/>
            <p:cNvSpPr>
              <a:spLocks noChangeAspect="1" noChangeArrowheads="1"/>
            </p:cNvSpPr>
            <p:nvPr/>
          </p:nvSpPr>
          <p:spPr bwMode="auto">
            <a:xfrm>
              <a:off x="1104" y="3782"/>
              <a:ext cx="480" cy="86"/>
            </a:xfrm>
            <a:prstGeom prst="rect">
              <a:avLst/>
            </a:prstGeom>
            <a:solidFill>
              <a:schemeClr val="bg2"/>
            </a:solidFill>
            <a:ln w="12700">
              <a:solidFill>
                <a:schemeClr val="tx1"/>
              </a:solidFill>
              <a:miter lim="800000"/>
              <a:headEnd/>
              <a:tailEnd/>
            </a:ln>
            <a:effectLst/>
          </p:spPr>
          <p:txBody>
            <a:bodyPr wrap="none" anchor="ctr"/>
            <a:lstStyle/>
            <a:p>
              <a:endParaRPr lang="en-US"/>
            </a:p>
          </p:txBody>
        </p:sp>
      </p:grpSp>
      <p:grpSp>
        <p:nvGrpSpPr>
          <p:cNvPr id="20" name="Group 32"/>
          <p:cNvGrpSpPr>
            <a:grpSpLocks/>
          </p:cNvGrpSpPr>
          <p:nvPr/>
        </p:nvGrpSpPr>
        <p:grpSpPr bwMode="auto">
          <a:xfrm>
            <a:off x="5773078" y="2882704"/>
            <a:ext cx="1600200" cy="1447800"/>
            <a:chOff x="1008" y="3052"/>
            <a:chExt cx="1008" cy="912"/>
          </a:xfrm>
        </p:grpSpPr>
        <p:sp>
          <p:nvSpPr>
            <p:cNvPr id="33" name="Line 33"/>
            <p:cNvSpPr>
              <a:spLocks noChangeShapeType="1"/>
            </p:cNvSpPr>
            <p:nvPr/>
          </p:nvSpPr>
          <p:spPr bwMode="auto">
            <a:xfrm>
              <a:off x="1536" y="3052"/>
              <a:ext cx="480" cy="96"/>
            </a:xfrm>
            <a:prstGeom prst="line">
              <a:avLst/>
            </a:prstGeom>
            <a:noFill/>
            <a:ln w="6350">
              <a:solidFill>
                <a:schemeClr val="tx1"/>
              </a:solidFill>
              <a:round/>
              <a:headEnd/>
              <a:tailEnd/>
            </a:ln>
            <a:effectLst/>
          </p:spPr>
          <p:txBody>
            <a:bodyPr anchor="ctr"/>
            <a:lstStyle/>
            <a:p>
              <a:endParaRPr lang="en-US"/>
            </a:p>
          </p:txBody>
        </p:sp>
        <p:sp>
          <p:nvSpPr>
            <p:cNvPr id="34" name="Line 34"/>
            <p:cNvSpPr>
              <a:spLocks noChangeShapeType="1"/>
            </p:cNvSpPr>
            <p:nvPr/>
          </p:nvSpPr>
          <p:spPr bwMode="auto">
            <a:xfrm>
              <a:off x="1728" y="3340"/>
              <a:ext cx="288" cy="48"/>
            </a:xfrm>
            <a:prstGeom prst="line">
              <a:avLst/>
            </a:prstGeom>
            <a:noFill/>
            <a:ln w="6350">
              <a:solidFill>
                <a:schemeClr val="tx1"/>
              </a:solidFill>
              <a:round/>
              <a:headEnd/>
              <a:tailEnd/>
            </a:ln>
            <a:effectLst/>
          </p:spPr>
          <p:txBody>
            <a:bodyPr anchor="ctr"/>
            <a:lstStyle/>
            <a:p>
              <a:endParaRPr lang="en-US"/>
            </a:p>
          </p:txBody>
        </p:sp>
        <p:sp>
          <p:nvSpPr>
            <p:cNvPr id="35" name="Line 35"/>
            <p:cNvSpPr>
              <a:spLocks noChangeShapeType="1"/>
            </p:cNvSpPr>
            <p:nvPr/>
          </p:nvSpPr>
          <p:spPr bwMode="auto">
            <a:xfrm flipV="1">
              <a:off x="1008" y="3580"/>
              <a:ext cx="1008" cy="336"/>
            </a:xfrm>
            <a:prstGeom prst="line">
              <a:avLst/>
            </a:prstGeom>
            <a:noFill/>
            <a:ln w="6350">
              <a:solidFill>
                <a:schemeClr val="tx1"/>
              </a:solidFill>
              <a:round/>
              <a:headEnd/>
              <a:tailEnd/>
            </a:ln>
            <a:effectLst/>
          </p:spPr>
          <p:txBody>
            <a:bodyPr anchor="ctr"/>
            <a:lstStyle/>
            <a:p>
              <a:endParaRPr lang="en-US"/>
            </a:p>
          </p:txBody>
        </p:sp>
        <p:sp>
          <p:nvSpPr>
            <p:cNvPr id="36" name="Line 36"/>
            <p:cNvSpPr>
              <a:spLocks noChangeShapeType="1"/>
            </p:cNvSpPr>
            <p:nvPr/>
          </p:nvSpPr>
          <p:spPr bwMode="auto">
            <a:xfrm flipV="1">
              <a:off x="1536" y="3868"/>
              <a:ext cx="480" cy="96"/>
            </a:xfrm>
            <a:prstGeom prst="line">
              <a:avLst/>
            </a:prstGeom>
            <a:noFill/>
            <a:ln w="6350">
              <a:solidFill>
                <a:schemeClr val="tx1"/>
              </a:solidFill>
              <a:round/>
              <a:headEnd/>
              <a:tailEnd/>
            </a:ln>
            <a:effectLst/>
          </p:spPr>
          <p:txBody>
            <a:bodyPr anchor="ctr"/>
            <a:lstStyle/>
            <a:p>
              <a:endParaRPr lang="en-US"/>
            </a:p>
          </p:txBody>
        </p:sp>
      </p:grpSp>
      <p:grpSp>
        <p:nvGrpSpPr>
          <p:cNvPr id="21" name="Group 37"/>
          <p:cNvGrpSpPr>
            <a:grpSpLocks/>
          </p:cNvGrpSpPr>
          <p:nvPr/>
        </p:nvGrpSpPr>
        <p:grpSpPr bwMode="auto">
          <a:xfrm>
            <a:off x="835953" y="2825554"/>
            <a:ext cx="2219325" cy="1298575"/>
            <a:chOff x="504" y="1453"/>
            <a:chExt cx="1398" cy="818"/>
          </a:xfrm>
        </p:grpSpPr>
        <p:sp>
          <p:nvSpPr>
            <p:cNvPr id="26" name="AutoShape 38"/>
            <p:cNvSpPr>
              <a:spLocks noChangeArrowheads="1"/>
            </p:cNvSpPr>
            <p:nvPr/>
          </p:nvSpPr>
          <p:spPr bwMode="auto">
            <a:xfrm>
              <a:off x="504" y="1453"/>
              <a:ext cx="1398" cy="818"/>
            </a:xfrm>
            <a:prstGeom prst="roundRect">
              <a:avLst>
                <a:gd name="adj" fmla="val 16667"/>
              </a:avLst>
            </a:prstGeom>
            <a:solidFill>
              <a:schemeClr val="bg1"/>
            </a:solidFill>
            <a:ln w="9525">
              <a:solidFill>
                <a:schemeClr val="tx1"/>
              </a:solidFill>
              <a:round/>
              <a:headEnd/>
              <a:tailEnd/>
            </a:ln>
            <a:effectLst/>
          </p:spPr>
          <p:txBody>
            <a:bodyPr wrap="none" anchor="ctr"/>
            <a:lstStyle/>
            <a:p>
              <a:pPr algn="ctr" eaLnBrk="1" hangingPunct="1">
                <a:lnSpc>
                  <a:spcPct val="100000"/>
                </a:lnSpc>
              </a:pPr>
              <a:endParaRPr lang="en-US"/>
            </a:p>
          </p:txBody>
        </p:sp>
        <p:grpSp>
          <p:nvGrpSpPr>
            <p:cNvPr id="27" name="Group 39"/>
            <p:cNvGrpSpPr>
              <a:grpSpLocks/>
            </p:cNvGrpSpPr>
            <p:nvPr/>
          </p:nvGrpSpPr>
          <p:grpSpPr bwMode="auto">
            <a:xfrm>
              <a:off x="623" y="1527"/>
              <a:ext cx="1008" cy="672"/>
              <a:chOff x="2304" y="1200"/>
              <a:chExt cx="1008" cy="672"/>
            </a:xfrm>
          </p:grpSpPr>
          <p:sp>
            <p:nvSpPr>
              <p:cNvPr id="28" name="Oval 40"/>
              <p:cNvSpPr>
                <a:spLocks noChangeArrowheads="1"/>
              </p:cNvSpPr>
              <p:nvPr/>
            </p:nvSpPr>
            <p:spPr bwMode="auto">
              <a:xfrm>
                <a:off x="2304" y="1344"/>
                <a:ext cx="336" cy="288"/>
              </a:xfrm>
              <a:prstGeom prst="ellipse">
                <a:avLst/>
              </a:prstGeom>
              <a:solidFill>
                <a:schemeClr val="bg1"/>
              </a:solidFill>
              <a:ln w="28575">
                <a:solidFill>
                  <a:schemeClr val="tx1"/>
                </a:solidFill>
                <a:round/>
                <a:headEnd/>
                <a:tailEnd/>
              </a:ln>
              <a:effectLst/>
            </p:spPr>
            <p:txBody>
              <a:bodyPr wrap="none" anchor="ctr"/>
              <a:lstStyle/>
              <a:p>
                <a:endParaRPr lang="en-US"/>
              </a:p>
            </p:txBody>
          </p:sp>
          <p:sp>
            <p:nvSpPr>
              <p:cNvPr id="29" name="Oval 41"/>
              <p:cNvSpPr>
                <a:spLocks noChangeArrowheads="1"/>
              </p:cNvSpPr>
              <p:nvPr/>
            </p:nvSpPr>
            <p:spPr bwMode="auto">
              <a:xfrm>
                <a:off x="2880" y="1584"/>
                <a:ext cx="288" cy="288"/>
              </a:xfrm>
              <a:prstGeom prst="ellipse">
                <a:avLst/>
              </a:prstGeom>
              <a:solidFill>
                <a:schemeClr val="bg1"/>
              </a:solidFill>
              <a:ln w="28575">
                <a:solidFill>
                  <a:schemeClr val="tx1"/>
                </a:solidFill>
                <a:round/>
                <a:headEnd/>
                <a:tailEnd/>
              </a:ln>
              <a:effectLst/>
            </p:spPr>
            <p:txBody>
              <a:bodyPr wrap="none" anchor="ctr"/>
              <a:lstStyle/>
              <a:p>
                <a:endParaRPr lang="en-US"/>
              </a:p>
            </p:txBody>
          </p:sp>
          <p:sp>
            <p:nvSpPr>
              <p:cNvPr id="30" name="Oval 42"/>
              <p:cNvSpPr>
                <a:spLocks noChangeArrowheads="1"/>
              </p:cNvSpPr>
              <p:nvPr/>
            </p:nvSpPr>
            <p:spPr bwMode="auto">
              <a:xfrm>
                <a:off x="3024" y="1200"/>
                <a:ext cx="288" cy="288"/>
              </a:xfrm>
              <a:prstGeom prst="ellipse">
                <a:avLst/>
              </a:prstGeom>
              <a:solidFill>
                <a:schemeClr val="bg1"/>
              </a:solidFill>
              <a:ln w="28575">
                <a:solidFill>
                  <a:schemeClr val="tx1"/>
                </a:solidFill>
                <a:round/>
                <a:headEnd/>
                <a:tailEnd/>
              </a:ln>
              <a:effectLst/>
            </p:spPr>
            <p:txBody>
              <a:bodyPr wrap="none" anchor="ctr"/>
              <a:lstStyle/>
              <a:p>
                <a:endParaRPr lang="en-US"/>
              </a:p>
            </p:txBody>
          </p:sp>
          <p:sp>
            <p:nvSpPr>
              <p:cNvPr id="31" name="Line 43"/>
              <p:cNvSpPr>
                <a:spLocks noChangeShapeType="1"/>
              </p:cNvSpPr>
              <p:nvPr/>
            </p:nvSpPr>
            <p:spPr bwMode="auto">
              <a:xfrm flipV="1">
                <a:off x="2640" y="1344"/>
                <a:ext cx="384"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32" name="Line 44"/>
              <p:cNvSpPr>
                <a:spLocks noChangeShapeType="1"/>
              </p:cNvSpPr>
              <p:nvPr/>
            </p:nvSpPr>
            <p:spPr bwMode="auto">
              <a:xfrm>
                <a:off x="2592" y="1584"/>
                <a:ext cx="288" cy="144"/>
              </a:xfrm>
              <a:prstGeom prst="line">
                <a:avLst/>
              </a:prstGeom>
              <a:noFill/>
              <a:ln w="9525">
                <a:solidFill>
                  <a:schemeClr val="tx1"/>
                </a:solidFill>
                <a:round/>
                <a:headEnd/>
                <a:tailEnd type="triangle" w="med" len="med"/>
              </a:ln>
              <a:effectLst/>
            </p:spPr>
            <p:txBody>
              <a:bodyPr wrap="none" anchor="ctr"/>
              <a:lstStyle/>
              <a:p>
                <a:endParaRPr lang="en-US"/>
              </a:p>
            </p:txBody>
          </p:sp>
        </p:grpSp>
      </p:grpSp>
      <p:sp>
        <p:nvSpPr>
          <p:cNvPr id="22" name="Text Box 45"/>
          <p:cNvSpPr txBox="1">
            <a:spLocks noChangeArrowheads="1"/>
          </p:cNvSpPr>
          <p:nvPr/>
        </p:nvSpPr>
        <p:spPr bwMode="auto">
          <a:xfrm>
            <a:off x="613703" y="2256688"/>
            <a:ext cx="2209800" cy="366713"/>
          </a:xfrm>
          <a:prstGeom prst="rect">
            <a:avLst/>
          </a:prstGeom>
          <a:noFill/>
          <a:ln w="9525">
            <a:noFill/>
            <a:miter lim="800000"/>
            <a:headEnd/>
            <a:tailEnd/>
          </a:ln>
          <a:effectLst/>
        </p:spPr>
        <p:txBody>
          <a:bodyPr>
            <a:spAutoFit/>
          </a:bodyPr>
          <a:lstStyle/>
          <a:p>
            <a:pPr algn="ctr" eaLnBrk="1" hangingPunct="1">
              <a:lnSpc>
                <a:spcPct val="100000"/>
              </a:lnSpc>
              <a:spcBef>
                <a:spcPct val="50000"/>
              </a:spcBef>
            </a:pPr>
            <a:r>
              <a:rPr lang="en-US" dirty="0"/>
              <a:t>Application</a:t>
            </a:r>
          </a:p>
        </p:txBody>
      </p:sp>
      <p:sp>
        <p:nvSpPr>
          <p:cNvPr id="23" name="Freeform 49"/>
          <p:cNvSpPr>
            <a:spLocks/>
          </p:cNvSpPr>
          <p:nvPr/>
        </p:nvSpPr>
        <p:spPr bwMode="auto">
          <a:xfrm>
            <a:off x="2082018" y="4149969"/>
            <a:ext cx="674810" cy="883798"/>
          </a:xfrm>
          <a:custGeom>
            <a:avLst/>
            <a:gdLst/>
            <a:ahLst/>
            <a:cxnLst>
              <a:cxn ang="0">
                <a:pos x="0" y="0"/>
              </a:cxn>
              <a:cxn ang="0">
                <a:pos x="119" y="293"/>
              </a:cxn>
              <a:cxn ang="0">
                <a:pos x="348" y="393"/>
              </a:cxn>
            </a:cxnLst>
            <a:rect l="0" t="0" r="r" b="b"/>
            <a:pathLst>
              <a:path w="348" h="393">
                <a:moveTo>
                  <a:pt x="0" y="0"/>
                </a:moveTo>
                <a:cubicBezTo>
                  <a:pt x="30" y="114"/>
                  <a:pt x="61" y="228"/>
                  <a:pt x="119" y="293"/>
                </a:cubicBezTo>
                <a:cubicBezTo>
                  <a:pt x="177" y="358"/>
                  <a:pt x="310" y="376"/>
                  <a:pt x="348" y="393"/>
                </a:cubicBezTo>
              </a:path>
            </a:pathLst>
          </a:custGeom>
          <a:noFill/>
          <a:ln w="28575" cap="flat" cmpd="sng">
            <a:solidFill>
              <a:srgbClr val="FF0000"/>
            </a:solidFill>
            <a:prstDash val="solid"/>
            <a:round/>
            <a:headEnd type="none" w="med" len="med"/>
            <a:tailEnd type="triangle" w="med" len="med"/>
          </a:ln>
          <a:effectLst/>
        </p:spPr>
        <p:txBody>
          <a:bodyPr wrap="none" anchor="ctr"/>
          <a:lstStyle/>
          <a:p>
            <a:endParaRPr lang="en-US"/>
          </a:p>
        </p:txBody>
      </p:sp>
      <p:sp>
        <p:nvSpPr>
          <p:cNvPr id="24" name="Freeform 50"/>
          <p:cNvSpPr>
            <a:spLocks/>
          </p:cNvSpPr>
          <p:nvPr/>
        </p:nvSpPr>
        <p:spPr bwMode="auto">
          <a:xfrm flipH="1">
            <a:off x="5140646" y="4547992"/>
            <a:ext cx="985837" cy="623887"/>
          </a:xfrm>
          <a:custGeom>
            <a:avLst/>
            <a:gdLst/>
            <a:ahLst/>
            <a:cxnLst>
              <a:cxn ang="0">
                <a:pos x="0" y="0"/>
              </a:cxn>
              <a:cxn ang="0">
                <a:pos x="119" y="293"/>
              </a:cxn>
              <a:cxn ang="0">
                <a:pos x="348" y="393"/>
              </a:cxn>
            </a:cxnLst>
            <a:rect l="0" t="0" r="r" b="b"/>
            <a:pathLst>
              <a:path w="348" h="393">
                <a:moveTo>
                  <a:pt x="0" y="0"/>
                </a:moveTo>
                <a:cubicBezTo>
                  <a:pt x="30" y="114"/>
                  <a:pt x="61" y="228"/>
                  <a:pt x="119" y="293"/>
                </a:cubicBezTo>
                <a:cubicBezTo>
                  <a:pt x="177" y="358"/>
                  <a:pt x="310" y="376"/>
                  <a:pt x="348" y="393"/>
                </a:cubicBezTo>
              </a:path>
            </a:pathLst>
          </a:custGeom>
          <a:noFill/>
          <a:ln w="28575" cap="flat" cmpd="sng">
            <a:solidFill>
              <a:srgbClr val="FF0000"/>
            </a:solidFill>
            <a:prstDash val="solid"/>
            <a:round/>
            <a:headEnd type="none" w="med" len="med"/>
            <a:tailEnd type="triangle" w="med" len="med"/>
          </a:ln>
          <a:effectLst/>
        </p:spPr>
        <p:txBody>
          <a:bodyPr wrap="none" anchor="ctr"/>
          <a:lstStyle/>
          <a:p>
            <a:endParaRPr lang="en-US"/>
          </a:p>
        </p:txBody>
      </p:sp>
      <p:sp>
        <p:nvSpPr>
          <p:cNvPr id="25" name="AutoShape 52"/>
          <p:cNvSpPr>
            <a:spLocks noChangeArrowheads="1"/>
          </p:cNvSpPr>
          <p:nvPr/>
        </p:nvSpPr>
        <p:spPr bwMode="auto">
          <a:xfrm>
            <a:off x="2763178" y="4854379"/>
            <a:ext cx="2322513" cy="731838"/>
          </a:xfrm>
          <a:prstGeom prst="roundRect">
            <a:avLst>
              <a:gd name="adj" fmla="val 16667"/>
            </a:avLst>
          </a:prstGeom>
          <a:solidFill>
            <a:schemeClr val="bg1"/>
          </a:solidFill>
          <a:ln w="9525">
            <a:solidFill>
              <a:schemeClr val="tx1"/>
            </a:solidFill>
            <a:round/>
            <a:headEnd/>
            <a:tailEnd/>
          </a:ln>
          <a:effectLst/>
        </p:spPr>
        <p:txBody>
          <a:bodyPr wrap="none" anchor="ctr"/>
          <a:lstStyle/>
          <a:p>
            <a:pPr algn="ctr" eaLnBrk="1" hangingPunct="1">
              <a:lnSpc>
                <a:spcPct val="100000"/>
              </a:lnSpc>
            </a:pPr>
            <a:r>
              <a:rPr lang="en-US" b="0">
                <a:latin typeface="Times New Roman" pitchFamily="18" charset="0"/>
              </a:rPr>
              <a:t>Mapping</a:t>
            </a:r>
          </a:p>
        </p:txBody>
      </p:sp>
      <p:sp>
        <p:nvSpPr>
          <p:cNvPr id="50" name="Text Box 45"/>
          <p:cNvSpPr txBox="1">
            <a:spLocks noChangeArrowheads="1"/>
          </p:cNvSpPr>
          <p:nvPr/>
        </p:nvSpPr>
        <p:spPr bwMode="auto">
          <a:xfrm>
            <a:off x="4620651" y="2212144"/>
            <a:ext cx="2209800" cy="366713"/>
          </a:xfrm>
          <a:prstGeom prst="rect">
            <a:avLst/>
          </a:prstGeom>
          <a:noFill/>
          <a:ln w="9525">
            <a:noFill/>
            <a:miter lim="800000"/>
            <a:headEnd/>
            <a:tailEnd/>
          </a:ln>
          <a:effectLst/>
        </p:spPr>
        <p:txBody>
          <a:bodyPr>
            <a:spAutoFit/>
          </a:bodyPr>
          <a:lstStyle/>
          <a:p>
            <a:pPr algn="ctr" eaLnBrk="1" hangingPunct="1">
              <a:lnSpc>
                <a:spcPct val="100000"/>
              </a:lnSpc>
              <a:spcBef>
                <a:spcPct val="50000"/>
              </a:spcBef>
            </a:pPr>
            <a:r>
              <a:rPr lang="en-US" dirty="0" smtClean="0"/>
              <a:t>Hardware</a:t>
            </a:r>
            <a:endParaRPr lang="en-US" dirty="0"/>
          </a:p>
        </p:txBody>
      </p:sp>
      <p:grpSp>
        <p:nvGrpSpPr>
          <p:cNvPr id="51" name="Group 161"/>
          <p:cNvGrpSpPr>
            <a:grpSpLocks/>
          </p:cNvGrpSpPr>
          <p:nvPr/>
        </p:nvGrpSpPr>
        <p:grpSpPr bwMode="auto">
          <a:xfrm>
            <a:off x="2518116" y="5839631"/>
            <a:ext cx="2729133" cy="1018369"/>
            <a:chOff x="615" y="2655"/>
            <a:chExt cx="1508" cy="1336"/>
          </a:xfrm>
        </p:grpSpPr>
        <p:sp>
          <p:nvSpPr>
            <p:cNvPr id="52" name="Freeform 11"/>
            <p:cNvSpPr>
              <a:spLocks/>
            </p:cNvSpPr>
            <p:nvPr/>
          </p:nvSpPr>
          <p:spPr bwMode="auto">
            <a:xfrm>
              <a:off x="615" y="2655"/>
              <a:ext cx="1508" cy="1336"/>
            </a:xfrm>
            <a:custGeom>
              <a:avLst/>
              <a:gdLst/>
              <a:ahLst/>
              <a:cxnLst>
                <a:cxn ang="0">
                  <a:pos x="528" y="208"/>
                </a:cxn>
                <a:cxn ang="0">
                  <a:pos x="48" y="784"/>
                </a:cxn>
                <a:cxn ang="0">
                  <a:pos x="816" y="1168"/>
                </a:cxn>
                <a:cxn ang="0">
                  <a:pos x="1392" y="1168"/>
                </a:cxn>
                <a:cxn ang="0">
                  <a:pos x="1488" y="160"/>
                </a:cxn>
                <a:cxn ang="0">
                  <a:pos x="528" y="208"/>
                </a:cxn>
              </a:cxnLst>
              <a:rect l="0" t="0" r="r" b="b"/>
              <a:pathLst>
                <a:path w="1632" h="1336">
                  <a:moveTo>
                    <a:pt x="528" y="208"/>
                  </a:moveTo>
                  <a:cubicBezTo>
                    <a:pt x="288" y="312"/>
                    <a:pt x="0" y="624"/>
                    <a:pt x="48" y="784"/>
                  </a:cubicBezTo>
                  <a:cubicBezTo>
                    <a:pt x="96" y="944"/>
                    <a:pt x="592" y="1104"/>
                    <a:pt x="816" y="1168"/>
                  </a:cubicBezTo>
                  <a:cubicBezTo>
                    <a:pt x="1040" y="1232"/>
                    <a:pt x="1280" y="1336"/>
                    <a:pt x="1392" y="1168"/>
                  </a:cubicBezTo>
                  <a:cubicBezTo>
                    <a:pt x="1504" y="1000"/>
                    <a:pt x="1632" y="320"/>
                    <a:pt x="1488" y="160"/>
                  </a:cubicBezTo>
                  <a:cubicBezTo>
                    <a:pt x="1344" y="0"/>
                    <a:pt x="768" y="104"/>
                    <a:pt x="528" y="208"/>
                  </a:cubicBezTo>
                  <a:close/>
                </a:path>
              </a:pathLst>
            </a:custGeom>
            <a:solidFill>
              <a:srgbClr val="F2FA58"/>
            </a:solidFill>
            <a:ln w="38100" cap="flat" cmpd="sng">
              <a:solidFill>
                <a:schemeClr val="tx1"/>
              </a:solidFill>
              <a:prstDash val="solid"/>
              <a:round/>
              <a:headEnd type="none" w="med" len="med"/>
              <a:tailEnd type="none" w="med" len="med"/>
            </a:ln>
            <a:effectLst/>
          </p:spPr>
          <p:txBody>
            <a:bodyPr wrap="none" anchor="ctr"/>
            <a:lstStyle/>
            <a:p>
              <a:endParaRPr lang="en-US"/>
            </a:p>
          </p:txBody>
        </p:sp>
        <p:sp>
          <p:nvSpPr>
            <p:cNvPr id="53" name="Oval 73"/>
            <p:cNvSpPr>
              <a:spLocks noChangeArrowheads="1"/>
            </p:cNvSpPr>
            <p:nvPr/>
          </p:nvSpPr>
          <p:spPr bwMode="auto">
            <a:xfrm>
              <a:off x="1422" y="2919"/>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4" name="Oval 74"/>
            <p:cNvSpPr>
              <a:spLocks noChangeArrowheads="1"/>
            </p:cNvSpPr>
            <p:nvPr/>
          </p:nvSpPr>
          <p:spPr bwMode="auto">
            <a:xfrm>
              <a:off x="1414" y="2911"/>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55" name="Oval 75"/>
            <p:cNvSpPr>
              <a:spLocks noChangeArrowheads="1"/>
            </p:cNvSpPr>
            <p:nvPr/>
          </p:nvSpPr>
          <p:spPr bwMode="auto">
            <a:xfrm>
              <a:off x="1511" y="3101"/>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6" name="Oval 76"/>
            <p:cNvSpPr>
              <a:spLocks noChangeArrowheads="1"/>
            </p:cNvSpPr>
            <p:nvPr/>
          </p:nvSpPr>
          <p:spPr bwMode="auto">
            <a:xfrm>
              <a:off x="1502" y="3093"/>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57" name="Oval 77"/>
            <p:cNvSpPr>
              <a:spLocks noChangeArrowheads="1"/>
            </p:cNvSpPr>
            <p:nvPr/>
          </p:nvSpPr>
          <p:spPr bwMode="auto">
            <a:xfrm>
              <a:off x="1244" y="3053"/>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58" name="Oval 78"/>
            <p:cNvSpPr>
              <a:spLocks noChangeArrowheads="1"/>
            </p:cNvSpPr>
            <p:nvPr/>
          </p:nvSpPr>
          <p:spPr bwMode="auto">
            <a:xfrm>
              <a:off x="1236" y="304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59" name="Oval 79"/>
            <p:cNvSpPr>
              <a:spLocks noChangeArrowheads="1"/>
            </p:cNvSpPr>
            <p:nvPr/>
          </p:nvSpPr>
          <p:spPr bwMode="auto">
            <a:xfrm>
              <a:off x="1511" y="3245"/>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0" name="Oval 80"/>
            <p:cNvSpPr>
              <a:spLocks noChangeArrowheads="1"/>
            </p:cNvSpPr>
            <p:nvPr/>
          </p:nvSpPr>
          <p:spPr bwMode="auto">
            <a:xfrm>
              <a:off x="1502" y="3237"/>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61" name="Oval 81"/>
            <p:cNvSpPr>
              <a:spLocks noChangeArrowheads="1"/>
            </p:cNvSpPr>
            <p:nvPr/>
          </p:nvSpPr>
          <p:spPr bwMode="auto">
            <a:xfrm>
              <a:off x="1555" y="343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2" name="Oval 82"/>
            <p:cNvSpPr>
              <a:spLocks noChangeArrowheads="1"/>
            </p:cNvSpPr>
            <p:nvPr/>
          </p:nvSpPr>
          <p:spPr bwMode="auto">
            <a:xfrm>
              <a:off x="1547" y="342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63" name="Oval 83"/>
            <p:cNvSpPr>
              <a:spLocks noChangeArrowheads="1"/>
            </p:cNvSpPr>
            <p:nvPr/>
          </p:nvSpPr>
          <p:spPr bwMode="auto">
            <a:xfrm>
              <a:off x="1669" y="325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4" name="Oval 84"/>
            <p:cNvSpPr>
              <a:spLocks noChangeArrowheads="1"/>
            </p:cNvSpPr>
            <p:nvPr/>
          </p:nvSpPr>
          <p:spPr bwMode="auto">
            <a:xfrm>
              <a:off x="1661" y="3247"/>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65" name="Oval 85"/>
            <p:cNvSpPr>
              <a:spLocks noChangeArrowheads="1"/>
            </p:cNvSpPr>
            <p:nvPr/>
          </p:nvSpPr>
          <p:spPr bwMode="auto">
            <a:xfrm>
              <a:off x="1599" y="3725"/>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6" name="Oval 86"/>
            <p:cNvSpPr>
              <a:spLocks noChangeArrowheads="1"/>
            </p:cNvSpPr>
            <p:nvPr/>
          </p:nvSpPr>
          <p:spPr bwMode="auto">
            <a:xfrm>
              <a:off x="1591" y="3717"/>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67" name="Oval 87"/>
            <p:cNvSpPr>
              <a:spLocks noChangeArrowheads="1"/>
            </p:cNvSpPr>
            <p:nvPr/>
          </p:nvSpPr>
          <p:spPr bwMode="auto">
            <a:xfrm>
              <a:off x="1802" y="3591"/>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68" name="Oval 88"/>
            <p:cNvSpPr>
              <a:spLocks noChangeArrowheads="1"/>
            </p:cNvSpPr>
            <p:nvPr/>
          </p:nvSpPr>
          <p:spPr bwMode="auto">
            <a:xfrm>
              <a:off x="1794" y="3583"/>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69" name="Oval 89"/>
            <p:cNvSpPr>
              <a:spLocks noChangeArrowheads="1"/>
            </p:cNvSpPr>
            <p:nvPr/>
          </p:nvSpPr>
          <p:spPr bwMode="auto">
            <a:xfrm>
              <a:off x="1155" y="354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0" name="Oval 90"/>
            <p:cNvSpPr>
              <a:spLocks noChangeArrowheads="1"/>
            </p:cNvSpPr>
            <p:nvPr/>
          </p:nvSpPr>
          <p:spPr bwMode="auto">
            <a:xfrm>
              <a:off x="1147" y="353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71" name="Group 91"/>
            <p:cNvGrpSpPr>
              <a:grpSpLocks/>
            </p:cNvGrpSpPr>
            <p:nvPr/>
          </p:nvGrpSpPr>
          <p:grpSpPr bwMode="auto">
            <a:xfrm>
              <a:off x="996" y="3247"/>
              <a:ext cx="62" cy="58"/>
              <a:chOff x="1228" y="2256"/>
              <a:chExt cx="68" cy="58"/>
            </a:xfrm>
          </p:grpSpPr>
          <p:sp>
            <p:nvSpPr>
              <p:cNvPr id="117" name="Oval 9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8" name="Oval 9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sp>
          <p:nvSpPr>
            <p:cNvPr id="72" name="Oval 94"/>
            <p:cNvSpPr>
              <a:spLocks noChangeArrowheads="1"/>
            </p:cNvSpPr>
            <p:nvPr/>
          </p:nvSpPr>
          <p:spPr bwMode="auto">
            <a:xfrm>
              <a:off x="1225" y="330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3" name="Oval 95"/>
            <p:cNvSpPr>
              <a:spLocks noChangeArrowheads="1"/>
            </p:cNvSpPr>
            <p:nvPr/>
          </p:nvSpPr>
          <p:spPr bwMode="auto">
            <a:xfrm>
              <a:off x="1217" y="3295"/>
              <a:ext cx="55"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74" name="Oval 96"/>
            <p:cNvSpPr>
              <a:spLocks noChangeArrowheads="1"/>
            </p:cNvSpPr>
            <p:nvPr/>
          </p:nvSpPr>
          <p:spPr bwMode="auto">
            <a:xfrm>
              <a:off x="1802" y="3063"/>
              <a:ext cx="55"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5" name="Oval 97"/>
            <p:cNvSpPr>
              <a:spLocks noChangeArrowheads="1"/>
            </p:cNvSpPr>
            <p:nvPr/>
          </p:nvSpPr>
          <p:spPr bwMode="auto">
            <a:xfrm>
              <a:off x="1794" y="3055"/>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sp>
          <p:nvSpPr>
            <p:cNvPr id="76" name="Oval 98"/>
            <p:cNvSpPr>
              <a:spLocks noChangeArrowheads="1"/>
            </p:cNvSpPr>
            <p:nvPr/>
          </p:nvSpPr>
          <p:spPr bwMode="auto">
            <a:xfrm>
              <a:off x="1891" y="3197"/>
              <a:ext cx="54"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77" name="Oval 99"/>
            <p:cNvSpPr>
              <a:spLocks noChangeArrowheads="1"/>
            </p:cNvSpPr>
            <p:nvPr/>
          </p:nvSpPr>
          <p:spPr bwMode="auto">
            <a:xfrm>
              <a:off x="1883" y="3189"/>
              <a:ext cx="54"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nvGrpSpPr>
            <p:cNvPr id="78" name="Group 114"/>
            <p:cNvGrpSpPr>
              <a:grpSpLocks/>
            </p:cNvGrpSpPr>
            <p:nvPr/>
          </p:nvGrpSpPr>
          <p:grpSpPr bwMode="auto">
            <a:xfrm>
              <a:off x="1014" y="3429"/>
              <a:ext cx="63" cy="58"/>
              <a:chOff x="1228" y="2256"/>
              <a:chExt cx="68" cy="58"/>
            </a:xfrm>
          </p:grpSpPr>
          <p:sp>
            <p:nvSpPr>
              <p:cNvPr id="115" name="Oval 11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6" name="Oval 11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79" name="Group 117"/>
            <p:cNvGrpSpPr>
              <a:grpSpLocks/>
            </p:cNvGrpSpPr>
            <p:nvPr/>
          </p:nvGrpSpPr>
          <p:grpSpPr bwMode="auto">
            <a:xfrm>
              <a:off x="1084" y="3007"/>
              <a:ext cx="63" cy="58"/>
              <a:chOff x="1228" y="2256"/>
              <a:chExt cx="68" cy="58"/>
            </a:xfrm>
          </p:grpSpPr>
          <p:sp>
            <p:nvSpPr>
              <p:cNvPr id="113" name="Oval 11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4" name="Oval 11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0" name="Group 120"/>
            <p:cNvGrpSpPr>
              <a:grpSpLocks/>
            </p:cNvGrpSpPr>
            <p:nvPr/>
          </p:nvGrpSpPr>
          <p:grpSpPr bwMode="auto">
            <a:xfrm>
              <a:off x="792" y="3381"/>
              <a:ext cx="63" cy="58"/>
              <a:chOff x="1228" y="2256"/>
              <a:chExt cx="68" cy="58"/>
            </a:xfrm>
          </p:grpSpPr>
          <p:sp>
            <p:nvSpPr>
              <p:cNvPr id="111" name="Oval 12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2" name="Oval 12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1" name="Group 123"/>
            <p:cNvGrpSpPr>
              <a:grpSpLocks/>
            </p:cNvGrpSpPr>
            <p:nvPr/>
          </p:nvGrpSpPr>
          <p:grpSpPr bwMode="auto">
            <a:xfrm>
              <a:off x="1414" y="3477"/>
              <a:ext cx="62" cy="58"/>
              <a:chOff x="1228" y="2256"/>
              <a:chExt cx="68" cy="58"/>
            </a:xfrm>
          </p:grpSpPr>
          <p:sp>
            <p:nvSpPr>
              <p:cNvPr id="109" name="Oval 124"/>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10" name="Oval 125"/>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2" name="Group 126"/>
            <p:cNvGrpSpPr>
              <a:grpSpLocks/>
            </p:cNvGrpSpPr>
            <p:nvPr/>
          </p:nvGrpSpPr>
          <p:grpSpPr bwMode="auto">
            <a:xfrm>
              <a:off x="1351" y="3669"/>
              <a:ext cx="63" cy="58"/>
              <a:chOff x="1228" y="2256"/>
              <a:chExt cx="68" cy="58"/>
            </a:xfrm>
          </p:grpSpPr>
          <p:sp>
            <p:nvSpPr>
              <p:cNvPr id="107" name="Oval 127"/>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08" name="Oval 128"/>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3" name="Group 129"/>
            <p:cNvGrpSpPr>
              <a:grpSpLocks/>
            </p:cNvGrpSpPr>
            <p:nvPr/>
          </p:nvGrpSpPr>
          <p:grpSpPr bwMode="auto">
            <a:xfrm>
              <a:off x="1217" y="2911"/>
              <a:ext cx="63" cy="58"/>
              <a:chOff x="1228" y="2256"/>
              <a:chExt cx="68" cy="58"/>
            </a:xfrm>
          </p:grpSpPr>
          <p:sp>
            <p:nvSpPr>
              <p:cNvPr id="105" name="Oval 130"/>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06" name="Oval 131"/>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4" name="Group 132"/>
            <p:cNvGrpSpPr>
              <a:grpSpLocks/>
            </p:cNvGrpSpPr>
            <p:nvPr/>
          </p:nvGrpSpPr>
          <p:grpSpPr bwMode="auto">
            <a:xfrm>
              <a:off x="1705" y="3103"/>
              <a:ext cx="63" cy="58"/>
              <a:chOff x="1228" y="2256"/>
              <a:chExt cx="68" cy="58"/>
            </a:xfrm>
          </p:grpSpPr>
          <p:sp>
            <p:nvSpPr>
              <p:cNvPr id="103" name="Oval 133"/>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04" name="Oval 134"/>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5" name="Group 135"/>
            <p:cNvGrpSpPr>
              <a:grpSpLocks/>
            </p:cNvGrpSpPr>
            <p:nvPr/>
          </p:nvGrpSpPr>
          <p:grpSpPr bwMode="auto">
            <a:xfrm>
              <a:off x="925" y="3055"/>
              <a:ext cx="63" cy="58"/>
              <a:chOff x="1228" y="2256"/>
              <a:chExt cx="68" cy="58"/>
            </a:xfrm>
          </p:grpSpPr>
          <p:sp>
            <p:nvSpPr>
              <p:cNvPr id="101" name="Oval 136"/>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02" name="Oval 137"/>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6" name="Group 138"/>
            <p:cNvGrpSpPr>
              <a:grpSpLocks/>
            </p:cNvGrpSpPr>
            <p:nvPr/>
          </p:nvGrpSpPr>
          <p:grpSpPr bwMode="auto">
            <a:xfrm>
              <a:off x="1661" y="2959"/>
              <a:ext cx="63" cy="58"/>
              <a:chOff x="1228" y="2256"/>
              <a:chExt cx="68" cy="58"/>
            </a:xfrm>
          </p:grpSpPr>
          <p:sp>
            <p:nvSpPr>
              <p:cNvPr id="99" name="Oval 139"/>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100" name="Oval 140"/>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7" name="Group 141"/>
            <p:cNvGrpSpPr>
              <a:grpSpLocks/>
            </p:cNvGrpSpPr>
            <p:nvPr/>
          </p:nvGrpSpPr>
          <p:grpSpPr bwMode="auto">
            <a:xfrm>
              <a:off x="1768" y="3381"/>
              <a:ext cx="63" cy="58"/>
              <a:chOff x="1228" y="2256"/>
              <a:chExt cx="68" cy="58"/>
            </a:xfrm>
          </p:grpSpPr>
          <p:sp>
            <p:nvSpPr>
              <p:cNvPr id="97" name="Oval 142"/>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8" name="Oval 143"/>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8" name="Group 144"/>
            <p:cNvGrpSpPr>
              <a:grpSpLocks/>
            </p:cNvGrpSpPr>
            <p:nvPr/>
          </p:nvGrpSpPr>
          <p:grpSpPr bwMode="auto">
            <a:xfrm>
              <a:off x="1351" y="3199"/>
              <a:ext cx="63" cy="58"/>
              <a:chOff x="1228" y="2256"/>
              <a:chExt cx="68" cy="58"/>
            </a:xfrm>
          </p:grpSpPr>
          <p:sp>
            <p:nvSpPr>
              <p:cNvPr id="95" name="Oval 145"/>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6" name="Oval 146"/>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89" name="Group 147"/>
            <p:cNvGrpSpPr>
              <a:grpSpLocks/>
            </p:cNvGrpSpPr>
            <p:nvPr/>
          </p:nvGrpSpPr>
          <p:grpSpPr bwMode="auto">
            <a:xfrm>
              <a:off x="1794" y="2815"/>
              <a:ext cx="63" cy="58"/>
              <a:chOff x="1228" y="2256"/>
              <a:chExt cx="68" cy="58"/>
            </a:xfrm>
          </p:grpSpPr>
          <p:sp>
            <p:nvSpPr>
              <p:cNvPr id="93" name="Oval 148"/>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4" name="Oval 149"/>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nvGrpSpPr>
            <p:cNvPr id="90" name="Group 150"/>
            <p:cNvGrpSpPr>
              <a:grpSpLocks/>
            </p:cNvGrpSpPr>
            <p:nvPr/>
          </p:nvGrpSpPr>
          <p:grpSpPr bwMode="auto">
            <a:xfrm>
              <a:off x="1084" y="3343"/>
              <a:ext cx="63" cy="58"/>
              <a:chOff x="1228" y="2256"/>
              <a:chExt cx="68" cy="58"/>
            </a:xfrm>
          </p:grpSpPr>
          <p:sp>
            <p:nvSpPr>
              <p:cNvPr id="91" name="Oval 151"/>
              <p:cNvSpPr>
                <a:spLocks noChangeArrowheads="1"/>
              </p:cNvSpPr>
              <p:nvPr/>
            </p:nvSpPr>
            <p:spPr bwMode="auto">
              <a:xfrm>
                <a:off x="1237" y="2264"/>
                <a:ext cx="59" cy="50"/>
              </a:xfrm>
              <a:prstGeom prst="ellipse">
                <a:avLst/>
              </a:prstGeom>
              <a:solidFill>
                <a:schemeClr val="tx1"/>
              </a:solidFill>
              <a:ln w="9525">
                <a:solidFill>
                  <a:schemeClr val="tx1"/>
                </a:solidFill>
                <a:round/>
                <a:headEnd/>
                <a:tailEnd/>
              </a:ln>
              <a:effectLst/>
            </p:spPr>
            <p:txBody>
              <a:bodyPr wrap="none" anchor="ctr"/>
              <a:lstStyle/>
              <a:p>
                <a:endParaRPr lang="en-US"/>
              </a:p>
            </p:txBody>
          </p:sp>
          <p:sp>
            <p:nvSpPr>
              <p:cNvPr id="92" name="Oval 152"/>
              <p:cNvSpPr>
                <a:spLocks noChangeArrowheads="1"/>
              </p:cNvSpPr>
              <p:nvPr/>
            </p:nvSpPr>
            <p:spPr bwMode="auto">
              <a:xfrm>
                <a:off x="1228" y="2256"/>
                <a:ext cx="59" cy="50"/>
              </a:xfrm>
              <a:prstGeom prst="ellipse">
                <a:avLst/>
              </a:prstGeom>
              <a:solidFill>
                <a:srgbClr val="FF0066"/>
              </a:solidFill>
              <a:ln w="9525">
                <a:solidFill>
                  <a:schemeClr val="tx1"/>
                </a:solidFill>
                <a:round/>
                <a:headEnd/>
                <a:tailEnd/>
              </a:ln>
              <a:effectLst/>
            </p:spPr>
            <p:txBody>
              <a:bodyPr wrap="none" anchor="ctr"/>
              <a:lstStyle/>
              <a:p>
                <a:endParaRPr lang="en-US"/>
              </a:p>
            </p:txBody>
          </p:sp>
        </p:grpSp>
      </p:grpSp>
      <p:sp>
        <p:nvSpPr>
          <p:cNvPr id="119" name="Slide Number Placeholder 118"/>
          <p:cNvSpPr>
            <a:spLocks noGrp="1"/>
          </p:cNvSpPr>
          <p:nvPr>
            <p:ph type="sldNum" sz="quarter" idx="12"/>
          </p:nvPr>
        </p:nvSpPr>
        <p:spPr/>
        <p:txBody>
          <a:bodyPr/>
          <a:lstStyle/>
          <a:p>
            <a:fld id="{97FDAC24-C7B8-4346-9C3A-B6BF40149F5E}"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633046" y="1463039"/>
            <a:ext cx="8229600" cy="500809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24"/>
          <p:cNvSpPr>
            <a:spLocks noChangeArrowheads="1"/>
          </p:cNvSpPr>
          <p:nvPr/>
        </p:nvSpPr>
        <p:spPr bwMode="auto">
          <a:xfrm>
            <a:off x="4071866" y="1691006"/>
            <a:ext cx="2905699" cy="1839985"/>
          </a:xfrm>
          <a:prstGeom prst="rect">
            <a:avLst/>
          </a:prstGeom>
          <a:solidFill>
            <a:srgbClr val="66FF99"/>
          </a:solidFill>
          <a:ln w="9525">
            <a:noFill/>
            <a:miter lim="800000"/>
            <a:headEnd/>
            <a:tailEnd/>
          </a:ln>
          <a:effectLst>
            <a:outerShdw dist="35921" dir="2700000" algn="ctr" rotWithShape="0">
              <a:schemeClr val="bg2"/>
            </a:outerShdw>
          </a:effectLst>
        </p:spPr>
        <p:txBody>
          <a:bodyPr wrap="none" anchor="ctr"/>
          <a:lstStyle/>
          <a:p>
            <a:pPr marL="0" lvl="1"/>
            <a:r>
              <a:rPr lang="en-US" dirty="0" smtClean="0"/>
              <a:t>	  </a:t>
            </a:r>
            <a:r>
              <a:rPr lang="en-US" sz="2400" dirty="0" smtClean="0"/>
              <a:t>Exploration</a:t>
            </a:r>
            <a:endParaRPr lang="en-US" dirty="0" smtClean="0"/>
          </a:p>
          <a:p>
            <a:pPr marL="0" lvl="1" algn="ctr"/>
            <a:r>
              <a:rPr lang="en-US" dirty="0" smtClean="0"/>
              <a:t>	       Solver</a:t>
            </a:r>
          </a:p>
          <a:p>
            <a:pPr marL="0" lvl="1" algn="ctr"/>
            <a:r>
              <a:rPr lang="en-US" dirty="0" smtClean="0"/>
              <a:t>Exploration algorithm</a:t>
            </a:r>
          </a:p>
          <a:p>
            <a:r>
              <a:rPr lang="en-US" dirty="0" smtClean="0"/>
              <a:t>	</a:t>
            </a:r>
            <a:endParaRPr lang="en-US" dirty="0"/>
          </a:p>
        </p:txBody>
      </p:sp>
      <p:sp>
        <p:nvSpPr>
          <p:cNvPr id="13" name="Oval 20"/>
          <p:cNvSpPr>
            <a:spLocks noChangeArrowheads="1"/>
          </p:cNvSpPr>
          <p:nvPr/>
        </p:nvSpPr>
        <p:spPr bwMode="auto">
          <a:xfrm>
            <a:off x="3404397" y="2300801"/>
            <a:ext cx="1115666" cy="919993"/>
          </a:xfrm>
          <a:prstGeom prst="ellipse">
            <a:avLst/>
          </a:prstGeom>
          <a:solidFill>
            <a:srgbClr val="9999FF"/>
          </a:solidFill>
          <a:ln w="9525">
            <a:noFill/>
            <a:round/>
            <a:headEnd/>
            <a:tailEnd/>
          </a:ln>
          <a:effectLst/>
        </p:spPr>
        <p:txBody>
          <a:bodyPr wrap="none" anchor="ctr"/>
          <a:lstStyle/>
          <a:p>
            <a:endParaRPr lang="en-US"/>
          </a:p>
        </p:txBody>
      </p:sp>
      <p:sp>
        <p:nvSpPr>
          <p:cNvPr id="2" name="Title 1"/>
          <p:cNvSpPr>
            <a:spLocks noGrp="1"/>
          </p:cNvSpPr>
          <p:nvPr>
            <p:ph type="title"/>
          </p:nvPr>
        </p:nvSpPr>
        <p:spPr/>
        <p:txBody>
          <a:bodyPr/>
          <a:lstStyle/>
          <a:p>
            <a:r>
              <a:rPr lang="en-US" dirty="0" smtClean="0"/>
              <a:t>Current  DSE Frameworks</a:t>
            </a:r>
            <a:endParaRPr lang="en-US" dirty="0"/>
          </a:p>
        </p:txBody>
      </p:sp>
      <p:sp>
        <p:nvSpPr>
          <p:cNvPr id="3" name="Content Placeholder 2"/>
          <p:cNvSpPr>
            <a:spLocks noGrp="1"/>
          </p:cNvSpPr>
          <p:nvPr>
            <p:ph idx="1"/>
          </p:nvPr>
        </p:nvSpPr>
        <p:spPr>
          <a:xfrm>
            <a:off x="710418" y="3949506"/>
            <a:ext cx="8229600" cy="1874519"/>
          </a:xfrm>
        </p:spPr>
        <p:txBody>
          <a:bodyPr>
            <a:normAutofit fontScale="92500" lnSpcReduction="10000"/>
          </a:bodyPr>
          <a:lstStyle/>
          <a:p>
            <a:pPr lvl="1">
              <a:buNone/>
            </a:pPr>
            <a:endParaRPr lang="en-US" dirty="0" smtClean="0"/>
          </a:p>
          <a:p>
            <a:pPr>
              <a:buFontTx/>
              <a:buChar char="-"/>
            </a:pPr>
            <a:r>
              <a:rPr lang="en-US" dirty="0" smtClean="0"/>
              <a:t>Configured to solve a particular DSE problem</a:t>
            </a:r>
          </a:p>
          <a:p>
            <a:pPr>
              <a:buFontTx/>
              <a:buChar char="-"/>
            </a:pPr>
            <a:r>
              <a:rPr lang="en-US" dirty="0" smtClean="0"/>
              <a:t>Supports only </a:t>
            </a:r>
            <a:r>
              <a:rPr lang="en-US" b="1" dirty="0" smtClean="0"/>
              <a:t>ONE</a:t>
            </a:r>
            <a:r>
              <a:rPr lang="en-US" dirty="0" smtClean="0"/>
              <a:t> solver/solving technique, not efficient for every problem instance.</a:t>
            </a:r>
          </a:p>
        </p:txBody>
      </p:sp>
      <p:sp>
        <p:nvSpPr>
          <p:cNvPr id="12" name="Rectangle 19"/>
          <p:cNvSpPr>
            <a:spLocks noChangeArrowheads="1"/>
          </p:cNvSpPr>
          <p:nvPr/>
        </p:nvSpPr>
        <p:spPr bwMode="auto">
          <a:xfrm>
            <a:off x="1589650" y="1693674"/>
            <a:ext cx="2464377" cy="1839985"/>
          </a:xfrm>
          <a:prstGeom prst="rect">
            <a:avLst/>
          </a:prstGeom>
          <a:solidFill>
            <a:srgbClr val="9999FF"/>
          </a:solidFill>
          <a:ln w="9525">
            <a:noFill/>
            <a:miter lim="800000"/>
            <a:headEnd/>
            <a:tailEnd/>
          </a:ln>
          <a:effectLst/>
        </p:spPr>
        <p:txBody>
          <a:bodyPr wrap="none" anchor="ctr"/>
          <a:lstStyle/>
          <a:p>
            <a:pPr algn="ctr"/>
            <a:r>
              <a:rPr lang="en-US" dirty="0" smtClean="0"/>
              <a:t>    </a:t>
            </a:r>
            <a:r>
              <a:rPr lang="en-US" sz="2400" dirty="0" smtClean="0"/>
              <a:t> Representation</a:t>
            </a:r>
            <a:endParaRPr lang="en-US" dirty="0" smtClean="0"/>
          </a:p>
          <a:p>
            <a:r>
              <a:rPr lang="en-US" dirty="0" smtClean="0"/>
              <a:t>      Design space </a:t>
            </a:r>
          </a:p>
          <a:p>
            <a:r>
              <a:rPr lang="en-US" dirty="0" smtClean="0"/>
              <a:t>      Constraints</a:t>
            </a:r>
          </a:p>
          <a:p>
            <a:r>
              <a:rPr lang="en-US" dirty="0" smtClean="0"/>
              <a:t>      Objectives</a:t>
            </a:r>
            <a:endParaRPr lang="en-US" dirty="0"/>
          </a:p>
        </p:txBody>
      </p:sp>
      <p:sp>
        <p:nvSpPr>
          <p:cNvPr id="8" name="Slide Number Placeholder 7"/>
          <p:cNvSpPr>
            <a:spLocks noGrp="1"/>
          </p:cNvSpPr>
          <p:nvPr>
            <p:ph type="sldNum" sz="quarter" idx="12"/>
          </p:nvPr>
        </p:nvSpPr>
        <p:spPr/>
        <p:txBody>
          <a:bodyPr/>
          <a:lstStyle/>
          <a:p>
            <a:fld id="{97FDAC24-C7B8-4346-9C3A-B6BF40149F5E}" type="slidenum">
              <a:rPr lang="en-US" smtClean="0"/>
              <a:pPr/>
              <a:t>6</a:t>
            </a:fld>
            <a:endParaRPr lang="en-US"/>
          </a:p>
        </p:txBody>
      </p:sp>
      <p:sp>
        <p:nvSpPr>
          <p:cNvPr id="9" name="TextBox 8"/>
          <p:cNvSpPr txBox="1"/>
          <p:nvPr/>
        </p:nvSpPr>
        <p:spPr>
          <a:xfrm>
            <a:off x="7118252" y="1631852"/>
            <a:ext cx="1758461" cy="2031325"/>
          </a:xfrm>
          <a:prstGeom prst="rect">
            <a:avLst/>
          </a:prstGeom>
          <a:noFill/>
        </p:spPr>
        <p:txBody>
          <a:bodyPr wrap="square" rtlCol="0">
            <a:spAutoFit/>
          </a:bodyPr>
          <a:lstStyle/>
          <a:p>
            <a:r>
              <a:rPr lang="en-US" dirty="0" smtClean="0"/>
              <a:t>Examples of DSE frameworks</a:t>
            </a:r>
          </a:p>
          <a:p>
            <a:pPr lvl="1">
              <a:buFont typeface="Arial" pitchFamily="34" charset="0"/>
              <a:buChar char="•"/>
            </a:pPr>
            <a:r>
              <a:rPr lang="en-US" dirty="0" smtClean="0"/>
              <a:t>  FAMA</a:t>
            </a:r>
          </a:p>
          <a:p>
            <a:pPr lvl="1">
              <a:buFont typeface="Arial" pitchFamily="34" charset="0"/>
              <a:buChar char="•"/>
            </a:pPr>
            <a:r>
              <a:rPr lang="en-US" dirty="0" smtClean="0"/>
              <a:t>  Milan</a:t>
            </a:r>
          </a:p>
          <a:p>
            <a:pPr lvl="1">
              <a:buFont typeface="Arial" pitchFamily="34" charset="0"/>
              <a:buChar char="•"/>
            </a:pPr>
            <a:r>
              <a:rPr lang="en-US" dirty="0" smtClean="0"/>
              <a:t>  SPLOT</a:t>
            </a:r>
          </a:p>
          <a:p>
            <a:pPr lvl="1">
              <a:buFont typeface="Arial" pitchFamily="34" charset="0"/>
              <a:buChar char="•"/>
            </a:pPr>
            <a:r>
              <a:rPr lang="en-US" dirty="0" smtClean="0"/>
              <a:t>  PISA</a:t>
            </a:r>
          </a:p>
          <a:p>
            <a:pPr lvl="1">
              <a:buFont typeface="Arial" pitchFamily="34" charset="0"/>
              <a:buChar char="•"/>
            </a:pPr>
            <a:r>
              <a:rPr lang="en-US" dirty="0" smtClean="0"/>
              <a:t>  …</a:t>
            </a:r>
            <a:endParaRPr lang="en-US" dirty="0"/>
          </a:p>
        </p:txBody>
      </p:sp>
      <p:sp>
        <p:nvSpPr>
          <p:cNvPr id="10" name="Minus 9"/>
          <p:cNvSpPr/>
          <p:nvPr/>
        </p:nvSpPr>
        <p:spPr>
          <a:xfrm>
            <a:off x="618978" y="4515729"/>
            <a:ext cx="464234" cy="309489"/>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Minus 10"/>
          <p:cNvSpPr/>
          <p:nvPr/>
        </p:nvSpPr>
        <p:spPr>
          <a:xfrm>
            <a:off x="616633" y="4977618"/>
            <a:ext cx="464234" cy="309489"/>
          </a:xfrm>
          <a:prstGeom prst="mathMinu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4" name="Rectangle 2"/>
          <p:cNvSpPr>
            <a:spLocks noChangeArrowheads="1"/>
          </p:cNvSpPr>
          <p:nvPr/>
        </p:nvSpPr>
        <p:spPr bwMode="auto">
          <a:xfrm>
            <a:off x="98472" y="2342132"/>
            <a:ext cx="2697331" cy="1295400"/>
          </a:xfrm>
          <a:prstGeom prst="rect">
            <a:avLst/>
          </a:prstGeom>
          <a:solidFill>
            <a:srgbClr val="C0C0C0"/>
          </a:solidFill>
          <a:ln w="38100">
            <a:noFill/>
            <a:prstDash val="dash"/>
            <a:miter lim="800000"/>
            <a:headEnd/>
            <a:tailEnd/>
          </a:ln>
          <a:effectLst/>
        </p:spPr>
        <p:txBody>
          <a:bodyPr wrap="none" anchor="ctr"/>
          <a:lstStyle/>
          <a:p>
            <a:endParaRPr lang="en-US"/>
          </a:p>
        </p:txBody>
      </p:sp>
      <p:sp>
        <p:nvSpPr>
          <p:cNvPr id="5" name="Rectangle 3"/>
          <p:cNvSpPr>
            <a:spLocks noChangeArrowheads="1"/>
          </p:cNvSpPr>
          <p:nvPr/>
        </p:nvSpPr>
        <p:spPr bwMode="auto">
          <a:xfrm>
            <a:off x="6499932" y="4790057"/>
            <a:ext cx="2587802" cy="1295400"/>
          </a:xfrm>
          <a:prstGeom prst="rect">
            <a:avLst/>
          </a:prstGeom>
          <a:solidFill>
            <a:srgbClr val="C0C0C0"/>
          </a:solidFill>
          <a:ln w="38100">
            <a:noFill/>
            <a:prstDash val="dash"/>
            <a:miter lim="800000"/>
            <a:headEnd/>
            <a:tailEnd/>
          </a:ln>
          <a:effectLst/>
        </p:spPr>
        <p:txBody>
          <a:bodyPr wrap="none" anchor="ctr"/>
          <a:lstStyle/>
          <a:p>
            <a:endParaRPr lang="en-US"/>
          </a:p>
        </p:txBody>
      </p:sp>
      <p:sp>
        <p:nvSpPr>
          <p:cNvPr id="7" name="Rectangle 6"/>
          <p:cNvSpPr>
            <a:spLocks noChangeArrowheads="1"/>
          </p:cNvSpPr>
          <p:nvPr/>
        </p:nvSpPr>
        <p:spPr bwMode="auto">
          <a:xfrm>
            <a:off x="1465968" y="3743895"/>
            <a:ext cx="915521" cy="914400"/>
          </a:xfrm>
          <a:prstGeom prst="rect">
            <a:avLst/>
          </a:prstGeom>
          <a:solidFill>
            <a:srgbClr val="9999FF"/>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8" name="Oval 7"/>
          <p:cNvSpPr>
            <a:spLocks noChangeArrowheads="1"/>
          </p:cNvSpPr>
          <p:nvPr/>
        </p:nvSpPr>
        <p:spPr bwMode="auto">
          <a:xfrm>
            <a:off x="2305196" y="3972495"/>
            <a:ext cx="457760" cy="457200"/>
          </a:xfrm>
          <a:prstGeom prst="ellipse">
            <a:avLst/>
          </a:prstGeom>
          <a:solidFill>
            <a:srgbClr val="9999FF"/>
          </a:solidFill>
          <a:ln w="9525">
            <a:noFill/>
            <a:round/>
            <a:headEnd/>
            <a:tailEnd/>
          </a:ln>
          <a:effectLst>
            <a:outerShdw dist="35921" dir="2700000" algn="ctr" rotWithShape="0">
              <a:schemeClr val="bg2"/>
            </a:outerShdw>
          </a:effectLst>
        </p:spPr>
        <p:txBody>
          <a:bodyPr wrap="none" anchor="ctr"/>
          <a:lstStyle/>
          <a:p>
            <a:endParaRPr lang="en-US"/>
          </a:p>
        </p:txBody>
      </p:sp>
      <p:sp>
        <p:nvSpPr>
          <p:cNvPr id="9" name="Line 8"/>
          <p:cNvSpPr>
            <a:spLocks noChangeShapeType="1"/>
          </p:cNvSpPr>
          <p:nvPr/>
        </p:nvSpPr>
        <p:spPr bwMode="auto">
          <a:xfrm>
            <a:off x="4591756" y="2524695"/>
            <a:ext cx="0" cy="3505200"/>
          </a:xfrm>
          <a:prstGeom prst="line">
            <a:avLst/>
          </a:prstGeom>
          <a:noFill/>
          <a:ln w="19050">
            <a:solidFill>
              <a:schemeClr val="tx1"/>
            </a:solidFill>
            <a:prstDash val="dash"/>
            <a:round/>
            <a:headEnd/>
            <a:tailEnd/>
          </a:ln>
          <a:effectLst/>
        </p:spPr>
        <p:txBody>
          <a:bodyPr wrap="none" anchor="ctr"/>
          <a:lstStyle/>
          <a:p>
            <a:endParaRPr lang="en-US"/>
          </a:p>
        </p:txBody>
      </p:sp>
      <p:sp>
        <p:nvSpPr>
          <p:cNvPr id="10" name="Rectangle 9"/>
          <p:cNvSpPr>
            <a:spLocks noChangeArrowheads="1"/>
          </p:cNvSpPr>
          <p:nvPr/>
        </p:nvSpPr>
        <p:spPr bwMode="auto">
          <a:xfrm>
            <a:off x="4058356" y="3743895"/>
            <a:ext cx="914400" cy="914400"/>
          </a:xfrm>
          <a:prstGeom prst="rect">
            <a:avLst/>
          </a:prstGeom>
          <a:solidFill>
            <a:srgbClr val="FF5050"/>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1" name="Oval 10"/>
          <p:cNvSpPr>
            <a:spLocks noChangeArrowheads="1"/>
          </p:cNvSpPr>
          <p:nvPr/>
        </p:nvSpPr>
        <p:spPr bwMode="auto">
          <a:xfrm flipV="1">
            <a:off x="3982156" y="3972495"/>
            <a:ext cx="457200" cy="457200"/>
          </a:xfrm>
          <a:prstGeom prst="ellipse">
            <a:avLst/>
          </a:prstGeom>
          <a:solidFill>
            <a:schemeClr val="bg1"/>
          </a:solidFill>
          <a:ln w="9525">
            <a:noFill/>
            <a:round/>
            <a:headEnd/>
            <a:tailEnd/>
          </a:ln>
          <a:effectLst/>
        </p:spPr>
        <p:txBody>
          <a:bodyPr wrap="none" anchor="ctr"/>
          <a:lstStyle/>
          <a:p>
            <a:endParaRPr lang="en-US"/>
          </a:p>
        </p:txBody>
      </p:sp>
      <p:sp>
        <p:nvSpPr>
          <p:cNvPr id="12" name="Rectangle 11"/>
          <p:cNvSpPr>
            <a:spLocks noChangeArrowheads="1"/>
          </p:cNvSpPr>
          <p:nvPr/>
        </p:nvSpPr>
        <p:spPr bwMode="auto">
          <a:xfrm>
            <a:off x="4934656" y="4048695"/>
            <a:ext cx="381000" cy="304800"/>
          </a:xfrm>
          <a:prstGeom prst="rect">
            <a:avLst/>
          </a:prstGeom>
          <a:solidFill>
            <a:srgbClr val="FF5050"/>
          </a:solidFill>
          <a:ln w="9525">
            <a:noFill/>
            <a:miter lim="800000"/>
            <a:headEnd/>
            <a:tailEnd/>
          </a:ln>
          <a:effectLst>
            <a:outerShdw dist="35921" dir="2700000" algn="ctr" rotWithShape="0">
              <a:schemeClr val="bg2"/>
            </a:outerShdw>
          </a:effectLst>
        </p:spPr>
        <p:txBody>
          <a:bodyPr wrap="none" anchor="ctr"/>
          <a:lstStyle/>
          <a:p>
            <a:endParaRPr lang="en-US"/>
          </a:p>
        </p:txBody>
      </p:sp>
      <p:grpSp>
        <p:nvGrpSpPr>
          <p:cNvPr id="6" name="Group 12"/>
          <p:cNvGrpSpPr>
            <a:grpSpLocks/>
          </p:cNvGrpSpPr>
          <p:nvPr/>
        </p:nvGrpSpPr>
        <p:grpSpPr bwMode="auto">
          <a:xfrm>
            <a:off x="6765212" y="3743895"/>
            <a:ext cx="915987" cy="914400"/>
            <a:chOff x="4560" y="2064"/>
            <a:chExt cx="576" cy="576"/>
          </a:xfrm>
        </p:grpSpPr>
        <p:sp>
          <p:nvSpPr>
            <p:cNvPr id="14" name="Rectangle 13"/>
            <p:cNvSpPr>
              <a:spLocks noChangeArrowheads="1"/>
            </p:cNvSpPr>
            <p:nvPr/>
          </p:nvSpPr>
          <p:spPr bwMode="auto">
            <a:xfrm>
              <a:off x="4560" y="2064"/>
              <a:ext cx="576" cy="576"/>
            </a:xfrm>
            <a:prstGeom prst="rect">
              <a:avLst/>
            </a:prstGeom>
            <a:solidFill>
              <a:srgbClr val="66FF99"/>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5" name="Rectangle 14"/>
            <p:cNvSpPr>
              <a:spLocks noChangeArrowheads="1"/>
            </p:cNvSpPr>
            <p:nvPr/>
          </p:nvSpPr>
          <p:spPr bwMode="auto">
            <a:xfrm>
              <a:off x="4560" y="2256"/>
              <a:ext cx="240" cy="192"/>
            </a:xfrm>
            <a:prstGeom prst="rect">
              <a:avLst/>
            </a:prstGeom>
            <a:solidFill>
              <a:schemeClr val="bg1"/>
            </a:solidFill>
            <a:ln w="9525">
              <a:noFill/>
              <a:miter lim="800000"/>
              <a:headEnd/>
              <a:tailEnd/>
            </a:ln>
            <a:effectLst/>
          </p:spPr>
          <p:txBody>
            <a:bodyPr wrap="none" anchor="ctr"/>
            <a:lstStyle/>
            <a:p>
              <a:endParaRPr lang="en-US"/>
            </a:p>
          </p:txBody>
        </p:sp>
      </p:grpSp>
      <p:grpSp>
        <p:nvGrpSpPr>
          <p:cNvPr id="13" name="Group 15"/>
          <p:cNvGrpSpPr>
            <a:grpSpLocks/>
          </p:cNvGrpSpPr>
          <p:nvPr/>
        </p:nvGrpSpPr>
        <p:grpSpPr bwMode="auto">
          <a:xfrm>
            <a:off x="1465968" y="4963095"/>
            <a:ext cx="1296988" cy="914400"/>
            <a:chOff x="768" y="2064"/>
            <a:chExt cx="816" cy="576"/>
          </a:xfrm>
        </p:grpSpPr>
        <p:sp>
          <p:nvSpPr>
            <p:cNvPr id="17" name="Rectangle 16"/>
            <p:cNvSpPr>
              <a:spLocks noChangeArrowheads="1"/>
            </p:cNvSpPr>
            <p:nvPr/>
          </p:nvSpPr>
          <p:spPr bwMode="auto">
            <a:xfrm>
              <a:off x="768" y="2064"/>
              <a:ext cx="576" cy="576"/>
            </a:xfrm>
            <a:prstGeom prst="rect">
              <a:avLst/>
            </a:prstGeom>
            <a:solidFill>
              <a:srgbClr val="9999FF"/>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8" name="Oval 17"/>
            <p:cNvSpPr>
              <a:spLocks noChangeArrowheads="1"/>
            </p:cNvSpPr>
            <p:nvPr/>
          </p:nvSpPr>
          <p:spPr bwMode="auto">
            <a:xfrm>
              <a:off x="1296" y="2208"/>
              <a:ext cx="288" cy="288"/>
            </a:xfrm>
            <a:prstGeom prst="ellipse">
              <a:avLst/>
            </a:prstGeom>
            <a:solidFill>
              <a:srgbClr val="9999FF"/>
            </a:solidFill>
            <a:ln w="9525">
              <a:noFill/>
              <a:round/>
              <a:headEnd/>
              <a:tailEnd/>
            </a:ln>
            <a:effectLst>
              <a:outerShdw dist="35921" dir="2700000" algn="ctr" rotWithShape="0">
                <a:schemeClr val="bg2"/>
              </a:outerShdw>
            </a:effectLst>
          </p:spPr>
          <p:txBody>
            <a:bodyPr wrap="none" anchor="ctr"/>
            <a:lstStyle/>
            <a:p>
              <a:endParaRPr lang="en-US"/>
            </a:p>
          </p:txBody>
        </p:sp>
      </p:grpSp>
      <p:grpSp>
        <p:nvGrpSpPr>
          <p:cNvPr id="16" name="Group 18"/>
          <p:cNvGrpSpPr>
            <a:grpSpLocks/>
          </p:cNvGrpSpPr>
          <p:nvPr/>
        </p:nvGrpSpPr>
        <p:grpSpPr bwMode="auto">
          <a:xfrm>
            <a:off x="1465968" y="2524695"/>
            <a:ext cx="1296988" cy="914400"/>
            <a:chOff x="768" y="2064"/>
            <a:chExt cx="816" cy="576"/>
          </a:xfrm>
        </p:grpSpPr>
        <p:sp>
          <p:nvSpPr>
            <p:cNvPr id="20" name="Rectangle 19"/>
            <p:cNvSpPr>
              <a:spLocks noChangeArrowheads="1"/>
            </p:cNvSpPr>
            <p:nvPr/>
          </p:nvSpPr>
          <p:spPr bwMode="auto">
            <a:xfrm>
              <a:off x="768" y="2064"/>
              <a:ext cx="576" cy="576"/>
            </a:xfrm>
            <a:prstGeom prst="rect">
              <a:avLst/>
            </a:prstGeom>
            <a:solidFill>
              <a:srgbClr val="9999FF"/>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21" name="Oval 20"/>
            <p:cNvSpPr>
              <a:spLocks noChangeArrowheads="1"/>
            </p:cNvSpPr>
            <p:nvPr/>
          </p:nvSpPr>
          <p:spPr bwMode="auto">
            <a:xfrm>
              <a:off x="1296" y="2208"/>
              <a:ext cx="288" cy="288"/>
            </a:xfrm>
            <a:prstGeom prst="ellipse">
              <a:avLst/>
            </a:prstGeom>
            <a:solidFill>
              <a:srgbClr val="9999FF"/>
            </a:solidFill>
            <a:ln w="9525">
              <a:noFill/>
              <a:round/>
              <a:headEnd/>
              <a:tailEnd/>
            </a:ln>
            <a:effectLst>
              <a:outerShdw dist="35921" dir="2700000" algn="ctr" rotWithShape="0">
                <a:schemeClr val="bg2"/>
              </a:outerShdw>
            </a:effectLst>
          </p:spPr>
          <p:txBody>
            <a:bodyPr wrap="none" anchor="ctr"/>
            <a:lstStyle/>
            <a:p>
              <a:endParaRPr lang="en-US"/>
            </a:p>
          </p:txBody>
        </p:sp>
      </p:grpSp>
      <p:sp>
        <p:nvSpPr>
          <p:cNvPr id="22" name="Rectangle 21"/>
          <p:cNvSpPr>
            <a:spLocks noChangeArrowheads="1"/>
          </p:cNvSpPr>
          <p:nvPr/>
        </p:nvSpPr>
        <p:spPr bwMode="auto">
          <a:xfrm>
            <a:off x="6765212" y="4963095"/>
            <a:ext cx="915987" cy="914400"/>
          </a:xfrm>
          <a:prstGeom prst="rect">
            <a:avLst/>
          </a:prstGeom>
          <a:solidFill>
            <a:srgbClr val="66FF99"/>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23" name="Rectangle 22"/>
          <p:cNvSpPr>
            <a:spLocks noChangeArrowheads="1"/>
          </p:cNvSpPr>
          <p:nvPr/>
        </p:nvSpPr>
        <p:spPr bwMode="auto">
          <a:xfrm>
            <a:off x="6765212" y="5267895"/>
            <a:ext cx="382587" cy="304800"/>
          </a:xfrm>
          <a:prstGeom prst="rect">
            <a:avLst/>
          </a:prstGeom>
          <a:solidFill>
            <a:srgbClr val="C0C0C0"/>
          </a:solidFill>
          <a:ln w="9525">
            <a:noFill/>
            <a:miter lim="800000"/>
            <a:headEnd/>
            <a:tailEnd/>
          </a:ln>
          <a:effectLst/>
        </p:spPr>
        <p:txBody>
          <a:bodyPr wrap="none" anchor="ctr"/>
          <a:lstStyle/>
          <a:p>
            <a:endParaRPr lang="en-US"/>
          </a:p>
        </p:txBody>
      </p:sp>
      <p:grpSp>
        <p:nvGrpSpPr>
          <p:cNvPr id="19" name="Group 23"/>
          <p:cNvGrpSpPr>
            <a:grpSpLocks/>
          </p:cNvGrpSpPr>
          <p:nvPr/>
        </p:nvGrpSpPr>
        <p:grpSpPr bwMode="auto">
          <a:xfrm>
            <a:off x="6751144" y="2434427"/>
            <a:ext cx="915987" cy="914400"/>
            <a:chOff x="4560" y="2064"/>
            <a:chExt cx="576" cy="576"/>
          </a:xfrm>
        </p:grpSpPr>
        <p:sp>
          <p:nvSpPr>
            <p:cNvPr id="25" name="Rectangle 24"/>
            <p:cNvSpPr>
              <a:spLocks noChangeArrowheads="1"/>
            </p:cNvSpPr>
            <p:nvPr/>
          </p:nvSpPr>
          <p:spPr bwMode="auto">
            <a:xfrm>
              <a:off x="4560" y="2064"/>
              <a:ext cx="576" cy="576"/>
            </a:xfrm>
            <a:prstGeom prst="rect">
              <a:avLst/>
            </a:prstGeom>
            <a:solidFill>
              <a:srgbClr val="66FF99"/>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26" name="Rectangle 25"/>
            <p:cNvSpPr>
              <a:spLocks noChangeArrowheads="1"/>
            </p:cNvSpPr>
            <p:nvPr/>
          </p:nvSpPr>
          <p:spPr bwMode="auto">
            <a:xfrm>
              <a:off x="4560" y="2256"/>
              <a:ext cx="240" cy="192"/>
            </a:xfrm>
            <a:prstGeom prst="rect">
              <a:avLst/>
            </a:prstGeom>
            <a:solidFill>
              <a:schemeClr val="bg1"/>
            </a:solidFill>
            <a:ln w="9525">
              <a:noFill/>
              <a:miter lim="800000"/>
              <a:headEnd/>
              <a:tailEnd/>
            </a:ln>
            <a:effectLst/>
          </p:spPr>
          <p:txBody>
            <a:bodyPr wrap="none" anchor="ctr"/>
            <a:lstStyle/>
            <a:p>
              <a:endParaRPr lang="en-US"/>
            </a:p>
          </p:txBody>
        </p:sp>
      </p:grpSp>
      <p:sp>
        <p:nvSpPr>
          <p:cNvPr id="27" name="AutoShape 26"/>
          <p:cNvSpPr>
            <a:spLocks/>
          </p:cNvSpPr>
          <p:nvPr/>
        </p:nvSpPr>
        <p:spPr bwMode="auto">
          <a:xfrm>
            <a:off x="5506156" y="2448495"/>
            <a:ext cx="990600" cy="3429000"/>
          </a:xfrm>
          <a:prstGeom prst="leftBrace">
            <a:avLst>
              <a:gd name="adj1" fmla="val 28846"/>
              <a:gd name="adj2" fmla="val 50000"/>
            </a:avLst>
          </a:prstGeom>
          <a:noFill/>
          <a:ln w="76200">
            <a:solidFill>
              <a:srgbClr val="66FF99"/>
            </a:solidFill>
            <a:round/>
            <a:headEnd/>
            <a:tailEnd/>
          </a:ln>
          <a:effectLst/>
        </p:spPr>
        <p:txBody>
          <a:bodyPr wrap="none" anchor="ctr"/>
          <a:lstStyle/>
          <a:p>
            <a:endParaRPr lang="en-US"/>
          </a:p>
        </p:txBody>
      </p:sp>
      <p:sp>
        <p:nvSpPr>
          <p:cNvPr id="28" name="AutoShape 27"/>
          <p:cNvSpPr>
            <a:spLocks/>
          </p:cNvSpPr>
          <p:nvPr/>
        </p:nvSpPr>
        <p:spPr bwMode="auto">
          <a:xfrm flipH="1">
            <a:off x="2839156" y="2448495"/>
            <a:ext cx="990600" cy="3429000"/>
          </a:xfrm>
          <a:prstGeom prst="leftBrace">
            <a:avLst>
              <a:gd name="adj1" fmla="val 28846"/>
              <a:gd name="adj2" fmla="val 50000"/>
            </a:avLst>
          </a:prstGeom>
          <a:noFill/>
          <a:ln w="76200">
            <a:solidFill>
              <a:srgbClr val="9999FF"/>
            </a:solidFill>
            <a:round/>
            <a:headEnd/>
            <a:tailEnd/>
          </a:ln>
          <a:effectLst/>
        </p:spPr>
        <p:txBody>
          <a:bodyPr wrap="none" anchor="ctr"/>
          <a:lstStyle/>
          <a:p>
            <a:endParaRPr lang="en-US"/>
          </a:p>
        </p:txBody>
      </p:sp>
      <p:sp>
        <p:nvSpPr>
          <p:cNvPr id="35" name="Text Box 34"/>
          <p:cNvSpPr txBox="1">
            <a:spLocks noChangeArrowheads="1"/>
          </p:cNvSpPr>
          <p:nvPr/>
        </p:nvSpPr>
        <p:spPr bwMode="auto">
          <a:xfrm>
            <a:off x="182884" y="2660732"/>
            <a:ext cx="2032929" cy="701731"/>
          </a:xfrm>
          <a:prstGeom prst="rect">
            <a:avLst/>
          </a:prstGeom>
          <a:noFill/>
          <a:ln w="9525">
            <a:noFill/>
            <a:miter lim="800000"/>
            <a:headEnd/>
            <a:tailEnd/>
          </a:ln>
          <a:effectLst/>
        </p:spPr>
        <p:txBody>
          <a:bodyPr wrap="none">
            <a:spAutoFit/>
          </a:bodyPr>
          <a:lstStyle/>
          <a:p>
            <a:pPr algn="l">
              <a:spcBef>
                <a:spcPct val="20000"/>
              </a:spcBef>
            </a:pPr>
            <a:r>
              <a:rPr lang="en-US" b="0" dirty="0" smtClean="0">
                <a:latin typeface="Miriam" pitchFamily="2" charset="-79"/>
              </a:rPr>
              <a:t>Hardware-Software </a:t>
            </a:r>
          </a:p>
          <a:p>
            <a:pPr algn="l">
              <a:spcBef>
                <a:spcPct val="20000"/>
              </a:spcBef>
            </a:pPr>
            <a:r>
              <a:rPr lang="en-US" b="0" dirty="0" smtClean="0">
                <a:latin typeface="Miriam" pitchFamily="2" charset="-79"/>
              </a:rPr>
              <a:t>Mapping</a:t>
            </a:r>
            <a:endParaRPr lang="en-US" b="0" dirty="0">
              <a:latin typeface="Miriam" pitchFamily="2" charset="-79"/>
            </a:endParaRPr>
          </a:p>
        </p:txBody>
      </p:sp>
      <p:sp>
        <p:nvSpPr>
          <p:cNvPr id="36" name="Text Box 35"/>
          <p:cNvSpPr txBox="1">
            <a:spLocks noChangeArrowheads="1"/>
          </p:cNvSpPr>
          <p:nvPr/>
        </p:nvSpPr>
        <p:spPr bwMode="auto">
          <a:xfrm>
            <a:off x="0" y="3845886"/>
            <a:ext cx="1420582" cy="1034129"/>
          </a:xfrm>
          <a:prstGeom prst="rect">
            <a:avLst/>
          </a:prstGeom>
          <a:noFill/>
          <a:ln w="9525">
            <a:noFill/>
            <a:miter lim="800000"/>
            <a:headEnd/>
            <a:tailEnd/>
          </a:ln>
          <a:effectLst/>
        </p:spPr>
        <p:txBody>
          <a:bodyPr wrap="none">
            <a:spAutoFit/>
          </a:bodyPr>
          <a:lstStyle/>
          <a:p>
            <a:pPr algn="l">
              <a:spcBef>
                <a:spcPct val="20000"/>
              </a:spcBef>
            </a:pPr>
            <a:r>
              <a:rPr lang="en-US" b="0" dirty="0" smtClean="0">
                <a:latin typeface="Miriam" pitchFamily="2" charset="-79"/>
              </a:rPr>
              <a:t>Software </a:t>
            </a:r>
          </a:p>
          <a:p>
            <a:pPr algn="l">
              <a:spcBef>
                <a:spcPct val="20000"/>
              </a:spcBef>
            </a:pPr>
            <a:r>
              <a:rPr lang="en-US" b="0" dirty="0" smtClean="0">
                <a:latin typeface="Miriam" pitchFamily="2" charset="-79"/>
              </a:rPr>
              <a:t>Product Line </a:t>
            </a:r>
          </a:p>
          <a:p>
            <a:pPr algn="l">
              <a:spcBef>
                <a:spcPct val="20000"/>
              </a:spcBef>
            </a:pPr>
            <a:r>
              <a:rPr lang="en-US" b="0" dirty="0" smtClean="0">
                <a:latin typeface="Miriam" pitchFamily="2" charset="-79"/>
              </a:rPr>
              <a:t>configuration</a:t>
            </a:r>
            <a:endParaRPr lang="en-US" b="0" dirty="0">
              <a:latin typeface="Miriam" pitchFamily="2" charset="-79"/>
            </a:endParaRPr>
          </a:p>
        </p:txBody>
      </p:sp>
      <p:sp>
        <p:nvSpPr>
          <p:cNvPr id="37" name="Text Box 36"/>
          <p:cNvSpPr txBox="1">
            <a:spLocks noChangeArrowheads="1"/>
          </p:cNvSpPr>
          <p:nvPr/>
        </p:nvSpPr>
        <p:spPr bwMode="auto">
          <a:xfrm>
            <a:off x="0" y="5290168"/>
            <a:ext cx="1374094" cy="701731"/>
          </a:xfrm>
          <a:prstGeom prst="rect">
            <a:avLst/>
          </a:prstGeom>
          <a:noFill/>
          <a:ln w="9525">
            <a:noFill/>
            <a:miter lim="800000"/>
            <a:headEnd/>
            <a:tailEnd/>
          </a:ln>
          <a:effectLst/>
        </p:spPr>
        <p:txBody>
          <a:bodyPr wrap="none">
            <a:spAutoFit/>
          </a:bodyPr>
          <a:lstStyle/>
          <a:p>
            <a:pPr algn="l">
              <a:spcBef>
                <a:spcPct val="20000"/>
              </a:spcBef>
            </a:pPr>
            <a:r>
              <a:rPr lang="en-US" b="0" dirty="0" smtClean="0">
                <a:latin typeface="Miriam" pitchFamily="2" charset="-79"/>
              </a:rPr>
              <a:t>Web Server </a:t>
            </a:r>
          </a:p>
          <a:p>
            <a:pPr algn="l">
              <a:spcBef>
                <a:spcPct val="20000"/>
              </a:spcBef>
            </a:pPr>
            <a:r>
              <a:rPr lang="en-US" b="0" dirty="0" smtClean="0">
                <a:latin typeface="Miriam" pitchFamily="2" charset="-79"/>
              </a:rPr>
              <a:t>configuration</a:t>
            </a:r>
            <a:endParaRPr lang="en-US" b="0" dirty="0">
              <a:latin typeface="Miriam" pitchFamily="2" charset="-79"/>
            </a:endParaRPr>
          </a:p>
        </p:txBody>
      </p:sp>
      <p:sp>
        <p:nvSpPr>
          <p:cNvPr id="38" name="Text Box 38"/>
          <p:cNvSpPr txBox="1">
            <a:spLocks noChangeArrowheads="1"/>
          </p:cNvSpPr>
          <p:nvPr/>
        </p:nvSpPr>
        <p:spPr bwMode="auto">
          <a:xfrm>
            <a:off x="7753244" y="2429737"/>
            <a:ext cx="1407758" cy="701731"/>
          </a:xfrm>
          <a:prstGeom prst="rect">
            <a:avLst/>
          </a:prstGeom>
          <a:noFill/>
          <a:ln w="9525">
            <a:noFill/>
            <a:miter lim="800000"/>
            <a:headEnd/>
            <a:tailEnd/>
          </a:ln>
          <a:effectLst/>
        </p:spPr>
        <p:txBody>
          <a:bodyPr wrap="none">
            <a:spAutoFit/>
          </a:bodyPr>
          <a:lstStyle/>
          <a:p>
            <a:pPr algn="l">
              <a:spcBef>
                <a:spcPct val="20000"/>
              </a:spcBef>
            </a:pPr>
            <a:r>
              <a:rPr lang="en-US" b="0" dirty="0" smtClean="0">
                <a:latin typeface="Miriam" pitchFamily="2" charset="-79"/>
              </a:rPr>
              <a:t>SAT</a:t>
            </a:r>
          </a:p>
          <a:p>
            <a:pPr algn="l">
              <a:spcBef>
                <a:spcPct val="20000"/>
              </a:spcBef>
            </a:pPr>
            <a:r>
              <a:rPr lang="en-US" dirty="0" smtClean="0">
                <a:latin typeface="Miriam" pitchFamily="2" charset="-79"/>
              </a:rPr>
              <a:t>(e.g. </a:t>
            </a:r>
            <a:r>
              <a:rPr lang="en-US" dirty="0" err="1" smtClean="0">
                <a:latin typeface="Miriam" pitchFamily="2" charset="-79"/>
              </a:rPr>
              <a:t>Minisat</a:t>
            </a:r>
            <a:r>
              <a:rPr lang="en-US" dirty="0" smtClean="0">
                <a:latin typeface="Miriam" pitchFamily="2" charset="-79"/>
              </a:rPr>
              <a:t>)</a:t>
            </a:r>
            <a:endParaRPr lang="en-US" b="0" dirty="0">
              <a:latin typeface="Miriam" pitchFamily="2" charset="-79"/>
            </a:endParaRPr>
          </a:p>
        </p:txBody>
      </p:sp>
      <p:sp>
        <p:nvSpPr>
          <p:cNvPr id="39" name="Text Box 39"/>
          <p:cNvSpPr txBox="1">
            <a:spLocks noChangeArrowheads="1"/>
          </p:cNvSpPr>
          <p:nvPr/>
        </p:nvSpPr>
        <p:spPr bwMode="auto">
          <a:xfrm>
            <a:off x="7725109" y="3643020"/>
            <a:ext cx="1911257" cy="1034129"/>
          </a:xfrm>
          <a:prstGeom prst="rect">
            <a:avLst/>
          </a:prstGeom>
          <a:noFill/>
          <a:ln w="9525">
            <a:noFill/>
            <a:miter lim="800000"/>
            <a:headEnd/>
            <a:tailEnd/>
          </a:ln>
          <a:effectLst/>
        </p:spPr>
        <p:txBody>
          <a:bodyPr wrap="square">
            <a:spAutoFit/>
          </a:bodyPr>
          <a:lstStyle/>
          <a:p>
            <a:pPr algn="l">
              <a:spcBef>
                <a:spcPct val="20000"/>
              </a:spcBef>
            </a:pPr>
            <a:r>
              <a:rPr lang="en-US" dirty="0" smtClean="0">
                <a:latin typeface="Miriam" pitchFamily="2" charset="-79"/>
              </a:rPr>
              <a:t>Mathematical </a:t>
            </a:r>
          </a:p>
          <a:p>
            <a:pPr algn="l">
              <a:spcBef>
                <a:spcPct val="20000"/>
              </a:spcBef>
            </a:pPr>
            <a:r>
              <a:rPr lang="en-US" dirty="0" smtClean="0">
                <a:latin typeface="Miriam" pitchFamily="2" charset="-79"/>
              </a:rPr>
              <a:t>Solver</a:t>
            </a:r>
          </a:p>
          <a:p>
            <a:pPr algn="l">
              <a:spcBef>
                <a:spcPct val="20000"/>
              </a:spcBef>
            </a:pPr>
            <a:r>
              <a:rPr lang="en-US" b="0" dirty="0" smtClean="0">
                <a:latin typeface="Miriam" pitchFamily="2" charset="-79"/>
              </a:rPr>
              <a:t>(e.g. </a:t>
            </a:r>
            <a:r>
              <a:rPr lang="en-US" b="0" dirty="0" err="1" smtClean="0">
                <a:latin typeface="Miriam" pitchFamily="2" charset="-79"/>
              </a:rPr>
              <a:t>LPSolve</a:t>
            </a:r>
            <a:r>
              <a:rPr lang="en-US" b="0" dirty="0" smtClean="0">
                <a:latin typeface="Miriam" pitchFamily="2" charset="-79"/>
              </a:rPr>
              <a:t>)</a:t>
            </a:r>
            <a:endParaRPr lang="en-US" b="0" dirty="0">
              <a:latin typeface="Miriam" pitchFamily="2" charset="-79"/>
            </a:endParaRPr>
          </a:p>
        </p:txBody>
      </p:sp>
      <p:sp>
        <p:nvSpPr>
          <p:cNvPr id="40" name="Text Box 40"/>
          <p:cNvSpPr txBox="1">
            <a:spLocks noChangeArrowheads="1"/>
          </p:cNvSpPr>
          <p:nvPr/>
        </p:nvSpPr>
        <p:spPr bwMode="auto">
          <a:xfrm>
            <a:off x="7782041" y="5012400"/>
            <a:ext cx="1412566" cy="1034129"/>
          </a:xfrm>
          <a:prstGeom prst="rect">
            <a:avLst/>
          </a:prstGeom>
          <a:noFill/>
          <a:ln w="9525">
            <a:noFill/>
            <a:miter lim="800000"/>
            <a:headEnd/>
            <a:tailEnd/>
          </a:ln>
          <a:effectLst/>
        </p:spPr>
        <p:txBody>
          <a:bodyPr wrap="none">
            <a:spAutoFit/>
          </a:bodyPr>
          <a:lstStyle/>
          <a:p>
            <a:pPr algn="l">
              <a:spcBef>
                <a:spcPct val="20000"/>
              </a:spcBef>
            </a:pPr>
            <a:r>
              <a:rPr lang="en-US" dirty="0" smtClean="0">
                <a:latin typeface="Miriam" pitchFamily="2" charset="-79"/>
              </a:rPr>
              <a:t>Constraint </a:t>
            </a:r>
          </a:p>
          <a:p>
            <a:pPr algn="l">
              <a:spcBef>
                <a:spcPct val="20000"/>
              </a:spcBef>
            </a:pPr>
            <a:r>
              <a:rPr lang="en-US" dirty="0" smtClean="0">
                <a:latin typeface="Miriam" pitchFamily="2" charset="-79"/>
              </a:rPr>
              <a:t>Solver</a:t>
            </a:r>
          </a:p>
          <a:p>
            <a:pPr algn="l">
              <a:spcBef>
                <a:spcPct val="20000"/>
              </a:spcBef>
            </a:pPr>
            <a:r>
              <a:rPr lang="en-US" b="0" dirty="0" smtClean="0">
                <a:latin typeface="Miriam" pitchFamily="2" charset="-79"/>
              </a:rPr>
              <a:t>(</a:t>
            </a:r>
            <a:r>
              <a:rPr lang="en-US" b="0" dirty="0" err="1" smtClean="0">
                <a:latin typeface="Miriam" pitchFamily="2" charset="-79"/>
              </a:rPr>
              <a:t>e.g</a:t>
            </a:r>
            <a:r>
              <a:rPr lang="en-US" b="0" dirty="0" smtClean="0">
                <a:latin typeface="Miriam" pitchFamily="2" charset="-79"/>
              </a:rPr>
              <a:t> </a:t>
            </a:r>
            <a:r>
              <a:rPr lang="en-US" b="0" dirty="0" err="1" smtClean="0">
                <a:latin typeface="Miriam" pitchFamily="2" charset="-79"/>
              </a:rPr>
              <a:t>Gecode</a:t>
            </a:r>
            <a:r>
              <a:rPr lang="en-US" b="0" dirty="0" smtClean="0">
                <a:latin typeface="Miriam" pitchFamily="2" charset="-79"/>
              </a:rPr>
              <a:t>)</a:t>
            </a:r>
            <a:endParaRPr lang="en-US" b="0" dirty="0">
              <a:latin typeface="Miriam" pitchFamily="2" charset="-79"/>
            </a:endParaRPr>
          </a:p>
        </p:txBody>
      </p:sp>
      <p:grpSp>
        <p:nvGrpSpPr>
          <p:cNvPr id="24" name="Group 40"/>
          <p:cNvGrpSpPr/>
          <p:nvPr/>
        </p:nvGrpSpPr>
        <p:grpSpPr>
          <a:xfrm flipH="1">
            <a:off x="3601329" y="1870544"/>
            <a:ext cx="1983544" cy="605372"/>
            <a:chOff x="5613009" y="1715796"/>
            <a:chExt cx="2715064" cy="921433"/>
          </a:xfrm>
        </p:grpSpPr>
        <p:grpSp>
          <p:nvGrpSpPr>
            <p:cNvPr id="29" name="Group 23"/>
            <p:cNvGrpSpPr>
              <a:grpSpLocks/>
            </p:cNvGrpSpPr>
            <p:nvPr/>
          </p:nvGrpSpPr>
          <p:grpSpPr bwMode="auto">
            <a:xfrm flipH="1">
              <a:off x="5613009" y="1716968"/>
              <a:ext cx="853855" cy="914400"/>
              <a:chOff x="4560" y="2064"/>
              <a:chExt cx="576" cy="576"/>
            </a:xfrm>
          </p:grpSpPr>
          <p:sp>
            <p:nvSpPr>
              <p:cNvPr id="48" name="Rectangle 24"/>
              <p:cNvSpPr>
                <a:spLocks noChangeArrowheads="1"/>
              </p:cNvSpPr>
              <p:nvPr/>
            </p:nvSpPr>
            <p:spPr bwMode="auto">
              <a:xfrm>
                <a:off x="4560" y="2064"/>
                <a:ext cx="576" cy="576"/>
              </a:xfrm>
              <a:prstGeom prst="rect">
                <a:avLst/>
              </a:prstGeom>
              <a:solidFill>
                <a:srgbClr val="66FF99"/>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49" name="Rectangle 25"/>
              <p:cNvSpPr>
                <a:spLocks noChangeArrowheads="1"/>
              </p:cNvSpPr>
              <p:nvPr/>
            </p:nvSpPr>
            <p:spPr bwMode="auto">
              <a:xfrm>
                <a:off x="4560" y="2256"/>
                <a:ext cx="240" cy="192"/>
              </a:xfrm>
              <a:prstGeom prst="rect">
                <a:avLst/>
              </a:prstGeom>
              <a:solidFill>
                <a:schemeClr val="bg1"/>
              </a:solidFill>
              <a:ln w="9525">
                <a:noFill/>
                <a:miter lim="800000"/>
                <a:headEnd/>
                <a:tailEnd/>
              </a:ln>
              <a:effectLst/>
            </p:spPr>
            <p:txBody>
              <a:bodyPr wrap="none" anchor="ctr"/>
              <a:lstStyle/>
              <a:p>
                <a:endParaRPr lang="en-US"/>
              </a:p>
            </p:txBody>
          </p:sp>
        </p:grpSp>
        <p:sp>
          <p:nvSpPr>
            <p:cNvPr id="44" name="Rectangle 9"/>
            <p:cNvSpPr>
              <a:spLocks noChangeArrowheads="1"/>
            </p:cNvSpPr>
            <p:nvPr/>
          </p:nvSpPr>
          <p:spPr bwMode="auto">
            <a:xfrm flipH="1">
              <a:off x="6471138" y="1715796"/>
              <a:ext cx="972259" cy="914400"/>
            </a:xfrm>
            <a:prstGeom prst="rect">
              <a:avLst/>
            </a:prstGeom>
            <a:solidFill>
              <a:srgbClr val="FF5050"/>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45" name="Oval 10"/>
            <p:cNvSpPr>
              <a:spLocks noChangeArrowheads="1"/>
            </p:cNvSpPr>
            <p:nvPr/>
          </p:nvSpPr>
          <p:spPr bwMode="auto">
            <a:xfrm flipV="1">
              <a:off x="7128041" y="1944396"/>
              <a:ext cx="457200" cy="457200"/>
            </a:xfrm>
            <a:prstGeom prst="ellipse">
              <a:avLst/>
            </a:prstGeom>
            <a:solidFill>
              <a:schemeClr val="bg1"/>
            </a:solidFill>
            <a:ln w="9525">
              <a:noFill/>
              <a:round/>
              <a:headEnd/>
              <a:tailEnd/>
            </a:ln>
            <a:effectLst/>
          </p:spPr>
          <p:txBody>
            <a:bodyPr wrap="none" anchor="ctr"/>
            <a:lstStyle/>
            <a:p>
              <a:endParaRPr lang="en-US"/>
            </a:p>
          </p:txBody>
        </p:sp>
        <p:sp>
          <p:nvSpPr>
            <p:cNvPr id="47" name="Rectangle 19"/>
            <p:cNvSpPr>
              <a:spLocks noChangeArrowheads="1"/>
            </p:cNvSpPr>
            <p:nvPr/>
          </p:nvSpPr>
          <p:spPr bwMode="auto">
            <a:xfrm flipH="1">
              <a:off x="7440977" y="1722829"/>
              <a:ext cx="887096" cy="914400"/>
            </a:xfrm>
            <a:prstGeom prst="rect">
              <a:avLst/>
            </a:prstGeom>
            <a:solidFill>
              <a:srgbClr val="9999FF"/>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43" name="Rectangle 11"/>
            <p:cNvSpPr>
              <a:spLocks noChangeArrowheads="1"/>
            </p:cNvSpPr>
            <p:nvPr/>
          </p:nvSpPr>
          <p:spPr bwMode="auto">
            <a:xfrm>
              <a:off x="6125137" y="2020596"/>
              <a:ext cx="381000" cy="304800"/>
            </a:xfrm>
            <a:prstGeom prst="rect">
              <a:avLst/>
            </a:prstGeom>
            <a:solidFill>
              <a:srgbClr val="FF5050"/>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46" name="Oval 20"/>
            <p:cNvSpPr>
              <a:spLocks noChangeArrowheads="1"/>
            </p:cNvSpPr>
            <p:nvPr/>
          </p:nvSpPr>
          <p:spPr bwMode="auto">
            <a:xfrm flipH="1">
              <a:off x="7146556" y="1950939"/>
              <a:ext cx="471682" cy="457200"/>
            </a:xfrm>
            <a:prstGeom prst="ellipse">
              <a:avLst/>
            </a:prstGeom>
            <a:solidFill>
              <a:srgbClr val="9999FF"/>
            </a:solidFill>
            <a:ln w="9525">
              <a:noFill/>
              <a:round/>
              <a:headEnd/>
              <a:tailEnd/>
            </a:ln>
            <a:effectLst>
              <a:outerShdw dist="35921" dir="2700000" algn="ctr" rotWithShape="0">
                <a:schemeClr val="bg2"/>
              </a:outerShdw>
            </a:effectLst>
          </p:spPr>
          <p:txBody>
            <a:bodyPr wrap="none" anchor="ctr"/>
            <a:lstStyle/>
            <a:p>
              <a:endParaRPr lang="en-US"/>
            </a:p>
          </p:txBody>
        </p:sp>
      </p:grpSp>
      <p:sp>
        <p:nvSpPr>
          <p:cNvPr id="50" name="Text Box 36"/>
          <p:cNvSpPr txBox="1">
            <a:spLocks noChangeArrowheads="1"/>
          </p:cNvSpPr>
          <p:nvPr/>
        </p:nvSpPr>
        <p:spPr bwMode="auto">
          <a:xfrm>
            <a:off x="4006952" y="4682912"/>
            <a:ext cx="1091966" cy="701731"/>
          </a:xfrm>
          <a:prstGeom prst="rect">
            <a:avLst/>
          </a:prstGeom>
          <a:solidFill>
            <a:schemeClr val="bg1"/>
          </a:solidFill>
          <a:ln w="9525">
            <a:noFill/>
            <a:miter lim="800000"/>
            <a:headEnd/>
            <a:tailEnd/>
          </a:ln>
          <a:effectLst/>
        </p:spPr>
        <p:txBody>
          <a:bodyPr wrap="none">
            <a:spAutoFit/>
          </a:bodyPr>
          <a:lstStyle/>
          <a:p>
            <a:pPr algn="ctr">
              <a:spcBef>
                <a:spcPct val="20000"/>
              </a:spcBef>
            </a:pPr>
            <a:r>
              <a:rPr lang="en-US" b="0" dirty="0" smtClean="0">
                <a:latin typeface="Miriam" pitchFamily="2" charset="-79"/>
              </a:rPr>
              <a:t>Common </a:t>
            </a:r>
          </a:p>
          <a:p>
            <a:pPr algn="ctr">
              <a:spcBef>
                <a:spcPct val="20000"/>
              </a:spcBef>
            </a:pPr>
            <a:r>
              <a:rPr lang="en-US" dirty="0" smtClean="0">
                <a:latin typeface="Miriam" pitchFamily="2" charset="-79"/>
              </a:rPr>
              <a:t>core</a:t>
            </a:r>
            <a:endParaRPr lang="en-US" b="0" dirty="0">
              <a:latin typeface="Miriam" pitchFamily="2" charset="-79"/>
            </a:endParaRPr>
          </a:p>
        </p:txBody>
      </p:sp>
      <p:sp>
        <p:nvSpPr>
          <p:cNvPr id="54" name="Rectangle 53"/>
          <p:cNvSpPr/>
          <p:nvPr/>
        </p:nvSpPr>
        <p:spPr>
          <a:xfrm>
            <a:off x="-211016" y="6415686"/>
            <a:ext cx="3981157" cy="400110"/>
          </a:xfrm>
          <a:prstGeom prst="rect">
            <a:avLst/>
          </a:prstGeom>
        </p:spPr>
        <p:txBody>
          <a:bodyPr wrap="square">
            <a:spAutoFit/>
          </a:bodyPr>
          <a:lstStyle/>
          <a:p>
            <a:pPr marL="971550" lvl="1" indent="-514350"/>
            <a:r>
              <a:rPr lang="en-US" sz="2000" b="1" dirty="0" smtClean="0"/>
              <a:t>Reconfigurable Representation</a:t>
            </a:r>
          </a:p>
        </p:txBody>
      </p:sp>
      <p:sp>
        <p:nvSpPr>
          <p:cNvPr id="55" name="Rectangle 54"/>
          <p:cNvSpPr/>
          <p:nvPr/>
        </p:nvSpPr>
        <p:spPr>
          <a:xfrm>
            <a:off x="6088967" y="6365030"/>
            <a:ext cx="3293603" cy="400110"/>
          </a:xfrm>
          <a:prstGeom prst="rect">
            <a:avLst/>
          </a:prstGeom>
        </p:spPr>
        <p:txBody>
          <a:bodyPr wrap="square">
            <a:spAutoFit/>
          </a:bodyPr>
          <a:lstStyle/>
          <a:p>
            <a:pPr marL="971550" lvl="1" indent="-514350"/>
            <a:r>
              <a:rPr lang="en-US" sz="2000" b="1" dirty="0" smtClean="0"/>
              <a:t>Multiple Solvers</a:t>
            </a:r>
          </a:p>
        </p:txBody>
      </p:sp>
      <p:sp>
        <p:nvSpPr>
          <p:cNvPr id="57" name="Rectangle 56"/>
          <p:cNvSpPr/>
          <p:nvPr/>
        </p:nvSpPr>
        <p:spPr>
          <a:xfrm>
            <a:off x="2086250" y="1359263"/>
            <a:ext cx="5316199" cy="523220"/>
          </a:xfrm>
          <a:prstGeom prst="rect">
            <a:avLst/>
          </a:prstGeom>
        </p:spPr>
        <p:txBody>
          <a:bodyPr wrap="none">
            <a:spAutoFit/>
          </a:bodyPr>
          <a:lstStyle/>
          <a:p>
            <a:r>
              <a:rPr lang="en-US" sz="2800" dirty="0" smtClean="0"/>
              <a:t>A </a:t>
            </a:r>
            <a:r>
              <a:rPr lang="en-US" sz="2800" b="1" dirty="0" smtClean="0"/>
              <a:t>reusable</a:t>
            </a:r>
            <a:r>
              <a:rPr lang="en-US" sz="2800" dirty="0" smtClean="0"/>
              <a:t> and </a:t>
            </a:r>
            <a:r>
              <a:rPr lang="en-US" sz="2800" b="1" dirty="0" smtClean="0"/>
              <a:t>flexible</a:t>
            </a:r>
            <a:r>
              <a:rPr lang="en-US" sz="2800" dirty="0" smtClean="0"/>
              <a:t> framework </a:t>
            </a:r>
          </a:p>
        </p:txBody>
      </p:sp>
      <p:sp>
        <p:nvSpPr>
          <p:cNvPr id="51" name="Slide Number Placeholder 50"/>
          <p:cNvSpPr>
            <a:spLocks noGrp="1"/>
          </p:cNvSpPr>
          <p:nvPr>
            <p:ph type="sldNum" sz="quarter" idx="12"/>
          </p:nvPr>
        </p:nvSpPr>
        <p:spPr>
          <a:xfrm>
            <a:off x="6722012" y="6492875"/>
            <a:ext cx="2133600" cy="365125"/>
          </a:xfrm>
        </p:spPr>
        <p:txBody>
          <a:bodyPr/>
          <a:lstStyle/>
          <a:p>
            <a:fld id="{97FDAC24-C7B8-4346-9C3A-B6BF40149F5E}" type="slidenum">
              <a:rPr lang="en-US" smtClean="0"/>
              <a:pPr/>
              <a:t>7</a:t>
            </a:fld>
            <a:endParaRPr lang="en-US" dirty="0"/>
          </a:p>
        </p:txBody>
      </p:sp>
      <p:sp>
        <p:nvSpPr>
          <p:cNvPr id="52" name="Rectangle 51"/>
          <p:cNvSpPr/>
          <p:nvPr/>
        </p:nvSpPr>
        <p:spPr>
          <a:xfrm>
            <a:off x="3247290" y="6007722"/>
            <a:ext cx="3293603" cy="400110"/>
          </a:xfrm>
          <a:prstGeom prst="rect">
            <a:avLst/>
          </a:prstGeom>
        </p:spPr>
        <p:txBody>
          <a:bodyPr wrap="square">
            <a:spAutoFit/>
          </a:bodyPr>
          <a:lstStyle/>
          <a:p>
            <a:pPr marL="971550" lvl="1" indent="-514350"/>
            <a:r>
              <a:rPr lang="en-US" sz="2000" b="1" dirty="0" smtClean="0"/>
              <a:t>Reusable Core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 Generic Design Space Exploration Framework</a:t>
            </a:r>
            <a:endParaRPr lang="en-US" sz="5400" dirty="0"/>
          </a:p>
        </p:txBody>
      </p:sp>
      <p:sp>
        <p:nvSpPr>
          <p:cNvPr id="55" name="Rectangle 54"/>
          <p:cNvSpPr/>
          <p:nvPr/>
        </p:nvSpPr>
        <p:spPr>
          <a:xfrm>
            <a:off x="534038" y="1538186"/>
            <a:ext cx="5304391" cy="3187918"/>
          </a:xfrm>
          <a:prstGeom prst="rect">
            <a:avLst/>
          </a:prstGeom>
          <a:solidFill>
            <a:schemeClr val="bg1">
              <a:lumMod val="9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56" name="Rectangle 55"/>
          <p:cNvSpPr/>
          <p:nvPr/>
        </p:nvSpPr>
        <p:spPr>
          <a:xfrm>
            <a:off x="711996" y="2775550"/>
            <a:ext cx="2082177" cy="175763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57" name="Rectangle 56"/>
          <p:cNvSpPr/>
          <p:nvPr/>
        </p:nvSpPr>
        <p:spPr>
          <a:xfrm>
            <a:off x="568739" y="1856643"/>
            <a:ext cx="987984" cy="2942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DSML</a:t>
            </a:r>
            <a:endParaRPr lang="en-US" sz="1600" dirty="0">
              <a:solidFill>
                <a:schemeClr val="tx1"/>
              </a:solidFill>
            </a:endParaRPr>
          </a:p>
        </p:txBody>
      </p:sp>
      <p:sp>
        <p:nvSpPr>
          <p:cNvPr id="58" name="Rectangle 57"/>
          <p:cNvSpPr/>
          <p:nvPr/>
        </p:nvSpPr>
        <p:spPr>
          <a:xfrm>
            <a:off x="2230800" y="1730327"/>
            <a:ext cx="1173580" cy="4409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ADSEL Template</a:t>
            </a:r>
            <a:endParaRPr lang="en-US" sz="1600" b="1" dirty="0">
              <a:solidFill>
                <a:schemeClr val="tx1"/>
              </a:solidFill>
            </a:endParaRPr>
          </a:p>
        </p:txBody>
      </p:sp>
      <p:sp>
        <p:nvSpPr>
          <p:cNvPr id="59" name="Isosceles Triangle 58"/>
          <p:cNvSpPr/>
          <p:nvPr/>
        </p:nvSpPr>
        <p:spPr>
          <a:xfrm>
            <a:off x="909594" y="2228365"/>
            <a:ext cx="308745" cy="193605"/>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0" name="Isosceles Triangle 59"/>
          <p:cNvSpPr/>
          <p:nvPr/>
        </p:nvSpPr>
        <p:spPr>
          <a:xfrm>
            <a:off x="2690102" y="2236109"/>
            <a:ext cx="308745" cy="185861"/>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1" name="Rectangle 60"/>
          <p:cNvSpPr/>
          <p:nvPr/>
        </p:nvSpPr>
        <p:spPr>
          <a:xfrm>
            <a:off x="1304788" y="2947406"/>
            <a:ext cx="926236" cy="4628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eDSML</a:t>
            </a:r>
            <a:endParaRPr lang="en-US" sz="1600" b="1" dirty="0">
              <a:solidFill>
                <a:schemeClr val="tx1"/>
              </a:solidFill>
            </a:endParaRPr>
          </a:p>
        </p:txBody>
      </p:sp>
      <p:cxnSp>
        <p:nvCxnSpPr>
          <p:cNvPr id="62" name="Straight Connector 61"/>
          <p:cNvCxnSpPr>
            <a:stCxn id="57" idx="2"/>
            <a:endCxn id="59" idx="0"/>
          </p:cNvCxnSpPr>
          <p:nvPr/>
        </p:nvCxnSpPr>
        <p:spPr>
          <a:xfrm rot="16200000" flipH="1">
            <a:off x="1024628" y="2189027"/>
            <a:ext cx="77442" cy="12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8" idx="2"/>
            <a:endCxn id="60" idx="0"/>
          </p:cNvCxnSpPr>
          <p:nvPr/>
        </p:nvCxnSpPr>
        <p:spPr>
          <a:xfrm rot="16200000" flipH="1">
            <a:off x="2798635" y="2190268"/>
            <a:ext cx="64795" cy="268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61" idx="0"/>
            <a:endCxn id="60" idx="3"/>
          </p:cNvCxnSpPr>
          <p:nvPr/>
        </p:nvCxnSpPr>
        <p:spPr>
          <a:xfrm rot="5400000" flipH="1" flipV="1">
            <a:off x="2043472" y="2146404"/>
            <a:ext cx="525436" cy="107656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59" idx="3"/>
            <a:endCxn id="61" idx="0"/>
          </p:cNvCxnSpPr>
          <p:nvPr/>
        </p:nvCxnSpPr>
        <p:spPr>
          <a:xfrm rot="16200000" flipH="1">
            <a:off x="1153218" y="2332718"/>
            <a:ext cx="525436" cy="70393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904654" y="3987132"/>
            <a:ext cx="1733912" cy="5069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Design Space Model</a:t>
            </a:r>
            <a:endParaRPr lang="en-US" sz="1600" dirty="0">
              <a:solidFill>
                <a:schemeClr val="tx1"/>
              </a:solidFill>
            </a:endParaRPr>
          </a:p>
        </p:txBody>
      </p:sp>
      <p:cxnSp>
        <p:nvCxnSpPr>
          <p:cNvPr id="67" name="Straight Arrow Connector 66"/>
          <p:cNvCxnSpPr>
            <a:stCxn id="66" idx="0"/>
            <a:endCxn id="61" idx="2"/>
          </p:cNvCxnSpPr>
          <p:nvPr/>
        </p:nvCxnSpPr>
        <p:spPr>
          <a:xfrm rot="16200000" flipV="1">
            <a:off x="1481328" y="3696850"/>
            <a:ext cx="576860" cy="3705"/>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766977" y="3543229"/>
            <a:ext cx="1132142" cy="307777"/>
          </a:xfrm>
          <a:prstGeom prst="rect">
            <a:avLst/>
          </a:prstGeom>
          <a:solidFill>
            <a:schemeClr val="bg1"/>
          </a:solidFill>
        </p:spPr>
        <p:txBody>
          <a:bodyPr wrap="square" rtlCol="0">
            <a:spAutoFit/>
          </a:bodyPr>
          <a:lstStyle/>
          <a:p>
            <a:r>
              <a:rPr lang="en-US" sz="1400" dirty="0" smtClean="0"/>
              <a:t>Instance of</a:t>
            </a:r>
            <a:endParaRPr lang="en-US" sz="1400" dirty="0"/>
          </a:p>
        </p:txBody>
      </p:sp>
      <p:sp>
        <p:nvSpPr>
          <p:cNvPr id="70" name="Rectangle 69"/>
          <p:cNvSpPr/>
          <p:nvPr/>
        </p:nvSpPr>
        <p:spPr>
          <a:xfrm>
            <a:off x="2350005" y="6117602"/>
            <a:ext cx="1714430" cy="4934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FlatZinc</a:t>
            </a:r>
            <a:r>
              <a:rPr lang="en-US" sz="1600" b="1" dirty="0" smtClean="0">
                <a:solidFill>
                  <a:schemeClr val="tx1"/>
                </a:solidFill>
              </a:rPr>
              <a:t> Solver</a:t>
            </a:r>
            <a:endParaRPr lang="en-US" sz="1600" b="1" dirty="0">
              <a:solidFill>
                <a:schemeClr val="tx1"/>
              </a:solidFill>
            </a:endParaRPr>
          </a:p>
        </p:txBody>
      </p:sp>
      <p:sp>
        <p:nvSpPr>
          <p:cNvPr id="71" name="Rounded Rectangle 70"/>
          <p:cNvSpPr/>
          <p:nvPr/>
        </p:nvSpPr>
        <p:spPr>
          <a:xfrm>
            <a:off x="3285966" y="5028307"/>
            <a:ext cx="2751926" cy="91572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Solver Independent Constraint Problem in </a:t>
            </a:r>
            <a:r>
              <a:rPr lang="en-US" sz="1600" b="1" dirty="0" err="1" smtClean="0">
                <a:solidFill>
                  <a:schemeClr val="tx1"/>
                </a:solidFill>
              </a:rPr>
              <a:t>Minizinc</a:t>
            </a:r>
            <a:endParaRPr lang="en-US" sz="1600" dirty="0"/>
          </a:p>
        </p:txBody>
      </p:sp>
      <p:grpSp>
        <p:nvGrpSpPr>
          <p:cNvPr id="3" name="Group 55"/>
          <p:cNvGrpSpPr/>
          <p:nvPr/>
        </p:nvGrpSpPr>
        <p:grpSpPr>
          <a:xfrm>
            <a:off x="3606069" y="2732586"/>
            <a:ext cx="2082177" cy="1830504"/>
            <a:chOff x="3913632" y="1533144"/>
            <a:chExt cx="2569464" cy="1920240"/>
          </a:xfrm>
        </p:grpSpPr>
        <p:sp>
          <p:nvSpPr>
            <p:cNvPr id="97" name="Rectangle 96"/>
            <p:cNvSpPr/>
            <p:nvPr/>
          </p:nvSpPr>
          <p:spPr>
            <a:xfrm>
              <a:off x="3913632" y="1533144"/>
              <a:ext cx="2569464" cy="19202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8" name="Rectangle 97"/>
            <p:cNvSpPr/>
            <p:nvPr/>
          </p:nvSpPr>
          <p:spPr>
            <a:xfrm>
              <a:off x="4352216" y="1636775"/>
              <a:ext cx="1733340" cy="582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Intermediate Language</a:t>
              </a:r>
              <a:endParaRPr lang="en-US" sz="1600" b="1" dirty="0">
                <a:solidFill>
                  <a:schemeClr val="tx1"/>
                </a:solidFill>
              </a:endParaRPr>
            </a:p>
          </p:txBody>
        </p:sp>
        <p:sp>
          <p:nvSpPr>
            <p:cNvPr id="99" name="Rectangle 98"/>
            <p:cNvSpPr/>
            <p:nvPr/>
          </p:nvSpPr>
          <p:spPr>
            <a:xfrm>
              <a:off x="3968080" y="2731013"/>
              <a:ext cx="2487034"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Intermediate Design Space Model</a:t>
              </a:r>
              <a:endParaRPr lang="en-US" sz="1600" dirty="0">
                <a:solidFill>
                  <a:schemeClr val="tx1"/>
                </a:solidFill>
              </a:endParaRPr>
            </a:p>
          </p:txBody>
        </p:sp>
        <p:cxnSp>
          <p:nvCxnSpPr>
            <p:cNvPr id="100" name="Straight Arrow Connector 99"/>
            <p:cNvCxnSpPr>
              <a:stCxn id="99" idx="0"/>
              <a:endCxn id="98" idx="2"/>
            </p:cNvCxnSpPr>
            <p:nvPr/>
          </p:nvCxnSpPr>
          <p:spPr>
            <a:xfrm rot="5400000" flipH="1" flipV="1">
              <a:off x="4959282" y="2471408"/>
              <a:ext cx="511921" cy="728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5266100" y="2325678"/>
              <a:ext cx="1136702" cy="290578"/>
            </a:xfrm>
            <a:prstGeom prst="rect">
              <a:avLst/>
            </a:prstGeom>
            <a:solidFill>
              <a:schemeClr val="bg1"/>
            </a:solidFill>
          </p:spPr>
          <p:txBody>
            <a:bodyPr wrap="square" rtlCol="0">
              <a:spAutoFit/>
            </a:bodyPr>
            <a:lstStyle/>
            <a:p>
              <a:r>
                <a:rPr lang="en-US" sz="1200" dirty="0" smtClean="0"/>
                <a:t>Instance of</a:t>
              </a:r>
              <a:endParaRPr lang="en-US" sz="1200" dirty="0"/>
            </a:p>
          </p:txBody>
        </p:sp>
      </p:grpSp>
      <p:sp>
        <p:nvSpPr>
          <p:cNvPr id="73" name="Rectangle 72"/>
          <p:cNvSpPr/>
          <p:nvPr/>
        </p:nvSpPr>
        <p:spPr>
          <a:xfrm>
            <a:off x="5149052" y="6133669"/>
            <a:ext cx="836873" cy="5028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FD Solver</a:t>
            </a:r>
            <a:endParaRPr lang="en-US" sz="1600" b="1" dirty="0">
              <a:solidFill>
                <a:schemeClr val="tx1"/>
              </a:solidFill>
            </a:endParaRPr>
          </a:p>
        </p:txBody>
      </p:sp>
      <p:sp>
        <p:nvSpPr>
          <p:cNvPr id="74" name="Rectangle 73"/>
          <p:cNvSpPr/>
          <p:nvPr/>
        </p:nvSpPr>
        <p:spPr>
          <a:xfrm>
            <a:off x="4139108" y="6111219"/>
            <a:ext cx="913790" cy="5151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LP Solver</a:t>
            </a:r>
            <a:endParaRPr lang="en-US" sz="1600" b="1" dirty="0">
              <a:solidFill>
                <a:schemeClr val="tx1"/>
              </a:solidFill>
            </a:endParaRPr>
          </a:p>
        </p:txBody>
      </p:sp>
      <p:sp>
        <p:nvSpPr>
          <p:cNvPr id="75" name="Rectangle 74"/>
          <p:cNvSpPr/>
          <p:nvPr/>
        </p:nvSpPr>
        <p:spPr>
          <a:xfrm>
            <a:off x="6089077" y="6158387"/>
            <a:ext cx="864833" cy="4956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tx1"/>
                </a:solidFill>
              </a:rPr>
              <a:t>Gecode</a:t>
            </a:r>
            <a:endParaRPr lang="en-US" sz="1600" b="1" dirty="0" smtClean="0">
              <a:solidFill>
                <a:schemeClr val="tx1"/>
              </a:solidFill>
            </a:endParaRPr>
          </a:p>
          <a:p>
            <a:pPr algn="ctr"/>
            <a:r>
              <a:rPr lang="en-US" sz="1600" b="1" dirty="0" smtClean="0">
                <a:solidFill>
                  <a:schemeClr val="tx1"/>
                </a:solidFill>
              </a:rPr>
              <a:t>Solver</a:t>
            </a:r>
            <a:endParaRPr lang="en-US" sz="1600" b="1" dirty="0">
              <a:solidFill>
                <a:schemeClr val="tx1"/>
              </a:solidFill>
            </a:endParaRPr>
          </a:p>
        </p:txBody>
      </p:sp>
      <p:cxnSp>
        <p:nvCxnSpPr>
          <p:cNvPr id="76" name="Straight Arrow Connector 75"/>
          <p:cNvCxnSpPr>
            <a:stCxn id="71" idx="2"/>
            <a:endCxn id="70" idx="0"/>
          </p:cNvCxnSpPr>
          <p:nvPr/>
        </p:nvCxnSpPr>
        <p:spPr>
          <a:xfrm rot="5400000">
            <a:off x="3847790" y="5303463"/>
            <a:ext cx="173570" cy="145470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1" idx="2"/>
            <a:endCxn id="74" idx="0"/>
          </p:cNvCxnSpPr>
          <p:nvPr/>
        </p:nvCxnSpPr>
        <p:spPr>
          <a:xfrm rot="5400000">
            <a:off x="4545373" y="5994663"/>
            <a:ext cx="167187" cy="65926"/>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71" idx="2"/>
            <a:endCxn id="73" idx="0"/>
          </p:cNvCxnSpPr>
          <p:nvPr/>
        </p:nvCxnSpPr>
        <p:spPr>
          <a:xfrm rot="16200000" flipH="1">
            <a:off x="5019890" y="5586071"/>
            <a:ext cx="189637" cy="90555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71" idx="3"/>
            <a:endCxn id="75" idx="0"/>
          </p:cNvCxnSpPr>
          <p:nvPr/>
        </p:nvCxnSpPr>
        <p:spPr>
          <a:xfrm>
            <a:off x="6037892" y="5486170"/>
            <a:ext cx="483602" cy="672217"/>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endCxn id="83" idx="1"/>
          </p:cNvCxnSpPr>
          <p:nvPr/>
        </p:nvCxnSpPr>
        <p:spPr>
          <a:xfrm>
            <a:off x="5665570" y="4083341"/>
            <a:ext cx="412789" cy="4818"/>
          </a:xfrm>
          <a:prstGeom prst="straightConnector1">
            <a:avLst/>
          </a:prstGeom>
          <a:ln>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endCxn id="71" idx="0"/>
          </p:cNvCxnSpPr>
          <p:nvPr/>
        </p:nvCxnSpPr>
        <p:spPr>
          <a:xfrm rot="16200000" flipH="1">
            <a:off x="4373546" y="4739923"/>
            <a:ext cx="572718" cy="40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 name="Freeform 81"/>
          <p:cNvSpPr/>
          <p:nvPr/>
        </p:nvSpPr>
        <p:spPr>
          <a:xfrm>
            <a:off x="5633748" y="4253508"/>
            <a:ext cx="1382576" cy="543668"/>
          </a:xfrm>
          <a:custGeom>
            <a:avLst/>
            <a:gdLst>
              <a:gd name="connsiteX0" fmla="*/ 1706137 w 1706137"/>
              <a:gd name="connsiteY0" fmla="*/ 100361 h 589156"/>
              <a:gd name="connsiteX1" fmla="*/ 1483113 w 1706137"/>
              <a:gd name="connsiteY1" fmla="*/ 579863 h 589156"/>
              <a:gd name="connsiteX2" fmla="*/ 691376 w 1706137"/>
              <a:gd name="connsiteY2" fmla="*/ 156117 h 589156"/>
              <a:gd name="connsiteX3" fmla="*/ 0 w 1706137"/>
              <a:gd name="connsiteY3" fmla="*/ 0 h 589156"/>
            </a:gdLst>
            <a:ahLst/>
            <a:cxnLst>
              <a:cxn ang="0">
                <a:pos x="connsiteX0" y="connsiteY0"/>
              </a:cxn>
              <a:cxn ang="0">
                <a:pos x="connsiteX1" y="connsiteY1"/>
              </a:cxn>
              <a:cxn ang="0">
                <a:pos x="connsiteX2" y="connsiteY2"/>
              </a:cxn>
              <a:cxn ang="0">
                <a:pos x="connsiteX3" y="connsiteY3"/>
              </a:cxn>
            </a:cxnLst>
            <a:rect l="l" t="t" r="r" b="b"/>
            <a:pathLst>
              <a:path w="1706137" h="589156">
                <a:moveTo>
                  <a:pt x="1706137" y="100361"/>
                </a:moveTo>
                <a:cubicBezTo>
                  <a:pt x="1679188" y="335465"/>
                  <a:pt x="1652240" y="570570"/>
                  <a:pt x="1483113" y="579863"/>
                </a:cubicBezTo>
                <a:cubicBezTo>
                  <a:pt x="1313986" y="589156"/>
                  <a:pt x="938562" y="252761"/>
                  <a:pt x="691376" y="156117"/>
                </a:cubicBezTo>
                <a:cubicBezTo>
                  <a:pt x="444190" y="59473"/>
                  <a:pt x="222095" y="29736"/>
                  <a:pt x="0" y="0"/>
                </a:cubicBezTo>
              </a:path>
            </a:pathLst>
          </a:custGeom>
          <a:ln w="19050">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a:p>
        </p:txBody>
      </p:sp>
      <p:sp>
        <p:nvSpPr>
          <p:cNvPr id="83" name="Rectangle 82"/>
          <p:cNvSpPr/>
          <p:nvPr/>
        </p:nvSpPr>
        <p:spPr>
          <a:xfrm>
            <a:off x="6078360" y="3840343"/>
            <a:ext cx="1011738" cy="4956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DESERT</a:t>
            </a:r>
            <a:endParaRPr lang="en-US" sz="1600" b="1" dirty="0">
              <a:solidFill>
                <a:schemeClr val="tx1"/>
              </a:solidFill>
            </a:endParaRPr>
          </a:p>
        </p:txBody>
      </p:sp>
      <p:sp>
        <p:nvSpPr>
          <p:cNvPr id="84" name="Right Arrow 83"/>
          <p:cNvSpPr/>
          <p:nvPr/>
        </p:nvSpPr>
        <p:spPr>
          <a:xfrm rot="10800000" flipV="1">
            <a:off x="2241635" y="3107869"/>
            <a:ext cx="1723428" cy="171789"/>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4" name="Group 49"/>
          <p:cNvGrpSpPr/>
          <p:nvPr/>
        </p:nvGrpSpPr>
        <p:grpSpPr>
          <a:xfrm rot="2310796">
            <a:off x="2208940" y="2760609"/>
            <a:ext cx="1723428" cy="543516"/>
            <a:chOff x="1462110" y="2313888"/>
            <a:chExt cx="2126758" cy="641757"/>
          </a:xfrm>
        </p:grpSpPr>
        <p:sp>
          <p:nvSpPr>
            <p:cNvPr id="95" name="Right Arrow 94"/>
            <p:cNvSpPr/>
            <p:nvPr/>
          </p:nvSpPr>
          <p:spPr>
            <a:xfrm rot="19296875" flipV="1">
              <a:off x="1462110" y="2464575"/>
              <a:ext cx="2126758" cy="20284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6" name="Rectangle 95"/>
            <p:cNvSpPr/>
            <p:nvPr/>
          </p:nvSpPr>
          <p:spPr>
            <a:xfrm rot="19237645">
              <a:off x="1901739" y="2313888"/>
              <a:ext cx="1486198" cy="641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Model Transformation</a:t>
              </a:r>
              <a:endParaRPr lang="en-US" sz="1200" dirty="0">
                <a:solidFill>
                  <a:schemeClr val="tx1"/>
                </a:solidFill>
              </a:endParaRPr>
            </a:p>
          </p:txBody>
        </p:sp>
      </p:grpSp>
      <p:sp>
        <p:nvSpPr>
          <p:cNvPr id="88" name="Freeform 87"/>
          <p:cNvSpPr/>
          <p:nvPr/>
        </p:nvSpPr>
        <p:spPr>
          <a:xfrm>
            <a:off x="2848581" y="4393450"/>
            <a:ext cx="1530998" cy="980324"/>
          </a:xfrm>
          <a:custGeom>
            <a:avLst/>
            <a:gdLst>
              <a:gd name="connsiteX0" fmla="*/ 572052 w 2109304"/>
              <a:gd name="connsiteY0" fmla="*/ 1272209 h 1272209"/>
              <a:gd name="connsiteX1" fmla="*/ 200991 w 2109304"/>
              <a:gd name="connsiteY1" fmla="*/ 821635 h 1272209"/>
              <a:gd name="connsiteX2" fmla="*/ 1778000 w 2109304"/>
              <a:gd name="connsiteY2" fmla="*/ 596348 h 1272209"/>
              <a:gd name="connsiteX3" fmla="*/ 2109304 w 2109304"/>
              <a:gd name="connsiteY3" fmla="*/ 0 h 1272209"/>
            </a:gdLst>
            <a:ahLst/>
            <a:cxnLst>
              <a:cxn ang="0">
                <a:pos x="connsiteX0" y="connsiteY0"/>
              </a:cxn>
              <a:cxn ang="0">
                <a:pos x="connsiteX1" y="connsiteY1"/>
              </a:cxn>
              <a:cxn ang="0">
                <a:pos x="connsiteX2" y="connsiteY2"/>
              </a:cxn>
              <a:cxn ang="0">
                <a:pos x="connsiteX3" y="connsiteY3"/>
              </a:cxn>
            </a:cxnLst>
            <a:rect l="l" t="t" r="r" b="b"/>
            <a:pathLst>
              <a:path w="2109304" h="1272209">
                <a:moveTo>
                  <a:pt x="572052" y="1272209"/>
                </a:moveTo>
                <a:cubicBezTo>
                  <a:pt x="286026" y="1103244"/>
                  <a:pt x="0" y="934279"/>
                  <a:pt x="200991" y="821635"/>
                </a:cubicBezTo>
                <a:cubicBezTo>
                  <a:pt x="401982" y="708992"/>
                  <a:pt x="1459948" y="733287"/>
                  <a:pt x="1778000" y="596348"/>
                </a:cubicBezTo>
                <a:cubicBezTo>
                  <a:pt x="2096052" y="459409"/>
                  <a:pt x="2109304" y="0"/>
                  <a:pt x="2109304" y="0"/>
                </a:cubicBezTo>
              </a:path>
            </a:pathLst>
          </a:cu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cxnSp>
        <p:nvCxnSpPr>
          <p:cNvPr id="89" name="Straight Connector 88"/>
          <p:cNvCxnSpPr>
            <a:endCxn id="92" idx="0"/>
          </p:cNvCxnSpPr>
          <p:nvPr/>
        </p:nvCxnSpPr>
        <p:spPr>
          <a:xfrm rot="16200000" flipH="1">
            <a:off x="2837122" y="3681077"/>
            <a:ext cx="633913" cy="7818"/>
          </a:xfrm>
          <a:prstGeom prst="line">
            <a:avLst/>
          </a:prstGeom>
          <a:ln>
            <a:solidFill>
              <a:schemeClr val="tx1"/>
            </a:solidFill>
            <a:prstDash val="sysDash"/>
            <a:headEnd type="stealth"/>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V="1">
            <a:off x="2638566" y="4129333"/>
            <a:ext cx="990744" cy="38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10800000" flipV="1">
            <a:off x="2653412" y="4323698"/>
            <a:ext cx="956171" cy="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 name="Oval 91"/>
          <p:cNvSpPr/>
          <p:nvPr/>
        </p:nvSpPr>
        <p:spPr>
          <a:xfrm>
            <a:off x="2927135" y="4001944"/>
            <a:ext cx="461704" cy="4391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t</a:t>
            </a:r>
            <a:endParaRPr lang="en-US" sz="1200" dirty="0"/>
          </a:p>
        </p:txBody>
      </p:sp>
      <p:sp>
        <p:nvSpPr>
          <p:cNvPr id="72" name="Rectangle 71"/>
          <p:cNvSpPr/>
          <p:nvPr/>
        </p:nvSpPr>
        <p:spPr>
          <a:xfrm>
            <a:off x="2166425" y="1589649"/>
            <a:ext cx="365759" cy="1139483"/>
          </a:xfrm>
          <a:prstGeom prst="rect">
            <a:avLst/>
          </a:prstGeom>
          <a:solidFill>
            <a:srgbClr val="FF000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p:cNvSpPr/>
          <p:nvPr/>
        </p:nvSpPr>
        <p:spPr>
          <a:xfrm>
            <a:off x="2532164" y="1603716"/>
            <a:ext cx="3235568" cy="1885071"/>
          </a:xfrm>
          <a:prstGeom prst="rect">
            <a:avLst/>
          </a:prstGeom>
          <a:solidFill>
            <a:srgbClr val="FF000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p:cNvSpPr>
            <a:spLocks noChangeArrowheads="1"/>
          </p:cNvSpPr>
          <p:nvPr/>
        </p:nvSpPr>
        <p:spPr bwMode="auto">
          <a:xfrm>
            <a:off x="565637" y="1591529"/>
            <a:ext cx="1544518" cy="3064870"/>
          </a:xfrm>
          <a:prstGeom prst="rect">
            <a:avLst/>
          </a:prstGeom>
          <a:solidFill>
            <a:srgbClr val="9999FF">
              <a:alpha val="28000"/>
            </a:srgbClr>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06" name="Rectangle 105"/>
          <p:cNvSpPr>
            <a:spLocks noChangeArrowheads="1"/>
          </p:cNvSpPr>
          <p:nvPr/>
        </p:nvSpPr>
        <p:spPr bwMode="auto">
          <a:xfrm>
            <a:off x="2110740" y="2785404"/>
            <a:ext cx="393311" cy="1871003"/>
          </a:xfrm>
          <a:prstGeom prst="rect">
            <a:avLst/>
          </a:prstGeom>
          <a:solidFill>
            <a:srgbClr val="9999FF">
              <a:alpha val="28000"/>
            </a:srgbClr>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07" name="Rectangle 106"/>
          <p:cNvSpPr>
            <a:spLocks noChangeArrowheads="1"/>
          </p:cNvSpPr>
          <p:nvPr/>
        </p:nvSpPr>
        <p:spPr bwMode="auto">
          <a:xfrm>
            <a:off x="2504634" y="3502855"/>
            <a:ext cx="351108" cy="1153552"/>
          </a:xfrm>
          <a:prstGeom prst="rect">
            <a:avLst/>
          </a:prstGeom>
          <a:solidFill>
            <a:srgbClr val="9999FF">
              <a:alpha val="28000"/>
            </a:srgbClr>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12" name="Rectangle 111"/>
          <p:cNvSpPr>
            <a:spLocks noChangeArrowheads="1"/>
          </p:cNvSpPr>
          <p:nvPr/>
        </p:nvSpPr>
        <p:spPr bwMode="auto">
          <a:xfrm>
            <a:off x="2996419" y="3516923"/>
            <a:ext cx="4431323" cy="1266095"/>
          </a:xfrm>
          <a:prstGeom prst="rect">
            <a:avLst/>
          </a:prstGeom>
          <a:solidFill>
            <a:srgbClr val="66FF99">
              <a:alpha val="19000"/>
            </a:srgbClr>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14" name="Rectangle 113"/>
          <p:cNvSpPr/>
          <p:nvPr/>
        </p:nvSpPr>
        <p:spPr>
          <a:xfrm>
            <a:off x="3924887" y="1744394"/>
            <a:ext cx="1308294" cy="5205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GME</a:t>
            </a:r>
            <a:endParaRPr lang="en-US" sz="4000" b="1" dirty="0">
              <a:solidFill>
                <a:schemeClr val="tx1"/>
              </a:solidFill>
            </a:endParaRPr>
          </a:p>
        </p:txBody>
      </p:sp>
      <p:sp>
        <p:nvSpPr>
          <p:cNvPr id="85" name="Slide Number Placeholder 84"/>
          <p:cNvSpPr>
            <a:spLocks noGrp="1"/>
          </p:cNvSpPr>
          <p:nvPr>
            <p:ph type="sldNum" sz="quarter" idx="12"/>
          </p:nvPr>
        </p:nvSpPr>
        <p:spPr>
          <a:xfrm>
            <a:off x="6595404" y="6356350"/>
            <a:ext cx="2133600" cy="365125"/>
          </a:xfrm>
        </p:spPr>
        <p:txBody>
          <a:bodyPr/>
          <a:lstStyle/>
          <a:p>
            <a:fld id="{97FDAC24-C7B8-4346-9C3A-B6BF40149F5E}" type="slidenum">
              <a:rPr lang="en-US" smtClean="0"/>
              <a:pPr/>
              <a:t>8</a:t>
            </a:fld>
            <a:endParaRPr lang="en-US"/>
          </a:p>
        </p:txBody>
      </p:sp>
      <p:sp>
        <p:nvSpPr>
          <p:cNvPr id="69" name="Oval Callout 68"/>
          <p:cNvSpPr/>
          <p:nvPr/>
        </p:nvSpPr>
        <p:spPr>
          <a:xfrm>
            <a:off x="6876750" y="2630658"/>
            <a:ext cx="2028100" cy="658838"/>
          </a:xfrm>
          <a:prstGeom prst="wedgeEllipseCallout">
            <a:avLst>
              <a:gd name="adj1" fmla="val -98093"/>
              <a:gd name="adj2" fmla="val -35963"/>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Common Core</a:t>
            </a:r>
          </a:p>
        </p:txBody>
      </p:sp>
      <p:sp>
        <p:nvSpPr>
          <p:cNvPr id="94" name="Rounded Rectangle 93"/>
          <p:cNvSpPr/>
          <p:nvPr/>
        </p:nvSpPr>
        <p:spPr>
          <a:xfrm>
            <a:off x="3305907" y="5050302"/>
            <a:ext cx="2729133" cy="886264"/>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 Callout 92"/>
          <p:cNvSpPr/>
          <p:nvPr/>
        </p:nvSpPr>
        <p:spPr>
          <a:xfrm>
            <a:off x="42204" y="5509846"/>
            <a:ext cx="2278966" cy="722141"/>
          </a:xfrm>
          <a:prstGeom prst="wedgeEllipseCallout">
            <a:avLst>
              <a:gd name="adj1" fmla="val 6194"/>
              <a:gd name="adj2" fmla="val -157012"/>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Reconfigurable Representation</a:t>
            </a:r>
          </a:p>
        </p:txBody>
      </p:sp>
      <p:sp>
        <p:nvSpPr>
          <p:cNvPr id="109" name="Rectangle 108"/>
          <p:cNvSpPr>
            <a:spLocks noChangeArrowheads="1"/>
          </p:cNvSpPr>
          <p:nvPr/>
        </p:nvSpPr>
        <p:spPr bwMode="auto">
          <a:xfrm>
            <a:off x="1883724" y="4783732"/>
            <a:ext cx="5558085" cy="2074268"/>
          </a:xfrm>
          <a:prstGeom prst="rect">
            <a:avLst/>
          </a:prstGeom>
          <a:solidFill>
            <a:srgbClr val="66FF99">
              <a:alpha val="19000"/>
            </a:srgbClr>
          </a:solidFill>
          <a:ln w="9525">
            <a:noFill/>
            <a:miter lim="800000"/>
            <a:headEnd/>
            <a:tailEnd/>
          </a:ln>
          <a:effectLst>
            <a:outerShdw dist="35921" dir="2700000" algn="ctr" rotWithShape="0">
              <a:schemeClr val="bg2"/>
            </a:outerShdw>
          </a:effectLst>
        </p:spPr>
        <p:txBody>
          <a:bodyPr wrap="none" anchor="ctr"/>
          <a:lstStyle/>
          <a:p>
            <a:endParaRPr lang="en-US"/>
          </a:p>
        </p:txBody>
      </p:sp>
      <p:sp>
        <p:nvSpPr>
          <p:cNvPr id="102" name="Rectangle 101"/>
          <p:cNvSpPr/>
          <p:nvPr/>
        </p:nvSpPr>
        <p:spPr>
          <a:xfrm>
            <a:off x="3711518" y="5216842"/>
            <a:ext cx="1985889" cy="480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chemeClr val="tx1"/>
                </a:solidFill>
              </a:rPr>
              <a:t>Minizinc</a:t>
            </a:r>
            <a:endParaRPr lang="en-US" sz="4000" b="1" dirty="0">
              <a:solidFill>
                <a:schemeClr val="tx1"/>
              </a:solidFill>
            </a:endParaRPr>
          </a:p>
        </p:txBody>
      </p:sp>
      <p:sp>
        <p:nvSpPr>
          <p:cNvPr id="86" name="Oval Callout 85"/>
          <p:cNvSpPr/>
          <p:nvPr/>
        </p:nvSpPr>
        <p:spPr>
          <a:xfrm>
            <a:off x="7132313" y="4192173"/>
            <a:ext cx="2082018" cy="576776"/>
          </a:xfrm>
          <a:prstGeom prst="wedgeEllipseCallout">
            <a:avLst>
              <a:gd name="adj1" fmla="val -47860"/>
              <a:gd name="adj2" fmla="val 103963"/>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Flexible Exploration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Generic Modeling Environment</a:t>
            </a:r>
            <a:endParaRPr lang="en-US" dirty="0"/>
          </a:p>
        </p:txBody>
      </p:sp>
      <p:sp>
        <p:nvSpPr>
          <p:cNvPr id="4" name="Slide Number Placeholder 3"/>
          <p:cNvSpPr>
            <a:spLocks noGrp="1"/>
          </p:cNvSpPr>
          <p:nvPr>
            <p:ph type="sldNum" sz="quarter" idx="12"/>
          </p:nvPr>
        </p:nvSpPr>
        <p:spPr/>
        <p:txBody>
          <a:bodyPr/>
          <a:lstStyle/>
          <a:p>
            <a:fld id="{97FDAC24-C7B8-4346-9C3A-B6BF40149F5E}" type="slidenum">
              <a:rPr lang="en-US" smtClean="0"/>
              <a:pPr/>
              <a:t>9</a:t>
            </a:fld>
            <a:endParaRPr lang="en-US"/>
          </a:p>
        </p:txBody>
      </p:sp>
      <p:pic>
        <p:nvPicPr>
          <p:cNvPr id="1027" name="Picture 3"/>
          <p:cNvPicPr>
            <a:picLocks noChangeAspect="1" noChangeArrowheads="1"/>
          </p:cNvPicPr>
          <p:nvPr/>
        </p:nvPicPr>
        <p:blipFill>
          <a:blip r:embed="rId3" cstate="print"/>
          <a:srcRect/>
          <a:stretch>
            <a:fillRect/>
          </a:stretch>
        </p:blipFill>
        <p:spPr bwMode="auto">
          <a:xfrm>
            <a:off x="0" y="1321483"/>
            <a:ext cx="5183868" cy="2912892"/>
          </a:xfrm>
          <a:prstGeom prst="rect">
            <a:avLst/>
          </a:prstGeom>
          <a:noFill/>
          <a:ln w="9525">
            <a:solidFill>
              <a:schemeClr val="tx1"/>
            </a:solidFill>
            <a:miter lim="800000"/>
            <a:headEnd/>
            <a:tailEnd/>
          </a:ln>
        </p:spPr>
      </p:pic>
      <p:pic>
        <p:nvPicPr>
          <p:cNvPr id="8" name="Picture 2"/>
          <p:cNvPicPr>
            <a:picLocks noChangeAspect="1" noChangeArrowheads="1"/>
          </p:cNvPicPr>
          <p:nvPr/>
        </p:nvPicPr>
        <p:blipFill>
          <a:blip r:embed="rId4" cstate="print"/>
          <a:srcRect/>
          <a:stretch>
            <a:fillRect/>
          </a:stretch>
        </p:blipFill>
        <p:spPr bwMode="auto">
          <a:xfrm>
            <a:off x="2953155" y="3713284"/>
            <a:ext cx="6190845" cy="3144716"/>
          </a:xfrm>
          <a:prstGeom prst="rect">
            <a:avLst/>
          </a:prstGeom>
          <a:noFill/>
          <a:ln w="9525">
            <a:solidFill>
              <a:schemeClr val="tx1"/>
            </a:solidFill>
            <a:miter lim="800000"/>
            <a:headEnd/>
            <a:tailEnd/>
          </a:ln>
        </p:spPr>
      </p:pic>
      <p:sp>
        <p:nvSpPr>
          <p:cNvPr id="9" name="TextBox 8"/>
          <p:cNvSpPr txBox="1"/>
          <p:nvPr/>
        </p:nvSpPr>
        <p:spPr>
          <a:xfrm>
            <a:off x="351692" y="1406770"/>
            <a:ext cx="2602524" cy="523220"/>
          </a:xfrm>
          <a:prstGeom prst="rect">
            <a:avLst/>
          </a:prstGeom>
          <a:solidFill>
            <a:schemeClr val="bg1"/>
          </a:solidFill>
        </p:spPr>
        <p:txBody>
          <a:bodyPr wrap="square" rtlCol="0">
            <a:spAutoFit/>
          </a:bodyPr>
          <a:lstStyle/>
          <a:p>
            <a:r>
              <a:rPr lang="en-US" sz="2800" b="1" dirty="0" err="1" smtClean="0"/>
              <a:t>Metamodeling</a:t>
            </a:r>
            <a:endParaRPr lang="en-US" sz="2800" b="1" dirty="0"/>
          </a:p>
        </p:txBody>
      </p:sp>
      <p:sp>
        <p:nvSpPr>
          <p:cNvPr id="10" name="TextBox 9"/>
          <p:cNvSpPr txBox="1"/>
          <p:nvPr/>
        </p:nvSpPr>
        <p:spPr>
          <a:xfrm>
            <a:off x="3331699" y="4049145"/>
            <a:ext cx="1845214" cy="523220"/>
          </a:xfrm>
          <a:prstGeom prst="rect">
            <a:avLst/>
          </a:prstGeom>
          <a:solidFill>
            <a:schemeClr val="bg1"/>
          </a:solidFill>
        </p:spPr>
        <p:txBody>
          <a:bodyPr wrap="square" rtlCol="0">
            <a:spAutoFit/>
          </a:bodyPr>
          <a:lstStyle/>
          <a:p>
            <a:r>
              <a:rPr lang="en-US" sz="2800" b="1" dirty="0" smtClean="0"/>
              <a:t>Modeling</a:t>
            </a:r>
            <a:endParaRPr lang="en-US" sz="2800" b="1" dirty="0"/>
          </a:p>
        </p:txBody>
      </p:sp>
      <p:sp>
        <p:nvSpPr>
          <p:cNvPr id="12" name="Rectangle 11"/>
          <p:cNvSpPr/>
          <p:nvPr/>
        </p:nvSpPr>
        <p:spPr>
          <a:xfrm>
            <a:off x="5394960" y="1336338"/>
            <a:ext cx="3200400" cy="1846659"/>
          </a:xfrm>
          <a:prstGeom prst="rect">
            <a:avLst/>
          </a:prstGeom>
          <a:solidFill>
            <a:schemeClr val="bg1">
              <a:lumMod val="75000"/>
            </a:schemeClr>
          </a:solidFill>
          <a:ln>
            <a:solidFill>
              <a:schemeClr val="tx1"/>
            </a:solidFill>
          </a:ln>
        </p:spPr>
        <p:txBody>
          <a:bodyPr wrap="square">
            <a:spAutoFit/>
          </a:bodyPr>
          <a:lstStyle/>
          <a:p>
            <a:pPr algn="ctr"/>
            <a:r>
              <a:rPr lang="en-US" sz="2400" dirty="0" smtClean="0"/>
              <a:t>MDE-based Framework</a:t>
            </a:r>
          </a:p>
          <a:p>
            <a:pPr lvl="1">
              <a:buFont typeface="Arial" pitchFamily="34" charset="0"/>
              <a:buChar char="•"/>
            </a:pPr>
            <a:r>
              <a:rPr lang="en-US" dirty="0" smtClean="0"/>
              <a:t>Meta-Programmable</a:t>
            </a:r>
          </a:p>
          <a:p>
            <a:pPr lvl="1">
              <a:buFont typeface="Arial" pitchFamily="34" charset="0"/>
              <a:buChar char="•"/>
            </a:pPr>
            <a:r>
              <a:rPr lang="en-US" dirty="0" smtClean="0"/>
              <a:t>Reuse of previously 	defined entities using 	libraries</a:t>
            </a:r>
          </a:p>
          <a:p>
            <a:pPr lvl="1">
              <a:buFont typeface="Arial" pitchFamily="34" charset="0"/>
              <a:buChar char="•"/>
            </a:pPr>
            <a:r>
              <a:rPr lang="en-US" dirty="0" smtClean="0"/>
              <a:t>Translators for synthesis</a:t>
            </a:r>
            <a:endParaRPr lang="en-US" dirty="0"/>
          </a:p>
        </p:txBody>
      </p:sp>
      <p:sp>
        <p:nvSpPr>
          <p:cNvPr id="11" name="TextBox 10"/>
          <p:cNvSpPr txBox="1"/>
          <p:nvPr/>
        </p:nvSpPr>
        <p:spPr>
          <a:xfrm>
            <a:off x="279009" y="2164081"/>
            <a:ext cx="2602524" cy="707886"/>
          </a:xfrm>
          <a:prstGeom prst="rect">
            <a:avLst/>
          </a:prstGeom>
          <a:solidFill>
            <a:schemeClr val="bg1"/>
          </a:solidFill>
        </p:spPr>
        <p:txBody>
          <a:bodyPr wrap="square" rtlCol="0">
            <a:spAutoFit/>
          </a:bodyPr>
          <a:lstStyle/>
          <a:p>
            <a:r>
              <a:rPr lang="en-US" sz="2000" dirty="0" smtClean="0"/>
              <a:t>Done by Domain experts</a:t>
            </a:r>
            <a:endParaRPr lang="en-US" sz="2000" dirty="0"/>
          </a:p>
        </p:txBody>
      </p:sp>
      <p:sp>
        <p:nvSpPr>
          <p:cNvPr id="13" name="TextBox 12"/>
          <p:cNvSpPr txBox="1"/>
          <p:nvPr/>
        </p:nvSpPr>
        <p:spPr>
          <a:xfrm>
            <a:off x="3301218" y="4637651"/>
            <a:ext cx="2602524" cy="707886"/>
          </a:xfrm>
          <a:prstGeom prst="rect">
            <a:avLst/>
          </a:prstGeom>
          <a:solidFill>
            <a:schemeClr val="bg1"/>
          </a:solidFill>
        </p:spPr>
        <p:txBody>
          <a:bodyPr wrap="square" rtlCol="0">
            <a:spAutoFit/>
          </a:bodyPr>
          <a:lstStyle/>
          <a:p>
            <a:r>
              <a:rPr lang="en-US" sz="2000" dirty="0" smtClean="0"/>
              <a:t>Done by Domain-engineers</a:t>
            </a:r>
            <a:endParaRPr lang="en-US" sz="2000" dirty="0"/>
          </a:p>
        </p:txBody>
      </p:sp>
      <p:sp>
        <p:nvSpPr>
          <p:cNvPr id="14" name="TextBox 13"/>
          <p:cNvSpPr txBox="1"/>
          <p:nvPr/>
        </p:nvSpPr>
        <p:spPr>
          <a:xfrm>
            <a:off x="211016" y="4557932"/>
            <a:ext cx="2475912" cy="1200329"/>
          </a:xfrm>
          <a:prstGeom prst="rect">
            <a:avLst/>
          </a:prstGeom>
          <a:noFill/>
        </p:spPr>
        <p:txBody>
          <a:bodyPr wrap="square" rtlCol="0">
            <a:spAutoFit/>
          </a:bodyPr>
          <a:lstStyle/>
          <a:p>
            <a:r>
              <a:rPr lang="en-US" sz="2400" dirty="0" smtClean="0"/>
              <a:t>Enables reconfigurable representation</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10805</TotalTime>
  <Words>1646</Words>
  <Application>Microsoft Office PowerPoint</Application>
  <PresentationFormat>On-screen Show (4:3)</PresentationFormat>
  <Paragraphs>412</Paragraphs>
  <Slides>26</Slides>
  <Notes>23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GDSE Framework A Meta-Tool for Automated Design Space Exploration</vt:lpstr>
      <vt:lpstr>Outline</vt:lpstr>
      <vt:lpstr>Background</vt:lpstr>
      <vt:lpstr>Background</vt:lpstr>
      <vt:lpstr>Background</vt:lpstr>
      <vt:lpstr>Current  DSE Frameworks</vt:lpstr>
      <vt:lpstr>Motivation</vt:lpstr>
      <vt:lpstr>The Generic Design Space Exploration Framework</vt:lpstr>
      <vt:lpstr>Generic Modeling Environment</vt:lpstr>
      <vt:lpstr>Minizinc</vt:lpstr>
      <vt:lpstr>Overview of the GDSE Framework</vt:lpstr>
      <vt:lpstr>Step 1: Domain Specific Modeling Language.</vt:lpstr>
      <vt:lpstr>DSE Problem: Face Recognition System</vt:lpstr>
      <vt:lpstr>Step 2: Metamodel Composition </vt:lpstr>
      <vt:lpstr>The Abstract Design Space Exploration Language Template</vt:lpstr>
      <vt:lpstr>The ADSEL Component types</vt:lpstr>
      <vt:lpstr>The ADSEL Constraint and Objective types</vt:lpstr>
      <vt:lpstr>Metamodel Composition: Template Instantiation </vt:lpstr>
      <vt:lpstr>Metamodel Composition: Template Instantiation </vt:lpstr>
      <vt:lpstr>Composition Automation: eDSML Creator</vt:lpstr>
      <vt:lpstr>Step 3: Create Instance Model</vt:lpstr>
      <vt:lpstr>Step 4: Perform DSE</vt:lpstr>
      <vt:lpstr>Solutions</vt:lpstr>
      <vt:lpstr>Summary </vt:lpstr>
      <vt:lpstr>Conclusion</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MDE-based approach for Generalizing Design Space Exploration</dc:title>
  <dc:creator>tsaxena</dc:creator>
  <cp:lastModifiedBy>tsaxena</cp:lastModifiedBy>
  <cp:revision>806</cp:revision>
  <dcterms:created xsi:type="dcterms:W3CDTF">2010-08-03T18:54:48Z</dcterms:created>
  <dcterms:modified xsi:type="dcterms:W3CDTF">2010-10-18T23:40:00Z</dcterms:modified>
</cp:coreProperties>
</file>