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notesMasterIdLst>
    <p:notesMasterId r:id="rId27"/>
  </p:notesMasterIdLst>
  <p:handoutMasterIdLst>
    <p:handoutMasterId r:id="rId28"/>
  </p:handoutMasterIdLst>
  <p:sldIdLst>
    <p:sldId id="288" r:id="rId12"/>
    <p:sldId id="275" r:id="rId13"/>
    <p:sldId id="276" r:id="rId14"/>
    <p:sldId id="289" r:id="rId15"/>
    <p:sldId id="290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979" autoAdjust="0"/>
  </p:normalViewPr>
  <p:slideViewPr>
    <p:cSldViewPr>
      <p:cViewPr>
        <p:scale>
          <a:sx n="90" d="100"/>
          <a:sy n="90" d="100"/>
        </p:scale>
        <p:origin x="-810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31ACE722-775D-4B88-AF7F-45679B363C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BADBE7C7-3721-406C-B20E-1C34589485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9758"/>
            <a:ext cx="5598160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C319E38-10CF-4FCE-967B-67684FF8F1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281231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pPr marL="228600" indent="-228600">
              <a:buAutoNum type="arabicParenBoth"/>
            </a:pPr>
            <a:r>
              <a:rPr lang="en-US" dirty="0" smtClean="0"/>
              <a:t>Put the name</a:t>
            </a:r>
            <a:r>
              <a:rPr lang="en-US" baseline="0" dirty="0" smtClean="0"/>
              <a:t> of author and</a:t>
            </a:r>
            <a:r>
              <a:rPr lang="en-US" dirty="0" smtClean="0"/>
              <a:t> year for</a:t>
            </a:r>
            <a:r>
              <a:rPr lang="en-US" baseline="0" dirty="0" smtClean="0"/>
              <a:t> each of the DSML</a:t>
            </a:r>
          </a:p>
          <a:p>
            <a:pPr marL="228600" indent="-228600">
              <a:buAutoNum type="arabicParenBoth"/>
            </a:pPr>
            <a:r>
              <a:rPr lang="en-US" baseline="0" dirty="0" smtClean="0"/>
              <a:t>WF-CML go last!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US" baseline="0" dirty="0" smtClean="0"/>
              <a:t>Explain the differences in the three languages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US" dirty="0" smtClean="0"/>
              <a:t>Aim not to evaluate the languages but to use them to illustrate the effort metrics </a:t>
            </a:r>
            <a:endParaRPr lang="x-none" smtClean="0"/>
          </a:p>
          <a:p>
            <a:pPr marL="228600" indent="-228600">
              <a:buAutoNum type="arabicParenBoth"/>
            </a:pPr>
            <a:endParaRPr lang="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r>
              <a:rPr lang="en-US" dirty="0" smtClean="0"/>
              <a:t>Put</a:t>
            </a:r>
            <a:r>
              <a:rPr lang="en-US" baseline="0" dirty="0" smtClean="0"/>
              <a:t> the reference</a:t>
            </a:r>
            <a:endParaRPr 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4850"/>
            <a:ext cx="4641850" cy="348138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480" y="4409640"/>
            <a:ext cx="5597640" cy="4087080"/>
          </a:xfrm>
        </p:spPr>
        <p:txBody>
          <a:bodyPr/>
          <a:lstStyle/>
          <a:p>
            <a:r>
              <a:rPr lang="en-US" dirty="0" smtClean="0"/>
              <a:t>While reduced development time is</a:t>
            </a:r>
            <a:r>
              <a:rPr lang="en-US" baseline="0" dirty="0" smtClean="0"/>
              <a:t> the most simple and intuitive way to measure productivity,  this approach ignores the fundamental nature of domain specific modeling process: the manipulation of models. Sometimes, we want more course-grained measurements as opposed to time.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40" y="4409640"/>
            <a:ext cx="5597640" cy="4098960"/>
          </a:xfrm>
        </p:spPr>
        <p:txBody>
          <a:bodyPr wrap="square" lIns="90000" tIns="45000" rIns="90000" bIns="45000"/>
          <a:lstStyle/>
          <a:p>
            <a:pPr lvl="0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77925" y="706438"/>
            <a:ext cx="4640263" cy="34798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99801" y="4409679"/>
            <a:ext cx="5598067" cy="4099278"/>
          </a:xfrm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AC0DD7-8566-4909-9690-1E9D83C136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6A49D-4225-4967-84CF-83E85C45C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5039D-6E45-4974-B761-D6E1AF0485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72A6B-3AA2-44E5-808F-D9B08C4DD2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11D9D-29F6-4952-8FA8-9B7D4CA058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4DCA5-6532-4FC7-ADCD-840ED855E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66AAD7-C2EE-4A67-89C0-AFE92FBF36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CAC83-296B-4050-A0BD-DEA459B2FB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9854A6-A14A-4B83-9C92-0859C0B36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ED075-744A-493E-89D6-E1FC6DDE6D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F17A8-A9D1-4668-AEB1-5C75EB0D1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20AA7-A9E4-46FE-BC05-93739149B1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A183CC-1B80-40A2-AB43-E092FA2C9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A8322-8DE1-4E47-8B40-794A47257D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77C44D-87C3-44A9-A16E-C4474194D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C09D3-83D3-45F7-9264-70041C7AAB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F7692-D873-47AE-9BAE-6EF2A0C6A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339EA-451D-44F3-A032-8A16EFFC5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C3A5C6-C801-4DB6-BB58-2FEC8D2F1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1F7961-FB4F-4B26-9EB9-C5BF91318B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4FE7A0-21D4-4D84-AE6A-187BDF7D00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0E8BB-C059-4D4F-8444-1AD99DFAE7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D6EA0-F349-4C7C-9347-557BD508BB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A5866-FD44-4D45-9A1B-C2126BBA7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2E76F-E7E1-495A-9802-B82DADE49E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58450-09B2-41E9-A491-F53779F809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525635-5F42-4585-B10F-C48C99FE65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8E01B-ACA2-406F-9CCB-552DBC52E0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5FC70-0E28-4D02-A6CA-AE713E33F6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BA4B7-A68A-43BA-8FFE-B5B93C422A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16306-5EC6-4777-A569-4CB560101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F1ECCA-B2F7-4F80-8AEE-BB658B27B6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7D7173-63ED-4D08-9660-F25CB5EF70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C8257F-D8AE-4AEE-A56E-E1909DE7C4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C70D7-B603-4334-9B36-80AF51785C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A0272-A5EE-44D4-9B91-402B1CF12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24622-26C9-4411-B7FF-D185C4FD7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BED7A-92A4-4D01-9BCE-973C5B812A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48395-AF45-4D02-9361-C212B94C92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B22251-706A-49E8-AB43-C006D24778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C2BDB-08CD-4358-B421-867423B5D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DABA8C-3E84-4F90-AC12-06310FC6C8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06C4B4-6AE0-4A31-9463-697CD07DFA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2BAC3-4F9A-4526-9A0A-BF03745E8F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A0A1C-005F-4B96-A7C8-792FC2F463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EF7968-5E11-4DD5-AF61-A4ADC6301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24E05D-5161-4D78-9262-F16EA0E708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714246-C00F-421E-B302-11C1ADCCEC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B7233-2096-479C-915A-10F4A1B271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7E8D4-FF22-4FB3-9A6B-7F47D41FC6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7E7B9-9782-4FAB-94B4-213E8AED65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C2589-8176-418F-90A1-62D88F779A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26AAB-9626-48D5-8D58-1D75ECF8A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07E12F-A8AE-4093-861B-D10C990BA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56536-1B13-4E4F-965C-325F43D1E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CBAFB-7ACC-4C6C-8A0B-FD1872AE2A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20A72E-F58B-441B-A05A-199C88B901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39C75-98D6-4F21-883A-473958A0F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CCFD0-1C47-48AF-A116-3A8F69F9B9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CF8E61-49E5-48FE-8EB6-ACBD7A969D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EE9F7A-3B69-4787-A7BF-460ACC98D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3A8F8F-D23E-4795-9C5E-F4F376C26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937A2-AD14-4A54-B2E5-18B2D50FC9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1C9999-166C-4273-84D5-F9DBC7D6F8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A63342-17FA-4AC6-BFB0-6DA58980E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8D07B-6F86-4D62-A979-E2EF08CF37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5FD4-9DBD-42C7-B2DB-7719971DE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D5F717-AFC6-4D4F-83C6-027A7E9AA5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E2C8C9-82F6-46E0-BBC1-80DB44DB8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7EFB5-6FF0-481F-B29E-9F9DA223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6CACA-E119-4DC1-AA10-4452C1113D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16C7D-8F87-4996-83EC-35B818317C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9B56A-06AC-44CA-BA7C-3C9F1B5D8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8FFEDA-67B5-4DDE-A738-683E26A372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456B8-AE76-408B-8AC8-B1135AF3EA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2D70A-4A31-4526-AB65-6111513AC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2355F7-7D54-43FD-9364-ACA5334268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2F9F08-5DFE-4AF0-8B56-375F07E6D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ACB685-7EBF-4DDD-A64F-A40AB148C7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B3113-EAD6-415A-A489-7E943DD08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BF864-0A73-4BB5-B761-D7F75613C7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CD29A-CD43-4B48-BF26-851E5FB2E7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585CA-5A20-4129-B4A9-ADF5C5F292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9AB83-FBB0-46CF-BDF9-A19E8A208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2EA568-99F4-459F-8A43-2540F70E26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7BB75-C500-4995-8B21-F489EA3B1A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0CA90-FDB1-43FD-A37C-DABE2D74B6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4F394-2BBD-4C88-AFBB-06ECD1C680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47258-03E1-46E4-8CBB-18B1D0909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40496-4542-48FB-A649-FA6CE25230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91267-5B62-42D8-929F-E39821E82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57324-B9FC-4BB8-9B35-002972272E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4A720E-F759-4750-A3E2-8A12D55E9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057CF-F9DD-4E49-8550-78BAB616B8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8C491-E890-4437-80B6-C7E6773B00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57A55-7E12-493C-B4E1-87AFAC46B0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47166-BE01-4C0F-BB99-284B973A2F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8E97C-1770-4E2F-BF03-B71B88328F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E61ED-02C8-407D-8D93-344231FD59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1588F-72AC-4EF7-9B11-499CFC1D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8EA91F-1966-4AFC-A9E3-C91D13944A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E768D-778A-48FF-801C-25AAC5822C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47714-2C2F-4DE4-B321-1F7640F640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4A2A74-BAA6-40FA-848A-F04BAB7A18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26480-8F7F-4F00-90D7-E924C47F4A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46785-50C7-422B-AD8E-295FA07D2A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97094-C108-4671-840F-94F9CE1286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60F68E-2F4A-4EE3-9CF2-8D5CE5FBC1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BA7426-68C9-40F2-B451-0841E2071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225BD-17AA-40F7-96F6-12A1AE40F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E1F77-798C-4DD4-8D0D-9B0E8DA66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39025-88A4-46B8-B67B-9EBB6DB9D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256EC-2BF4-4092-BB20-62D69E292D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5E6471-6352-4556-9F94-C874F3275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CS Presentatio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7620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2914C895-7E4C-4418-BC5E-5AED324F6A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F6FFB650-8E65-425C-A2C2-8B4AB3BD4B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CS Presentatio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-152400"/>
            <a:ext cx="9372600" cy="2743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817573F5-3723-4517-8AE2-C73EA127AF1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FB69E727-0197-4A32-8A84-A8EF35FAFBF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5276150B-F61B-48BC-9BBD-AA089B6E19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0A8B2976-2D0D-4B08-AC93-AD91257024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63D42B30-9DA3-49B8-80B6-C2D405D7C82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8D8E5789-1FF2-4FAD-A9DA-495095395C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B79958C5-462C-4CEF-A40F-91B5A69E2C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fld id="{E5026D18-FC92-4747-942A-327137936B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752600"/>
            <a:ext cx="8708692" cy="1874117"/>
          </a:xfrm>
          <a:prstGeom prst="rect">
            <a:avLst/>
          </a:prstGeom>
          <a:noFill/>
          <a:ln>
            <a:noFill/>
          </a:ln>
        </p:spPr>
        <p:txBody>
          <a:bodyPr vert="horz" lIns="81639" tIns="40820" rIns="81639" bIns="4082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4000" dirty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Measuring the Effort for </a:t>
            </a:r>
            <a:endParaRPr lang="de-DE" sz="4000" dirty="0" smtClean="0">
              <a:solidFill>
                <a:srgbClr val="002060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4000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Creating </a:t>
            </a:r>
            <a:r>
              <a:rPr lang="de-DE" sz="4000" dirty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and Using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4000" dirty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Domain-Specific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4233" y="4395841"/>
            <a:ext cx="5103341" cy="666234"/>
          </a:xfrm>
          <a:prstGeom prst="rect">
            <a:avLst/>
          </a:prstGeom>
          <a:noFill/>
          <a:ln>
            <a:noFill/>
          </a:ln>
        </p:spPr>
        <p:txBody>
          <a:bodyPr vert="horz" lIns="81639" tIns="40820" rIns="81639" bIns="4082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 hangingPunct="0">
              <a:spcBef>
                <a:spcPts val="0"/>
              </a:spcBef>
              <a:spcAft>
                <a:spcPts val="0"/>
              </a:spcAft>
              <a:buNone/>
              <a:defRPr b="0">
                <a:latin typeface="Arial" pitchFamily="34"/>
              </a:defRPr>
            </a:pPr>
            <a:r>
              <a:rPr lang="de-DE" sz="2900" b="0" dirty="0">
                <a:latin typeface="Arial" pitchFamily="34"/>
                <a:ea typeface="NimbusSanL-Bold" pitchFamily="2"/>
                <a:cs typeface="NimbusSanL-Bold" pitchFamily="2"/>
              </a:rPr>
              <a:t>Yali </a:t>
            </a:r>
            <a:r>
              <a:rPr lang="de-DE" sz="2900" b="0" dirty="0" smtClean="0">
                <a:latin typeface="Arial" pitchFamily="34"/>
                <a:ea typeface="NimbusSanL-Bold" pitchFamily="2"/>
                <a:cs typeface="NimbusSanL-Bold" pitchFamily="2"/>
              </a:rPr>
              <a:t>Wu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  <a:buNone/>
              <a:defRPr b="0">
                <a:latin typeface="Arial" pitchFamily="34"/>
              </a:defRPr>
            </a:pPr>
            <a:r>
              <a:rPr lang="de-DE" sz="2900" b="0" dirty="0" smtClean="0">
                <a:latin typeface="Arial" pitchFamily="34"/>
                <a:ea typeface="NimbusSanL-Bold" pitchFamily="2"/>
                <a:cs typeface="NimbusSanL-Bold" pitchFamily="2"/>
              </a:rPr>
              <a:t>PhD Candidate</a:t>
            </a:r>
            <a:endParaRPr lang="de-DE" sz="2900" b="0" dirty="0">
              <a:latin typeface="Arial" pitchFamily="34"/>
              <a:ea typeface="NimbusSanL-Bold" pitchFamily="2"/>
              <a:cs typeface="NimbusSanL-Bold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5562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 </a:t>
            </a:r>
            <a:r>
              <a:rPr lang="en-US" dirty="0" smtClean="0"/>
              <a:t>October 2010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Applying Metrics to DSMLs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04800" y="1219200"/>
            <a:ext cx="8763000" cy="4444502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x-none"/>
              <a:t>Model the same heathcare scenario using three different DSMLs</a:t>
            </a:r>
          </a:p>
          <a:p>
            <a:pPr lvl="1"/>
            <a:r>
              <a:rPr lang="x-none" sz="2900" smtClean="0"/>
              <a:t>Yet Another Workflow Modeling Language</a:t>
            </a:r>
            <a:r>
              <a:rPr lang="en-US" sz="2900" dirty="0" smtClean="0"/>
              <a:t> </a:t>
            </a:r>
            <a:r>
              <a:rPr lang="en-US" sz="3200" dirty="0" smtClean="0"/>
              <a:t>[W.M.P. van </a:t>
            </a:r>
            <a:r>
              <a:rPr lang="en-US" sz="3200" dirty="0" err="1" smtClean="0"/>
              <a:t>der</a:t>
            </a:r>
            <a:r>
              <a:rPr lang="en-US" sz="3200" dirty="0" smtClean="0"/>
              <a:t> Aalst, 2005]</a:t>
            </a:r>
            <a:endParaRPr lang="x-none" sz="2900" smtClean="0"/>
          </a:p>
          <a:p>
            <a:pPr lvl="1"/>
            <a:r>
              <a:rPr lang="en-US" sz="2900" dirty="0" smtClean="0"/>
              <a:t>Windows </a:t>
            </a:r>
            <a:r>
              <a:rPr lang="x-none" sz="2900" smtClean="0"/>
              <a:t>Workflow Foundation</a:t>
            </a:r>
            <a:r>
              <a:rPr lang="en-US" sz="2900" dirty="0" smtClean="0"/>
              <a:t>[</a:t>
            </a:r>
            <a:r>
              <a:rPr lang="x-none" sz="2900" smtClean="0"/>
              <a:t>Microsoft </a:t>
            </a:r>
            <a:r>
              <a:rPr lang="en-US" sz="2900" dirty="0" smtClean="0"/>
              <a:t>2010]</a:t>
            </a:r>
          </a:p>
          <a:p>
            <a:pPr lvl="1"/>
            <a:r>
              <a:rPr lang="x-none" sz="2900" smtClean="0"/>
              <a:t>Workflow </a:t>
            </a:r>
            <a:r>
              <a:rPr lang="x-none" sz="2900"/>
              <a:t>Communication Modeling </a:t>
            </a:r>
            <a:r>
              <a:rPr lang="x-none" sz="2900" smtClean="0"/>
              <a:t>Languag</a:t>
            </a:r>
            <a:r>
              <a:rPr lang="en-US" sz="2900" dirty="0" smtClean="0"/>
              <a:t>e [Wu et al. 2010]</a:t>
            </a:r>
            <a:endParaRPr lang="x-none" sz="2900"/>
          </a:p>
          <a:p>
            <a:r>
              <a:rPr lang="x-none" smtClean="0"/>
              <a:t>Collect metrics </a:t>
            </a:r>
            <a:r>
              <a:rPr lang="x-none"/>
              <a:t>for </a:t>
            </a:r>
            <a:r>
              <a:rPr lang="x-none" smtClean="0"/>
              <a:t>realizing </a:t>
            </a:r>
            <a:r>
              <a:rPr lang="x-none"/>
              <a:t>the DSML </a:t>
            </a:r>
            <a:r>
              <a:rPr lang="x-none" smtClean="0"/>
              <a:t>model</a:t>
            </a:r>
            <a:endParaRPr lang="en-US" dirty="0" smtClean="0"/>
          </a:p>
          <a:p>
            <a:pPr lvl="0"/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Results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066800" y="1219200"/>
            <a:ext cx="7307562" cy="481778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Results -cont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371600" y="1143000"/>
            <a:ext cx="6367748" cy="45062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Discussions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81000" y="1066800"/>
            <a:ext cx="8228763" cy="4444502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x-none" smtClean="0"/>
              <a:t>An </a:t>
            </a:r>
            <a:r>
              <a:rPr lang="x-none"/>
              <a:t>initial attempt towards quantitative measurement of effort in using DSMLs</a:t>
            </a:r>
          </a:p>
          <a:p>
            <a:pPr lvl="0"/>
            <a:r>
              <a:rPr lang="x-none"/>
              <a:t>Need more empirical studies to validate the metrics presented</a:t>
            </a:r>
          </a:p>
          <a:p>
            <a:pPr lvl="1" rtl="0" hangingPunct="0"/>
            <a:r>
              <a:rPr lang="en-US" sz="2900" dirty="0" smtClean="0"/>
              <a:t>Survey more </a:t>
            </a:r>
            <a:r>
              <a:rPr lang="x-none" sz="2900" smtClean="0"/>
              <a:t>DSMLs</a:t>
            </a:r>
            <a:endParaRPr lang="x-none" sz="2900"/>
          </a:p>
          <a:p>
            <a:pPr lvl="1" rtl="0" hangingPunct="0"/>
            <a:r>
              <a:rPr lang="x-none" sz="2900"/>
              <a:t>Conduct </a:t>
            </a:r>
            <a:r>
              <a:rPr lang="en-US" sz="2900" dirty="0" smtClean="0"/>
              <a:t>extensive </a:t>
            </a:r>
            <a:r>
              <a:rPr lang="x-none" sz="2900" smtClean="0"/>
              <a:t>user studies</a:t>
            </a:r>
            <a:r>
              <a:rPr lang="en-US" sz="2900" dirty="0" smtClean="0"/>
              <a:t> for validation</a:t>
            </a:r>
            <a:endParaRPr lang="x-none" sz="2900"/>
          </a:p>
          <a:p>
            <a:pPr lvl="1" rtl="0" hangingPunct="0"/>
            <a:endParaRPr lang="x-none" sz="29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Conclusion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171" y="1066800"/>
            <a:ext cx="8228763" cy="4444502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x-none"/>
              <a:t>Investigate the mesurement of the effort to realize applications using DSMLs</a:t>
            </a:r>
          </a:p>
          <a:p>
            <a:pPr lvl="0"/>
            <a:r>
              <a:rPr lang="x-none"/>
              <a:t>Present a classifcation of the </a:t>
            </a:r>
            <a:r>
              <a:rPr lang="x-none" smtClean="0"/>
              <a:t>effort</a:t>
            </a:r>
            <a:r>
              <a:rPr lang="en-US" dirty="0" smtClean="0"/>
              <a:t> and p</a:t>
            </a:r>
            <a:r>
              <a:rPr lang="x-none" smtClean="0"/>
              <a:t>ropose </a:t>
            </a:r>
            <a:r>
              <a:rPr lang="x-none"/>
              <a:t>metrics for each </a:t>
            </a:r>
            <a:r>
              <a:rPr lang="en-US" dirty="0" smtClean="0"/>
              <a:t>category</a:t>
            </a:r>
            <a:endParaRPr lang="x-none"/>
          </a:p>
          <a:p>
            <a:pPr lvl="0"/>
            <a:r>
              <a:rPr lang="x-none"/>
              <a:t>Multi-dimensional </a:t>
            </a:r>
            <a:r>
              <a:rPr lang="x-none" smtClean="0"/>
              <a:t>measurement </a:t>
            </a:r>
            <a:r>
              <a:rPr lang="x-none"/>
              <a:t>provides a systematic and quantitative way of measuring the </a:t>
            </a:r>
            <a:r>
              <a:rPr lang="en-US" dirty="0" smtClean="0"/>
              <a:t>productivity </a:t>
            </a:r>
            <a:r>
              <a:rPr lang="x-none" smtClean="0"/>
              <a:t>of </a:t>
            </a:r>
            <a:r>
              <a:rPr lang="x-none"/>
              <a:t>DSMLs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295400" y="685800"/>
            <a:ext cx="8228763" cy="4444502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endParaRPr lang="x-none"/>
          </a:p>
          <a:p>
            <a:pPr lvl="0"/>
            <a:endParaRPr lang="x-none"/>
          </a:p>
        </p:txBody>
      </p:sp>
      <p:sp>
        <p:nvSpPr>
          <p:cNvPr id="5" name="Rectangle 4"/>
          <p:cNvSpPr/>
          <p:nvPr/>
        </p:nvSpPr>
        <p:spPr>
          <a:xfrm>
            <a:off x="2988945" y="762000"/>
            <a:ext cx="295465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ctr"/>
            <a:r>
              <a:rPr lang="x-none" sz="5400" i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Thanks</a:t>
            </a:r>
            <a:r>
              <a:rPr lang="en-US" sz="5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x-none" sz="5400" i="1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 algn="ctr"/>
            <a:r>
              <a:rPr lang="x-none" sz="5400" i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谢谢</a:t>
            </a:r>
            <a:r>
              <a:rPr lang="en-US" sz="5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x-none" sz="5400" i="1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 algn="ctr"/>
            <a:r>
              <a:rPr lang="x-none" sz="5400" i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Gracias</a:t>
            </a:r>
            <a:r>
              <a:rPr lang="en-US" sz="5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x-none" sz="5400" i="1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 algn="ctr"/>
            <a:r>
              <a:rPr lang="x-none" sz="5400" i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Merci</a:t>
            </a:r>
            <a:r>
              <a:rPr lang="en-US" sz="5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x-none" sz="5400" i="1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267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 which language requires less effort using the metrics presented?</a:t>
            </a:r>
            <a:endParaRPr lang="en-US" dirty="0"/>
          </a:p>
        </p:txBody>
      </p:sp>
      <p:pic>
        <p:nvPicPr>
          <p:cNvPr id="1027" name="Picture 3" descr="C:\Temp\Temporary Internet Files\Content.IE5\7IHHAYEX\MC90004877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286000"/>
            <a:ext cx="1633118" cy="1818742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273352"/>
            <a:ext cx="8228763" cy="760864"/>
          </a:xfrm>
          <a:prstGeom prst="rect">
            <a:avLst/>
          </a:prstGeom>
        </p:spPr>
        <p:txBody>
          <a:bodyPr lIns="82945" tIns="41473" rIns="82945" bIns="41473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Outline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81000" y="914400"/>
            <a:ext cx="8228763" cy="5109091"/>
          </a:xfrm>
        </p:spPr>
        <p:txBody>
          <a:bodyPr>
            <a:sp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 algn="l">
              <a:spcAft>
                <a:spcPts val="1200"/>
              </a:spcAft>
            </a:pPr>
            <a:r>
              <a:rPr lang="en-US" dirty="0" smtClean="0"/>
              <a:t>Introduction</a:t>
            </a:r>
          </a:p>
          <a:p>
            <a:pPr lvl="0" algn="l">
              <a:spcAft>
                <a:spcPts val="1200"/>
              </a:spcAft>
            </a:pPr>
            <a:r>
              <a:rPr lang="en-US" dirty="0" smtClean="0"/>
              <a:t>Related Work</a:t>
            </a:r>
            <a:endParaRPr lang="en-US" dirty="0"/>
          </a:p>
          <a:p>
            <a:pPr lvl="0" algn="l">
              <a:spcAft>
                <a:spcPts val="1200"/>
              </a:spcAft>
            </a:pPr>
            <a:r>
              <a:rPr lang="en-US" dirty="0" smtClean="0"/>
              <a:t>Motivation</a:t>
            </a:r>
          </a:p>
          <a:p>
            <a:pPr lvl="0" algn="l">
              <a:spcAft>
                <a:spcPts val="1200"/>
              </a:spcAft>
            </a:pPr>
            <a:r>
              <a:rPr lang="en-US" dirty="0" smtClean="0"/>
              <a:t>Contributions</a:t>
            </a:r>
            <a:endParaRPr lang="en-US" dirty="0"/>
          </a:p>
          <a:p>
            <a:pPr lvl="0" algn="l">
              <a:spcAft>
                <a:spcPts val="1200"/>
              </a:spcAft>
            </a:pPr>
            <a:r>
              <a:rPr lang="en-US" dirty="0"/>
              <a:t>Effort classification</a:t>
            </a:r>
          </a:p>
          <a:p>
            <a:pPr lvl="0" algn="l">
              <a:spcAft>
                <a:spcPts val="1200"/>
              </a:spcAft>
            </a:pPr>
            <a:r>
              <a:rPr lang="en-US" dirty="0" smtClean="0"/>
              <a:t>Effort Metrics</a:t>
            </a:r>
          </a:p>
          <a:p>
            <a:pPr lvl="0" algn="l">
              <a:spcAft>
                <a:spcPts val="1200"/>
              </a:spcAft>
            </a:pPr>
            <a:r>
              <a:rPr lang="en-US" dirty="0" smtClean="0"/>
              <a:t>Applying </a:t>
            </a:r>
            <a:r>
              <a:rPr lang="en-US" dirty="0"/>
              <a:t>Metrics</a:t>
            </a:r>
          </a:p>
          <a:p>
            <a:pPr lvl="0" algn="l">
              <a:spcAft>
                <a:spcPts val="1200"/>
              </a:spcAft>
            </a:pPr>
            <a:r>
              <a:rPr lang="en-US" dirty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273352"/>
            <a:ext cx="8228763" cy="760864"/>
          </a:xfrm>
          <a:prstGeom prst="rect">
            <a:avLst/>
          </a:prstGeom>
        </p:spPr>
        <p:txBody>
          <a:bodyPr lIns="82945" tIns="41473" rIns="82945" bIns="41473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Introduction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52400" y="1143000"/>
            <a:ext cx="8763000" cy="3657600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endParaRPr lang="en-US" sz="800" dirty="0">
              <a:latin typeface="CMR9"/>
            </a:endParaRPr>
          </a:p>
          <a:p>
            <a:pPr lvl="0"/>
            <a:r>
              <a:rPr lang="en-US" dirty="0"/>
              <a:t>DSMLs </a:t>
            </a:r>
            <a:r>
              <a:rPr lang="en-US" dirty="0" smtClean="0"/>
              <a:t>lead to increased productivity </a:t>
            </a:r>
            <a:r>
              <a:rPr lang="en-US" dirty="0"/>
              <a:t>through </a:t>
            </a:r>
            <a:r>
              <a:rPr lang="en-US" dirty="0" smtClean="0"/>
              <a:t>domain </a:t>
            </a:r>
            <a:r>
              <a:rPr lang="en-US" dirty="0"/>
              <a:t>specific </a:t>
            </a:r>
            <a:r>
              <a:rPr lang="en-US" dirty="0" smtClean="0"/>
              <a:t>abstractions</a:t>
            </a:r>
            <a:r>
              <a:rPr lang="en-US" baseline="30000" dirty="0" smtClean="0">
                <a:cs typeface="Tahoma"/>
              </a:rPr>
              <a:t>1</a:t>
            </a:r>
            <a:endParaRPr lang="en-US" dirty="0"/>
          </a:p>
          <a:p>
            <a:r>
              <a:rPr lang="en-US" dirty="0"/>
              <a:t>Industrial </a:t>
            </a:r>
            <a:r>
              <a:rPr lang="en-US" dirty="0" smtClean="0"/>
              <a:t>experiences </a:t>
            </a:r>
            <a:r>
              <a:rPr lang="en-US" dirty="0" smtClean="0">
                <a:cs typeface="Tahoma"/>
              </a:rPr>
              <a:t>have shown DSMLs to be 5-10 times more productive</a:t>
            </a:r>
            <a:r>
              <a:rPr lang="en-US" baseline="30000" dirty="0" smtClean="0">
                <a:cs typeface="Tahoma"/>
              </a:rPr>
              <a:t>1</a:t>
            </a:r>
            <a:endParaRPr lang="en-US" baseline="30000" dirty="0"/>
          </a:p>
          <a:p>
            <a:r>
              <a:rPr lang="en-US" dirty="0" smtClean="0"/>
              <a:t>Is there a systematic approach of measuring the claimed benefits of using DSMLs?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95600" y="5334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1: www.dsmforum.org</a:t>
            </a:r>
            <a:endParaRPr lang="en-US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09600" y="991080"/>
            <a:ext cx="8610360" cy="4444200"/>
          </a:xfrm>
        </p:spPr>
        <p:txBody>
          <a:bodyPr wrap="square" lIns="90000" tIns="45000" rIns="90000" bIns="45000"/>
          <a:lstStyle>
            <a:def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defPPr>
            <a:lvl1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1pPr>
            <a:lvl2pPr marL="864000" lvl="1" indent="-324000" algn="l" hangingPunct="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2pPr>
            <a:lvl3pPr marL="1295999" lvl="2" indent="-288000" algn="l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3pPr>
            <a:lvl4pPr marL="1728000" lvl="3" indent="-216000" algn="l" hangingPunct="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4pPr>
            <a:lvl5pPr marL="2160000" lvl="4" indent="-216000" algn="l" hangingPunct="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5pPr>
            <a:lvl6pPr marL="2592000" lvl="5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6pPr>
            <a:lvl7pPr marL="3024000" lvl="6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7pPr>
            <a:lvl8pPr marL="3456000" lvl="7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8pPr>
            <a:lvl9pPr marL="3887999" lvl="8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9pPr>
          </a:lstStyle>
          <a:p>
            <a:pPr marL="0" lvl="0" indent="0"/>
            <a:r>
              <a:rPr lang="en-US" dirty="0" smtClean="0">
                <a:latin typeface="Arial" pitchFamily="18"/>
                <a:cs typeface="Tahoma"/>
              </a:rPr>
              <a:t> Current </a:t>
            </a:r>
            <a:r>
              <a:rPr lang="en-US" dirty="0">
                <a:latin typeface="Arial" pitchFamily="18"/>
                <a:cs typeface="Tahoma"/>
              </a:rPr>
              <a:t>ways of measuring DSM </a:t>
            </a:r>
            <a:r>
              <a:rPr lang="en-US" dirty="0" smtClean="0">
                <a:latin typeface="Arial" pitchFamily="18"/>
                <a:cs typeface="Tahoma"/>
              </a:rPr>
              <a:t>productivity</a:t>
            </a:r>
          </a:p>
          <a:p>
            <a:pPr marL="432000" lvl="1" indent="0"/>
            <a:r>
              <a:rPr lang="en-US" sz="2900" dirty="0" smtClean="0">
                <a:latin typeface="Arial" pitchFamily="18"/>
                <a:cs typeface="Tahoma"/>
              </a:rPr>
              <a:t> Qualitative results</a:t>
            </a:r>
            <a:r>
              <a:rPr lang="en-US" sz="3200" dirty="0" smtClean="0"/>
              <a:t> as anecdotal evidence</a:t>
            </a:r>
            <a:endParaRPr lang="en-US" sz="2900" dirty="0" smtClean="0">
              <a:latin typeface="Arial" pitchFamily="18"/>
              <a:cs typeface="Tahoma"/>
            </a:endParaRPr>
          </a:p>
          <a:p>
            <a:pPr marL="432000" lvl="1" indent="0"/>
            <a:r>
              <a:rPr lang="en-US" sz="2900" dirty="0" smtClean="0">
                <a:latin typeface="Arial" pitchFamily="18"/>
                <a:cs typeface="Tahoma"/>
              </a:rPr>
              <a:t> Measuring reduced </a:t>
            </a:r>
            <a:r>
              <a:rPr lang="en-US" sz="2900" dirty="0">
                <a:latin typeface="Arial" pitchFamily="18"/>
                <a:cs typeface="Tahoma"/>
              </a:rPr>
              <a:t>development time </a:t>
            </a:r>
            <a:endParaRPr lang="en-US" sz="2900" dirty="0" smtClean="0">
              <a:latin typeface="Arial" pitchFamily="18"/>
              <a:cs typeface="Tahoma"/>
            </a:endParaRPr>
          </a:p>
          <a:p>
            <a:pPr marL="432000" lvl="1" indent="0"/>
            <a:r>
              <a:rPr lang="en-US" sz="2900" dirty="0" smtClean="0">
                <a:latin typeface="Arial" pitchFamily="18"/>
                <a:cs typeface="Tahoma"/>
              </a:rPr>
              <a:t> Measuring reduced </a:t>
            </a:r>
            <a:r>
              <a:rPr lang="en-US" sz="2900" dirty="0">
                <a:latin typeface="Arial" pitchFamily="18"/>
                <a:cs typeface="Tahoma"/>
              </a:rPr>
              <a:t>implementation effort</a:t>
            </a:r>
          </a:p>
          <a:p>
            <a:pPr marL="0" lvl="0" indent="0"/>
            <a:r>
              <a:rPr lang="en-US" dirty="0" smtClean="0">
                <a:latin typeface="Arial" pitchFamily="18"/>
                <a:cs typeface="Tahoma"/>
              </a:rPr>
              <a:t> Software </a:t>
            </a:r>
            <a:r>
              <a:rPr lang="en-US" dirty="0">
                <a:latin typeface="Arial" pitchFamily="18"/>
                <a:cs typeface="Tahoma"/>
              </a:rPr>
              <a:t>model </a:t>
            </a:r>
            <a:r>
              <a:rPr lang="en-US" dirty="0" smtClean="0">
                <a:latin typeface="Arial" pitchFamily="18"/>
                <a:cs typeface="Tahoma"/>
              </a:rPr>
              <a:t>metrics</a:t>
            </a:r>
          </a:p>
          <a:p>
            <a:pPr marL="432000" lvl="1" indent="0"/>
            <a:r>
              <a:rPr lang="en-US" sz="2900" dirty="0" smtClean="0">
                <a:latin typeface="Arial" pitchFamily="18"/>
                <a:cs typeface="Tahoma"/>
              </a:rPr>
              <a:t> Model heterogeneity created challenges</a:t>
            </a:r>
          </a:p>
          <a:p>
            <a:pPr marL="432000" lvl="1" indent="0"/>
            <a:r>
              <a:rPr lang="en-US" sz="2900" dirty="0" smtClean="0">
                <a:latin typeface="Arial" pitchFamily="18"/>
                <a:cs typeface="Tahoma"/>
              </a:rPr>
              <a:t> Initially focus on model size</a:t>
            </a:r>
            <a:endParaRPr lang="en-US" sz="2900" dirty="0">
              <a:latin typeface="Arial" pitchFamily="18"/>
              <a:cs typeface="Tahoma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 idx="4294967295"/>
          </p:nvPr>
        </p:nvSpPr>
        <p:spPr>
          <a:xfrm>
            <a:off x="457559" y="273600"/>
            <a:ext cx="8228520" cy="760680"/>
          </a:xfrm>
          <a:prstGeom prst="rect">
            <a:avLst/>
          </a:prstGeom>
        </p:spPr>
        <p:txBody>
          <a:bodyPr wrap="square" lIns="90000" tIns="45000" rIns="90000" bIns="4500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US" b="0"/>
              <a:t>Related Work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273240"/>
            <a:ext cx="8228520" cy="760680"/>
          </a:xfrm>
          <a:prstGeom prst="rect">
            <a:avLst/>
          </a:prstGeom>
        </p:spPr>
        <p:txBody>
          <a:bodyPr wrap="square" lIns="90000" tIns="45000" rIns="90000" bIns="4500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en-US" b="0"/>
              <a:t>Motivation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09600" y="914400"/>
            <a:ext cx="8610360" cy="4444200"/>
          </a:xfrm>
        </p:spPr>
        <p:txBody>
          <a:bodyPr wrap="square" lIns="90000" tIns="45000" rIns="90000" bIns="45000"/>
          <a:lstStyle>
            <a:def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defPPr>
            <a:lvl1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1pPr>
            <a:lvl2pPr marL="864000" lvl="1" indent="-324000" algn="l" hangingPunct="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2pPr>
            <a:lvl3pPr marL="1295999" lvl="2" indent="-288000" algn="l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3pPr>
            <a:lvl4pPr marL="1728000" lvl="3" indent="-216000" algn="l" hangingPunct="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4pPr>
            <a:lvl5pPr marL="2160000" lvl="4" indent="-216000" algn="l" hangingPunct="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5pPr>
            <a:lvl6pPr marL="2592000" lvl="5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6pPr>
            <a:lvl7pPr marL="3024000" lvl="6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7pPr>
            <a:lvl8pPr marL="3456000" lvl="7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8pPr>
            <a:lvl9pPr marL="3887999" lvl="8" indent="-216000" algn="l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333399"/>
                </a:solidFill>
                <a:latin typeface="Arial"/>
                <a:ea typeface="宋体" pitchFamily="2"/>
                <a:cs typeface="Tahoma" pitchFamily="2"/>
              </a:defRPr>
            </a:lvl9pPr>
          </a:lstStyle>
          <a:p>
            <a:pPr marL="0" lvl="0" indent="0">
              <a:buNone/>
            </a:pPr>
            <a:endParaRPr lang="en-US" sz="2900" dirty="0">
              <a:latin typeface="Arial" pitchFamily="18"/>
              <a:cs typeface="Tahoma"/>
            </a:endParaRPr>
          </a:p>
          <a:p>
            <a:pPr marL="514350" indent="-514350"/>
            <a:r>
              <a:rPr lang="en-US" dirty="0" smtClean="0">
                <a:latin typeface="Arial" pitchFamily="18"/>
                <a:cs typeface="Tahoma"/>
              </a:rPr>
              <a:t>How </a:t>
            </a:r>
            <a:r>
              <a:rPr lang="en-US" dirty="0">
                <a:latin typeface="Arial" pitchFamily="18"/>
                <a:cs typeface="Tahoma"/>
              </a:rPr>
              <a:t>do we </a:t>
            </a:r>
            <a:r>
              <a:rPr lang="en-US" b="1" dirty="0">
                <a:latin typeface="Arial" pitchFamily="18"/>
                <a:cs typeface="Tahoma"/>
              </a:rPr>
              <a:t>systematically measure </a:t>
            </a:r>
            <a:r>
              <a:rPr lang="en-US" dirty="0">
                <a:latin typeface="Arial" pitchFamily="18"/>
                <a:cs typeface="Tahoma"/>
              </a:rPr>
              <a:t>the effort involved in domain specific modeling in a way </a:t>
            </a:r>
            <a:r>
              <a:rPr lang="en-US" dirty="0" smtClean="0">
                <a:latin typeface="Arial" pitchFamily="18"/>
                <a:cs typeface="Tahoma"/>
              </a:rPr>
              <a:t>that:</a:t>
            </a:r>
          </a:p>
          <a:p>
            <a:pPr marL="946350" lvl="1" indent="-514350"/>
            <a:r>
              <a:rPr lang="en-US" sz="2800" dirty="0" smtClean="0">
                <a:latin typeface="Arial" pitchFamily="18"/>
                <a:cs typeface="Tahoma"/>
              </a:rPr>
              <a:t>Take into concern the multiple dimensions of the DSM process?</a:t>
            </a:r>
          </a:p>
          <a:p>
            <a:pPr marL="946350" lvl="1" indent="-514350"/>
            <a:r>
              <a:rPr lang="en-US" sz="2800" dirty="0" smtClean="0">
                <a:latin typeface="Arial" pitchFamily="18"/>
                <a:cs typeface="Tahoma"/>
              </a:rPr>
              <a:t>Does </a:t>
            </a:r>
            <a:r>
              <a:rPr lang="en-US" sz="2800" dirty="0">
                <a:latin typeface="Arial" pitchFamily="18"/>
                <a:cs typeface="Tahoma"/>
              </a:rPr>
              <a:t>not depend on specific DSMLs?</a:t>
            </a: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7086600" y="6553080"/>
            <a:ext cx="2133360" cy="4759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/>
          <a:lstStyle/>
          <a:p>
            <a:pPr lvl="0"/>
            <a:fld id="{6D170F76-A3BE-494F-A3A2-9628B6DFCB88}" type="slidenum">
              <a:rPr/>
              <a:pPr lvl="0"/>
              <a:t>5</a:t>
            </a:fld>
            <a:fld id="{0781B3C3-A3AD-4FA2-B2A1-A1719FDC80A1}" type="slidenum">
              <a:rPr/>
              <a:pPr lvl="0"/>
              <a:t>5</a:t>
            </a:fld>
            <a:endParaRPr lang="en-US">
              <a:solidFill>
                <a:srgbClr val="000000"/>
              </a:solidFill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Contributions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7171" y="1604841"/>
            <a:ext cx="8228763" cy="4444502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x-none" sz="32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x-none" sz="28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x-none" sz="24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x-none" sz="2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x-none"/>
              <a:t>A </a:t>
            </a:r>
            <a:r>
              <a:rPr lang="x-none" smtClean="0"/>
              <a:t>classi</a:t>
            </a:r>
            <a:r>
              <a:rPr lang="en-US" dirty="0" err="1" smtClean="0"/>
              <a:t>fic</a:t>
            </a:r>
            <a:r>
              <a:rPr lang="x-none" smtClean="0"/>
              <a:t>ation </a:t>
            </a:r>
            <a:r>
              <a:rPr lang="x-none"/>
              <a:t>of the effort involved in realizing applications using </a:t>
            </a:r>
            <a:r>
              <a:rPr lang="x-none" smtClean="0"/>
              <a:t>DSMLs</a:t>
            </a:r>
            <a:endParaRPr lang="x-none"/>
          </a:p>
          <a:p>
            <a:pPr lvl="0"/>
            <a:r>
              <a:rPr lang="x-none"/>
              <a:t>A set of metrics for measuring each category of the involved effort</a:t>
            </a:r>
          </a:p>
          <a:p>
            <a:pPr lvl="0"/>
            <a:r>
              <a:rPr lang="x-none"/>
              <a:t>A case study showing how these metrics could be applied to various DSMLs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457200" y="685800"/>
            <a:ext cx="8163780" cy="555195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Effort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Development Effort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219200"/>
          <a:ext cx="8534400" cy="4648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1280"/>
                <a:gridCol w="2275840"/>
                <a:gridCol w="2275840"/>
                <a:gridCol w="2631440"/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Effort</a:t>
                      </a:r>
                    </a:p>
                    <a:p>
                      <a:pPr algn="ctr"/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Effort</a:t>
                      </a:r>
                    </a:p>
                    <a:p>
                      <a:pPr algn="ctr"/>
                      <a:r>
                        <a:rPr lang="en-US" dirty="0" smtClean="0"/>
                        <a:t>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Associated</a:t>
                      </a:r>
                    </a:p>
                    <a:p>
                      <a:pPr algn="ctr"/>
                      <a:r>
                        <a:rPr lang="en-US" dirty="0" smtClean="0"/>
                        <a:t>Property</a:t>
                      </a:r>
                      <a:endParaRPr lang="en-US" dirty="0"/>
                    </a:p>
                  </a:txBody>
                  <a:tcPr/>
                </a:tc>
              </a:tr>
              <a:tr h="440109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Modeling</a:t>
                      </a:r>
                    </a:p>
                    <a:p>
                      <a:pPr algn="ctr"/>
                      <a:r>
                        <a:rPr lang="en-US" dirty="0" smtClean="0"/>
                        <a:t>Effort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Size</a:t>
                      </a:r>
                      <a:r>
                        <a:rPr lang="en-US" baseline="0" dirty="0" smtClean="0"/>
                        <a:t> Of Model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Effort required to create</a:t>
                      </a:r>
                      <a:r>
                        <a:rPr lang="en-US" baseline="0" dirty="0" smtClean="0"/>
                        <a:t> the model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Conciseness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30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Control</a:t>
                      </a:r>
                      <a:r>
                        <a:rPr lang="en-US" baseline="0" dirty="0" smtClean="0"/>
                        <a:t> Flow</a:t>
                      </a:r>
                    </a:p>
                    <a:p>
                      <a:pPr algn="ctr"/>
                      <a:r>
                        <a:rPr lang="en-US" baseline="0" dirty="0" smtClean="0"/>
                        <a:t>Complexity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46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Cognitive</a:t>
                      </a:r>
                    </a:p>
                    <a:p>
                      <a:pPr algn="ctr"/>
                      <a:r>
                        <a:rPr lang="en-US" dirty="0" smtClean="0"/>
                        <a:t>Effort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Cognitive</a:t>
                      </a:r>
                    </a:p>
                    <a:p>
                      <a:pPr algn="ctr"/>
                      <a:r>
                        <a:rPr lang="en-US" dirty="0" smtClean="0"/>
                        <a:t>Weight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Effort required to form mental solutions to problems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Understandability</a:t>
                      </a:r>
                    </a:p>
                    <a:p>
                      <a:pPr algn="ctr"/>
                      <a:r>
                        <a:rPr lang="en-US" dirty="0" smtClean="0"/>
                        <a:t>Comprehensiveness</a:t>
                      </a:r>
                      <a:endParaRPr lang="en-US" dirty="0"/>
                    </a:p>
                  </a:txBody>
                  <a:tcPr/>
                </a:tc>
              </a:tr>
              <a:tr h="8110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Closeness</a:t>
                      </a:r>
                      <a:r>
                        <a:rPr lang="en-US" baseline="0" dirty="0" smtClean="0"/>
                        <a:t> of Mapping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483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Scaffolding</a:t>
                      </a:r>
                    </a:p>
                    <a:p>
                      <a:pPr algn="ctr"/>
                      <a:r>
                        <a:rPr lang="en-US" dirty="0" smtClean="0"/>
                        <a:t>Effort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Addt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LOC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 effort required to create</a:t>
                      </a:r>
                      <a:r>
                        <a:rPr lang="en-US" baseline="0" dirty="0" smtClean="0"/>
                        <a:t> complete solutions to produce executables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Executablility</a:t>
                      </a:r>
                      <a:endParaRPr lang="en-US" dirty="0"/>
                    </a:p>
                  </a:txBody>
                  <a:tcPr/>
                </a:tc>
              </a:tr>
              <a:tr h="360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Addt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Methods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Addt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Vars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7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Addt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Components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ular Callout 6"/>
          <p:cNvSpPr/>
          <p:nvPr/>
        </p:nvSpPr>
        <p:spPr bwMode="auto">
          <a:xfrm>
            <a:off x="3733800" y="1371600"/>
            <a:ext cx="1447800" cy="457200"/>
          </a:xfrm>
          <a:prstGeom prst="wedgeRoundRectCallout">
            <a:avLst>
              <a:gd name="adj1" fmla="val -34346"/>
              <a:gd name="adj2" fmla="val 81105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LOC Metric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3962400" y="2209800"/>
            <a:ext cx="1905000" cy="457200"/>
          </a:xfrm>
          <a:prstGeom prst="wedgeRoundRectCallout">
            <a:avLst>
              <a:gd name="adj1" fmla="val -58926"/>
              <a:gd name="adj2" fmla="val 18314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McCabe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Metric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3810000" y="2971800"/>
            <a:ext cx="1752600" cy="609600"/>
          </a:xfrm>
          <a:prstGeom prst="wedgeRoundRectCallout">
            <a:avLst>
              <a:gd name="adj1" fmla="val -61059"/>
              <a:gd name="adj2" fmla="val -31685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Cognitive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Complexity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3810000" y="3733800"/>
            <a:ext cx="2209800" cy="457200"/>
          </a:xfrm>
          <a:prstGeom prst="wedgeRoundRectCallout">
            <a:avLst>
              <a:gd name="adj1" fmla="val -57810"/>
              <a:gd name="adj2" fmla="val -4447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Usability Analysis</a:t>
            </a:r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5105400"/>
            <a:ext cx="8382000" cy="220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171" y="314175"/>
            <a:ext cx="8228763" cy="1063362"/>
          </a:xfrm>
          <a:prstGeom prst="rect">
            <a:avLst/>
          </a:prstGeom>
        </p:spPr>
        <p:txBody>
          <a:bodyPr lIns="82945" tIns="41473" rIns="82945" bIns="41473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x-none"/>
              <a:t>Runtime Effort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447801"/>
          <a:ext cx="8382000" cy="33375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5500"/>
                <a:gridCol w="2019300"/>
                <a:gridCol w="2171700"/>
                <a:gridCol w="2095500"/>
              </a:tblGrid>
              <a:tr h="685799">
                <a:tc>
                  <a:txBody>
                    <a:bodyPr/>
                    <a:lstStyle/>
                    <a:p>
                      <a:r>
                        <a:rPr lang="en-US" dirty="0" smtClean="0"/>
                        <a:t>Effort </a:t>
                      </a:r>
                    </a:p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Effort</a:t>
                      </a:r>
                    </a:p>
                    <a:p>
                      <a:r>
                        <a:rPr lang="en-US" dirty="0" smtClean="0"/>
                        <a:t>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Measured</a:t>
                      </a:r>
                    </a:p>
                    <a:p>
                      <a:r>
                        <a:rPr lang="en-US" dirty="0" smtClean="0"/>
                        <a:t>Property</a:t>
                      </a:r>
                      <a:endParaRPr lang="en-US" dirty="0"/>
                    </a:p>
                  </a:txBody>
                  <a:tcPr/>
                </a:tc>
              </a:tr>
              <a:tr h="361335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User</a:t>
                      </a:r>
                    </a:p>
                    <a:p>
                      <a:pPr algn="ctr"/>
                      <a:r>
                        <a:rPr lang="en-US" dirty="0" smtClean="0"/>
                        <a:t>Interaction</a:t>
                      </a:r>
                    </a:p>
                    <a:p>
                      <a:pPr algn="ctr"/>
                      <a:r>
                        <a:rPr lang="en-US" dirty="0" smtClean="0"/>
                        <a:t>Effort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 Mouse Clicks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Effort required to interact</a:t>
                      </a:r>
                      <a:r>
                        <a:rPr lang="en-US" baseline="0" dirty="0" smtClean="0"/>
                        <a:t> with the execution interface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Runtime</a:t>
                      </a:r>
                    </a:p>
                    <a:p>
                      <a:pPr algn="ctr"/>
                      <a:r>
                        <a:rPr lang="en-US" dirty="0" smtClean="0"/>
                        <a:t>Ease-Of-Use</a:t>
                      </a:r>
                      <a:endParaRPr lang="en-US" dirty="0"/>
                    </a:p>
                  </a:txBody>
                  <a:tcPr/>
                </a:tc>
              </a:tr>
              <a:tr h="3613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Keyboard</a:t>
                      </a:r>
                      <a:r>
                        <a:rPr lang="en-US" baseline="0" dirty="0" smtClean="0"/>
                        <a:t> Input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3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</a:t>
                      </a:r>
                      <a:r>
                        <a:rPr lang="en-US" dirty="0" err="1" smtClean="0"/>
                        <a:t>Drag’n’Drop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System</a:t>
                      </a:r>
                    </a:p>
                    <a:p>
                      <a:pPr algn="ctr"/>
                      <a:r>
                        <a:rPr lang="en-US" dirty="0" smtClean="0"/>
                        <a:t>Execution</a:t>
                      </a:r>
                    </a:p>
                    <a:p>
                      <a:pPr algn="ctr"/>
                      <a:r>
                        <a:rPr lang="en-US" dirty="0" smtClean="0"/>
                        <a:t>Effort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CPU</a:t>
                      </a:r>
                    </a:p>
                    <a:p>
                      <a:pPr algn="ctr"/>
                      <a:r>
                        <a:rPr lang="en-US" dirty="0" smtClean="0"/>
                        <a:t>Utilization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Required system</a:t>
                      </a:r>
                      <a:r>
                        <a:rPr lang="en-US" baseline="0" dirty="0" smtClean="0"/>
                        <a:t> resource to map to executables at runtime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Runtime</a:t>
                      </a:r>
                    </a:p>
                    <a:p>
                      <a:pPr algn="ctr"/>
                      <a:r>
                        <a:rPr lang="en-US" dirty="0" smtClean="0"/>
                        <a:t>Resource</a:t>
                      </a:r>
                    </a:p>
                    <a:p>
                      <a:pPr algn="ctr"/>
                      <a:r>
                        <a:rPr lang="en-US" dirty="0" smtClean="0"/>
                        <a:t>Efficiency</a:t>
                      </a:r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Memory</a:t>
                      </a:r>
                    </a:p>
                    <a:p>
                      <a:pPr algn="ctr"/>
                      <a:r>
                        <a:rPr lang="en-US" dirty="0" smtClean="0"/>
                        <a:t>Utilization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7173-63ED-4D08-9660-F25CB5EF70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Default Design">
  <a:themeElements>
    <a:clrScheme name="10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0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0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Default Design">
  <a:themeElements>
    <a:clrScheme name="1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-Presentation062607">
  <a:themeElements>
    <a:clrScheme name="ST-Presentation0626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-Presentation0626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-Presentation0626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-Presentation0626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-Presentation0626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-Presentation0626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-Presentation0626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-Presentation0626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-Presentation0626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fault Design">
  <a:themeElements>
    <a:clrScheme name="4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Default Design">
  <a:themeElements>
    <a:clrScheme name="6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Default Design">
  <a:themeElements>
    <a:clrScheme name="7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7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Default Design">
  <a:themeElements>
    <a:clrScheme name="8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8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8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Default Design">
  <a:themeElements>
    <a:clrScheme name="9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fiu-cis</Template>
  <TotalTime>5426</TotalTime>
  <Words>550</Words>
  <Application>Microsoft Office PowerPoint</Application>
  <PresentationFormat>On-screen Show (4:3)</PresentationFormat>
  <Paragraphs>144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1_Default Design</vt:lpstr>
      <vt:lpstr>ST-Presentation062607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Slide 1</vt:lpstr>
      <vt:lpstr>Outline</vt:lpstr>
      <vt:lpstr>Introduction</vt:lpstr>
      <vt:lpstr>Related Work</vt:lpstr>
      <vt:lpstr>Motivation</vt:lpstr>
      <vt:lpstr>Contributions</vt:lpstr>
      <vt:lpstr>Effort Classification</vt:lpstr>
      <vt:lpstr>Development Effort</vt:lpstr>
      <vt:lpstr>Runtime Effort</vt:lpstr>
      <vt:lpstr>Applying Metrics to DSMLs</vt:lpstr>
      <vt:lpstr>Results</vt:lpstr>
      <vt:lpstr>Results -cont</vt:lpstr>
      <vt:lpstr>Discussions</vt:lpstr>
      <vt:lpstr>Conclusion</vt:lpstr>
      <vt:lpstr>Slide 15</vt:lpstr>
    </vt:vector>
  </TitlesOfParts>
  <Company>FIU-SCS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FIU-SCS</dc:creator>
  <cp:lastModifiedBy>Yali Wu</cp:lastModifiedBy>
  <cp:revision>704</cp:revision>
  <dcterms:created xsi:type="dcterms:W3CDTF">2008-05-29T00:53:45Z</dcterms:created>
  <dcterms:modified xsi:type="dcterms:W3CDTF">2010-10-18T23:11:50Z</dcterms:modified>
</cp:coreProperties>
</file>