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7" r:id="rId2"/>
    <p:sldMasterId id="2147483666" r:id="rId3"/>
    <p:sldMasterId id="2147483672" r:id="rId4"/>
  </p:sldMasterIdLst>
  <p:notesMasterIdLst>
    <p:notesMasterId r:id="rId22"/>
  </p:notesMasterIdLst>
  <p:handoutMasterIdLst>
    <p:handoutMasterId r:id="rId23"/>
  </p:handoutMasterIdLst>
  <p:sldIdLst>
    <p:sldId id="305" r:id="rId5"/>
    <p:sldId id="310" r:id="rId6"/>
    <p:sldId id="335" r:id="rId7"/>
    <p:sldId id="336" r:id="rId8"/>
    <p:sldId id="333" r:id="rId9"/>
    <p:sldId id="348" r:id="rId10"/>
    <p:sldId id="338" r:id="rId11"/>
    <p:sldId id="339" r:id="rId12"/>
    <p:sldId id="343" r:id="rId13"/>
    <p:sldId id="340" r:id="rId14"/>
    <p:sldId id="341" r:id="rId15"/>
    <p:sldId id="344" r:id="rId16"/>
    <p:sldId id="346" r:id="rId17"/>
    <p:sldId id="347" r:id="rId18"/>
    <p:sldId id="349" r:id="rId19"/>
    <p:sldId id="342" r:id="rId20"/>
    <p:sldId id="345" r:id="rId21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AD400"/>
    <a:srgbClr val="66FF66"/>
    <a:srgbClr val="458A00"/>
    <a:srgbClr val="BBE0E3"/>
    <a:srgbClr val="000099"/>
    <a:srgbClr val="0070C0"/>
    <a:srgbClr val="FFE205"/>
    <a:srgbClr val="008000"/>
    <a:srgbClr val="BC8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5" autoAdjust="0"/>
    <p:restoredTop sz="98790" autoAdjust="0"/>
  </p:normalViewPr>
  <p:slideViewPr>
    <p:cSldViewPr>
      <p:cViewPr>
        <p:scale>
          <a:sx n="100" d="100"/>
          <a:sy n="100" d="100"/>
        </p:scale>
        <p:origin x="-139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kusel\Desktop\Diagramm%20MOP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Tabelle1!$F$24:$F$26</c:f>
              <c:strCache>
                <c:ptCount val="3"/>
                <c:pt idx="0">
                  <c:v>Copying </c:v>
                </c:pt>
                <c:pt idx="1">
                  <c:v>Merging </c:v>
                </c:pt>
                <c:pt idx="2">
                  <c:v>Generating </c:v>
                </c:pt>
              </c:strCache>
            </c:strRef>
          </c:cat>
          <c:val>
            <c:numRef>
              <c:f>Tabelle1!$G$24:$G$26</c:f>
              <c:numCache>
                <c:formatCode>General</c:formatCode>
                <c:ptCount val="3"/>
                <c:pt idx="0">
                  <c:v>29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>
              <a:latin typeface="Verdana" pitchFamily="34" charset="0"/>
            </a:defRPr>
          </a:pPr>
          <a:endParaRPr lang="de-DE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1"/>
            <c:explosion val="13"/>
          </c:dPt>
          <c:dPt>
            <c:idx val="2"/>
            <c:explosion val="9"/>
            <c:spPr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2.5737662421826919E-2"/>
                  <c:y val="-9.40602216389618E-2"/>
                </c:manualLayout>
              </c:layout>
              <c:showPercent val="1"/>
            </c:dLbl>
            <c:dLbl>
              <c:idx val="1"/>
              <c:layout>
                <c:manualLayout>
                  <c:x val="-2.678785522180099E-3"/>
                  <c:y val="-3.5141440653251685E-2"/>
                </c:manualLayout>
              </c:layout>
              <c:showPercent val="1"/>
            </c:dLbl>
            <c:dLbl>
              <c:idx val="2"/>
              <c:layout>
                <c:manualLayout>
                  <c:x val="1.8829590745601251E-2"/>
                  <c:y val="-2.484944590259551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de-DE"/>
              </a:p>
            </c:txPr>
            <c:showPercent val="1"/>
          </c:dLbls>
          <c:cat>
            <c:strRef>
              <c:f>Tabelle1!$A$1:$C$1</c:f>
              <c:strCache>
                <c:ptCount val="3"/>
                <c:pt idx="0">
                  <c:v>Fixed Part of Pattern</c:v>
                </c:pt>
                <c:pt idx="1">
                  <c:v>Matching</c:v>
                </c:pt>
                <c:pt idx="2">
                  <c:v>User-defined</c:v>
                </c:pt>
              </c:strCache>
            </c:strRef>
          </c:cat>
          <c:val>
            <c:numRef>
              <c:f>Tabelle1!$A$2:$C$2</c:f>
              <c:numCache>
                <c:formatCode>General</c:formatCode>
                <c:ptCount val="3"/>
                <c:pt idx="0">
                  <c:v>16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spPr>
        <a:ln>
          <a:noFill/>
        </a:ln>
      </c:spPr>
      <c:txPr>
        <a:bodyPr/>
        <a:lstStyle/>
        <a:p>
          <a:pPr>
            <a:defRPr sz="140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de-DE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52A36-7A19-43F6-94E6-3E85DCCCA83C}" type="datetimeFigureOut">
              <a:rPr lang="de-DE" smtClean="0"/>
              <a:pPr/>
              <a:t>14.10.2010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806E5-0A89-4FE8-BED1-6B5897DCF7F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137" cy="495872"/>
          </a:xfrm>
          <a:prstGeom prst="rect">
            <a:avLst/>
          </a:prstGeom>
        </p:spPr>
        <p:txBody>
          <a:bodyPr vert="horz" lIns="94838" tIns="47419" rIns="94838" bIns="47419" rtlCol="0"/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461" y="1"/>
            <a:ext cx="2890137" cy="495872"/>
          </a:xfrm>
          <a:prstGeom prst="rect">
            <a:avLst/>
          </a:prstGeom>
        </p:spPr>
        <p:txBody>
          <a:bodyPr vert="horz" lIns="94838" tIns="47419" rIns="94838" bIns="47419" rtlCol="0"/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02B9D18C-7F34-4978-9FB2-166A7E562B09}" type="datetimeFigureOut">
              <a:rPr lang="de-DE"/>
              <a:pPr>
                <a:defRPr/>
              </a:pPr>
              <a:t>14.10.2010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8" tIns="47419" rIns="94838" bIns="47419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611" y="4715406"/>
            <a:ext cx="5335867" cy="4467471"/>
          </a:xfrm>
          <a:prstGeom prst="rect">
            <a:avLst/>
          </a:prstGeom>
        </p:spPr>
        <p:txBody>
          <a:bodyPr vert="horz" lIns="94838" tIns="47419" rIns="94838" bIns="47419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890137" cy="495872"/>
          </a:xfrm>
          <a:prstGeom prst="rect">
            <a:avLst/>
          </a:prstGeom>
        </p:spPr>
        <p:txBody>
          <a:bodyPr vert="horz" lIns="94838" tIns="47419" rIns="94838" bIns="47419" rtlCol="0" anchor="b"/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461" y="9430813"/>
            <a:ext cx="2890137" cy="495872"/>
          </a:xfrm>
          <a:prstGeom prst="rect">
            <a:avLst/>
          </a:prstGeom>
        </p:spPr>
        <p:txBody>
          <a:bodyPr vert="horz" lIns="94838" tIns="47419" rIns="94838" bIns="47419" rtlCol="0" anchor="b"/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03900FF6-F7AE-4DDD-A33D-F488E196BA8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&#10;header.jpg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figuren.jpg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50"/>
            <a:ext cx="44259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00563" y="5275263"/>
            <a:ext cx="46577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5000"/>
              </a:spcBef>
              <a:defRPr/>
            </a:pPr>
            <a:r>
              <a:rPr lang="de-DE" sz="1100" b="1" dirty="0">
                <a:latin typeface="Arial" charset="0"/>
              </a:rPr>
              <a:t>Business </a:t>
            </a:r>
            <a:r>
              <a:rPr lang="de-DE" sz="1100" b="1" dirty="0" err="1">
                <a:latin typeface="Arial" charset="0"/>
              </a:rPr>
              <a:t>Informatics</a:t>
            </a:r>
            <a:r>
              <a:rPr lang="de-DE" sz="1100" b="1" dirty="0">
                <a:latin typeface="Arial" charset="0"/>
              </a:rPr>
              <a:t> Group</a:t>
            </a:r>
          </a:p>
          <a:p>
            <a:pPr eaLnBrk="0" hangingPunct="0">
              <a:spcBef>
                <a:spcPct val="25000"/>
              </a:spcBef>
              <a:defRPr/>
            </a:pPr>
            <a:r>
              <a:rPr lang="de-DE" sz="1100" dirty="0">
                <a:latin typeface="Arial" charset="0"/>
              </a:rPr>
              <a:t>Institute </a:t>
            </a:r>
            <a:r>
              <a:rPr lang="de-DE" sz="1100" dirty="0" err="1">
                <a:latin typeface="Arial" charset="0"/>
              </a:rPr>
              <a:t>of</a:t>
            </a:r>
            <a:r>
              <a:rPr lang="de-DE" sz="1100" dirty="0">
                <a:latin typeface="Arial" charset="0"/>
              </a:rPr>
              <a:t> Software Technology  </a:t>
            </a:r>
            <a:r>
              <a:rPr lang="de-DE" sz="1100" dirty="0" err="1">
                <a:latin typeface="Arial" charset="0"/>
              </a:rPr>
              <a:t>and</a:t>
            </a:r>
            <a:r>
              <a:rPr lang="de-DE" sz="1100" dirty="0">
                <a:latin typeface="Arial" charset="0"/>
              </a:rPr>
              <a:t> Interactive Systems </a:t>
            </a:r>
            <a:br>
              <a:rPr lang="de-DE" sz="1100" dirty="0">
                <a:latin typeface="Arial" charset="0"/>
              </a:rPr>
            </a:br>
            <a:r>
              <a:rPr lang="de-DE" sz="1100" dirty="0">
                <a:latin typeface="Arial" charset="0"/>
              </a:rPr>
              <a:t>Vienna University </a:t>
            </a:r>
            <a:r>
              <a:rPr lang="de-DE" sz="1100" dirty="0" err="1">
                <a:latin typeface="Arial" charset="0"/>
              </a:rPr>
              <a:t>of</a:t>
            </a:r>
            <a:r>
              <a:rPr lang="de-DE" sz="1100" dirty="0">
                <a:latin typeface="Arial" charset="0"/>
              </a:rPr>
              <a:t> Technology</a:t>
            </a:r>
          </a:p>
          <a:p>
            <a:pPr eaLnBrk="0" hangingPunct="0">
              <a:spcBef>
                <a:spcPct val="25000"/>
              </a:spcBef>
              <a:defRPr/>
            </a:pPr>
            <a:r>
              <a:rPr lang="de-DE" sz="1100" dirty="0">
                <a:latin typeface="Arial" charset="0"/>
              </a:rPr>
              <a:t>Favoritenstraße 9-11/188-3, 1040 Vienna, Austria</a:t>
            </a:r>
            <a:br>
              <a:rPr lang="de-DE" sz="1100" dirty="0">
                <a:latin typeface="Arial" charset="0"/>
              </a:rPr>
            </a:br>
            <a:r>
              <a:rPr lang="de-DE" sz="1100" dirty="0" err="1">
                <a:latin typeface="Arial" charset="0"/>
              </a:rPr>
              <a:t>phone</a:t>
            </a:r>
            <a:r>
              <a:rPr lang="de-DE" sz="1100" dirty="0">
                <a:latin typeface="Arial" charset="0"/>
              </a:rPr>
              <a:t>: +43 (1) 58801-18804 (</a:t>
            </a:r>
            <a:r>
              <a:rPr lang="de-DE" sz="1100" dirty="0" err="1">
                <a:latin typeface="Arial" charset="0"/>
              </a:rPr>
              <a:t>secretary</a:t>
            </a:r>
            <a:r>
              <a:rPr lang="de-DE" sz="1100" dirty="0">
                <a:latin typeface="Arial" charset="0"/>
              </a:rPr>
              <a:t>), fax: +43 (1) 58801-18896</a:t>
            </a:r>
            <a:br>
              <a:rPr lang="de-DE" sz="1100" dirty="0">
                <a:latin typeface="Arial" charset="0"/>
              </a:rPr>
            </a:br>
            <a:r>
              <a:rPr lang="de-DE" sz="1100" dirty="0">
                <a:latin typeface="Arial" charset="0"/>
              </a:rPr>
              <a:t>office@big.tuwien.ac.at, www.big.tuwien.ac.at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09638" y="2209800"/>
            <a:ext cx="8077200" cy="914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276600"/>
            <a:ext cx="8080375" cy="723904"/>
          </a:xfrm>
        </p:spPr>
        <p:txBody>
          <a:bodyPr/>
          <a:lstStyle>
            <a:lvl1pPr marL="0" indent="0">
              <a:buFont typeface="Times" charset="0"/>
              <a:buNone/>
              <a:defRPr sz="1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910800" y="4071939"/>
            <a:ext cx="8072437" cy="571508"/>
          </a:xfrm>
        </p:spPr>
        <p:txBody>
          <a:bodyPr/>
          <a:lstStyle>
            <a:lvl1pPr>
              <a:buFontTx/>
              <a:buNone/>
              <a:defRPr sz="1400" b="0">
                <a:solidFill>
                  <a:schemeClr val="tx1"/>
                </a:solidFill>
              </a:defRPr>
            </a:lvl1pPr>
            <a:lvl2pP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1228725" indent="-342900"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1608138" indent="-342900">
              <a:buFontTx/>
              <a:buNone/>
              <a:defRPr sz="1400" b="1">
                <a:solidFill>
                  <a:schemeClr val="tx1"/>
                </a:solidFill>
              </a:defRPr>
            </a:lvl4pPr>
            <a:lvl5pPr marL="1998662" indent="-342900">
              <a:buFontTx/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500000" y="4989534"/>
            <a:ext cx="4429125" cy="285752"/>
          </a:xfrm>
        </p:spPr>
        <p:txBody>
          <a:bodyPr/>
          <a:lstStyle>
            <a:lvl1pPr>
              <a:buFontTx/>
              <a:buNone/>
              <a:defRPr sz="1400" b="1">
                <a:solidFill>
                  <a:schemeClr val="tx1"/>
                </a:solidFill>
              </a:defRPr>
            </a:lvl1pPr>
            <a:lvl2pPr>
              <a:buFontTx/>
              <a:buNone/>
              <a:defRPr sz="1400" b="1">
                <a:solidFill>
                  <a:schemeClr val="tx1"/>
                </a:solidFill>
              </a:defRPr>
            </a:lvl2pPr>
            <a:lvl3pPr>
              <a:buFontTx/>
              <a:buNone/>
              <a:defRPr sz="1400" b="1">
                <a:solidFill>
                  <a:schemeClr val="tx1"/>
                </a:solidFill>
              </a:defRPr>
            </a:lvl3pPr>
            <a:lvl4pPr>
              <a:buFontTx/>
              <a:buNone/>
              <a:defRPr sz="1400" b="1">
                <a:solidFill>
                  <a:schemeClr val="tx1"/>
                </a:solidFill>
              </a:defRPr>
            </a:lvl4pPr>
            <a:lvl5pPr>
              <a:buFontTx/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Noch eine Testfußzeile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41AD7-2042-4FD3-AF7B-BF04FB5502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Noch eine Testfußzeile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D2EB-BDB7-4D62-8BEC-5F413E8B31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Noch eine Testfußzeile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2583-1DCC-4C8B-97D4-35E4E7822D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Noch eine Testfußzeile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64CE-70E7-41B3-9E40-0607D53339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Noch eine Testfußzeile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6966-0F59-4573-B63B-FBABA13CD3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Noch eine Testfußzeile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4BCE-1455-4CCE-B933-23117B69D7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Noch eine Testfußzeile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D97F-51FB-4C47-8B51-6A52B39C5A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285875" indent="-40005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Noch eine Testfußzeile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BFBB-C96C-45FD-AD43-D8D2E30F31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Noch eine Testfußzeile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CF16-6DC0-4879-B2D6-3FAF8C1FE3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Noch eine Testfußzeile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3C665-A65D-4408-AD86-8F064A152C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23850" y="6096000"/>
            <a:ext cx="68770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Noch eine Testfußzeile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1C53-3D5D-4B14-A8D0-F450263D13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Noch eine Testfußzeile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8E8C-8248-4757-A829-B33FE7F63F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Noch eine Testfußzeile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C6B1-BEA4-4265-8BDB-A29F445793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Noch eine Testfußzeile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D6F0-0304-46D4-AE7C-52EF05805D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Noch eine Testfußzeile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2233-9283-4DFB-8271-63A74833FC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Noch eine Testfußzeile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87C22-1985-4E94-AF77-21A872EDEB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Noch eine Testfußzeile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A8D1-41E8-4B04-AFAC-3A53B492B3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Noch eine Testfußzeile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450D-CB13-414F-A87C-6BBC5009B4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Noch eine Testfußzeile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22A2-8E1E-4EA9-8C2B-82C5796E3B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90600" y="6096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029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68B96539-B7AB-4830-A831-08152A3612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chemeClr val="accent1"/>
        </a:buClr>
        <a:buFont typeface="Times" pitchFamily="18" charset="0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defTabSz="714375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076325" indent="-190500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90600" y="6096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2053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58A67937-FC40-48A3-ABF7-AE9B3B3703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chemeClr val="accent1"/>
        </a:buClr>
        <a:buFont typeface="Times" pitchFamily="18" charset="0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90600" y="6096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3077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379D4626-4556-40B9-A603-DE5C4804E4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chemeClr val="accent1"/>
        </a:buClr>
        <a:buFont typeface="Times" pitchFamily="18" charset="0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4100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591880A-151A-4923-BE2E-8E3801F490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23850" y="6096000"/>
            <a:ext cx="6877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pic>
        <p:nvPicPr>
          <p:cNvPr id="4103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2" r:id="rId7"/>
    <p:sldLayoutId id="214748395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chemeClr val="accent1"/>
        </a:buClr>
        <a:buFont typeface="Times" pitchFamily="18" charset="0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defTabSz="809625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wf.ac.at/index.as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FW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100" y="6481763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el 5"/>
          <p:cNvSpPr>
            <a:spLocks noGrp="1"/>
          </p:cNvSpPr>
          <p:nvPr>
            <p:ph type="ctrTitle"/>
          </p:nvPr>
        </p:nvSpPr>
        <p:spPr>
          <a:xfrm>
            <a:off x="647700" y="2300288"/>
            <a:ext cx="8077200" cy="914400"/>
          </a:xfrm>
        </p:spPr>
        <p:txBody>
          <a:bodyPr/>
          <a:lstStyle/>
          <a:p>
            <a:pPr algn="r" eaLnBrk="1" hangingPunct="1"/>
            <a:r>
              <a:rPr lang="de-AT" dirty="0" smtClean="0"/>
              <a:t>Plug &amp; Play Model </a:t>
            </a:r>
            <a:r>
              <a:rPr lang="de-AT" dirty="0" err="1" smtClean="0"/>
              <a:t>Transformations</a:t>
            </a:r>
            <a:r>
              <a:rPr lang="de-AT" dirty="0" smtClean="0"/>
              <a:t> –  A DSL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Resolving</a:t>
            </a:r>
            <a:r>
              <a:rPr lang="de-AT" dirty="0" smtClean="0"/>
              <a:t> </a:t>
            </a:r>
            <a:r>
              <a:rPr lang="de-AT" dirty="0" err="1" smtClean="0"/>
              <a:t>Structural</a:t>
            </a:r>
            <a:r>
              <a:rPr lang="de-AT" dirty="0" smtClean="0"/>
              <a:t> Metamodel </a:t>
            </a:r>
            <a:r>
              <a:rPr lang="de-AT" dirty="0" err="1" smtClean="0"/>
              <a:t>Heterogeneities</a:t>
            </a:r>
            <a:r>
              <a:rPr lang="de-AT" dirty="0" smtClean="0"/>
              <a:t>*</a:t>
            </a:r>
          </a:p>
        </p:txBody>
      </p:sp>
      <p:sp>
        <p:nvSpPr>
          <p:cNvPr id="28676" name="Untertitel 6"/>
          <p:cNvSpPr>
            <a:spLocks noGrp="1"/>
          </p:cNvSpPr>
          <p:nvPr>
            <p:ph type="subTitle" idx="1"/>
          </p:nvPr>
        </p:nvSpPr>
        <p:spPr>
          <a:xfrm>
            <a:off x="646113" y="3154363"/>
            <a:ext cx="8277225" cy="723900"/>
          </a:xfrm>
        </p:spPr>
        <p:txBody>
          <a:bodyPr/>
          <a:lstStyle/>
          <a:p>
            <a:pPr eaLnBrk="1" hangingPunct="1"/>
            <a:r>
              <a:rPr lang="de-AT" sz="1600" dirty="0" smtClean="0"/>
              <a:t>M. Wimmer, A. Kusel, G. Kappel, W. Retschitzegger, </a:t>
            </a:r>
            <a:r>
              <a:rPr lang="de-AT" sz="1600" b="1" u="sng" dirty="0" smtClean="0"/>
              <a:t>J. Schönböck,</a:t>
            </a:r>
            <a:r>
              <a:rPr lang="de-AT" sz="1600" dirty="0" smtClean="0"/>
              <a:t>  </a:t>
            </a:r>
            <a:r>
              <a:rPr lang="de-AT" sz="1600" dirty="0" err="1" smtClean="0"/>
              <a:t>and</a:t>
            </a:r>
            <a:r>
              <a:rPr lang="de-AT" sz="1600" dirty="0" smtClean="0"/>
              <a:t> W. Schwinger</a:t>
            </a:r>
            <a:endParaRPr lang="en-US" sz="1600" b="1" dirty="0" smtClean="0"/>
          </a:p>
          <a:p>
            <a:pPr eaLnBrk="1" hangingPunct="1">
              <a:buFont typeface="Times" pitchFamily="18" charset="0"/>
              <a:buNone/>
            </a:pPr>
            <a:endParaRPr lang="en-US" sz="1600" b="1" dirty="0" smtClean="0"/>
          </a:p>
          <a:p>
            <a:pPr eaLnBrk="1" hangingPunct="1">
              <a:buFont typeface="Times" pitchFamily="18" charset="0"/>
              <a:buNone/>
            </a:pPr>
            <a:endParaRPr lang="en-US" sz="1600" b="1" dirty="0" smtClean="0"/>
          </a:p>
        </p:txBody>
      </p:sp>
      <p:sp>
        <p:nvSpPr>
          <p:cNvPr id="28677" name="Inhaltsplatzhalter 7"/>
          <p:cNvSpPr>
            <a:spLocks noGrp="1"/>
          </p:cNvSpPr>
          <p:nvPr>
            <p:ph sz="quarter" idx="12"/>
          </p:nvPr>
        </p:nvSpPr>
        <p:spPr>
          <a:xfrm>
            <a:off x="658813" y="3789363"/>
            <a:ext cx="8269287" cy="785812"/>
          </a:xfrm>
        </p:spPr>
        <p:txBody>
          <a:bodyPr/>
          <a:lstStyle/>
          <a:p>
            <a:pPr eaLnBrk="1" hangingPunct="1"/>
            <a:r>
              <a:rPr lang="en-US" sz="1600" dirty="0" smtClean="0"/>
              <a:t>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Workshop on Domain-Specific Modeling, Reno, Nevada, USA</a:t>
            </a:r>
          </a:p>
          <a:p>
            <a:pPr eaLnBrk="1" hangingPunct="1"/>
            <a:endParaRPr lang="de-AT" sz="1600" i="1" dirty="0" smtClean="0"/>
          </a:p>
        </p:txBody>
      </p:sp>
      <p:sp>
        <p:nvSpPr>
          <p:cNvPr id="28678" name="Inhaltsplatzhalter 8"/>
          <p:cNvSpPr>
            <a:spLocks noGrp="1"/>
          </p:cNvSpPr>
          <p:nvPr>
            <p:ph sz="quarter" idx="13"/>
          </p:nvPr>
        </p:nvSpPr>
        <p:spPr>
          <a:xfrm>
            <a:off x="4484688" y="4957763"/>
            <a:ext cx="4429125" cy="285750"/>
          </a:xfrm>
        </p:spPr>
        <p:txBody>
          <a:bodyPr/>
          <a:lstStyle/>
          <a:p>
            <a:pPr eaLnBrk="1" hangingPunct="1"/>
            <a:r>
              <a:rPr lang="de-AT" sz="2000" smtClean="0"/>
              <a:t>Johannes Schönböck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09638" y="6500813"/>
            <a:ext cx="73580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sz="1200" dirty="0">
                <a:latin typeface="+mn-lt"/>
              </a:rPr>
              <a:t> *</a:t>
            </a:r>
            <a:r>
              <a:rPr lang="de-AT" sz="1200" dirty="0" err="1">
                <a:latin typeface="+mn-lt"/>
              </a:rPr>
              <a:t>This</a:t>
            </a:r>
            <a:r>
              <a:rPr lang="de-AT" sz="1200" dirty="0">
                <a:latin typeface="+mn-lt"/>
              </a:rPr>
              <a:t> </a:t>
            </a:r>
            <a:r>
              <a:rPr lang="de-AT" sz="1200" dirty="0" err="1">
                <a:latin typeface="+mn-lt"/>
              </a:rPr>
              <a:t>work</a:t>
            </a:r>
            <a:r>
              <a:rPr lang="de-AT" sz="1200" dirty="0">
                <a:latin typeface="+mn-lt"/>
              </a:rPr>
              <a:t> </a:t>
            </a:r>
            <a:r>
              <a:rPr lang="de-AT" sz="1200" dirty="0" err="1">
                <a:latin typeface="+mn-lt"/>
              </a:rPr>
              <a:t>has</a:t>
            </a:r>
            <a:r>
              <a:rPr lang="de-AT" sz="1200" dirty="0">
                <a:latin typeface="+mn-lt"/>
              </a:rPr>
              <a:t> </a:t>
            </a:r>
            <a:r>
              <a:rPr lang="de-AT" sz="1200" dirty="0" err="1">
                <a:latin typeface="+mn-lt"/>
              </a:rPr>
              <a:t>been</a:t>
            </a:r>
            <a:r>
              <a:rPr lang="de-AT" sz="1200" dirty="0">
                <a:latin typeface="+mn-lt"/>
              </a:rPr>
              <a:t> </a:t>
            </a:r>
            <a:r>
              <a:rPr lang="de-AT" sz="1200" dirty="0" err="1">
                <a:latin typeface="+mn-lt"/>
              </a:rPr>
              <a:t>partly</a:t>
            </a:r>
            <a:r>
              <a:rPr lang="de-AT" sz="1200" dirty="0">
                <a:latin typeface="+mn-lt"/>
              </a:rPr>
              <a:t> </a:t>
            </a:r>
            <a:r>
              <a:rPr lang="de-AT" sz="1200" dirty="0" err="1">
                <a:latin typeface="+mn-lt"/>
              </a:rPr>
              <a:t>funded</a:t>
            </a:r>
            <a:r>
              <a:rPr lang="de-AT" sz="1200" dirty="0">
                <a:latin typeface="+mn-lt"/>
              </a:rPr>
              <a:t> </a:t>
            </a:r>
            <a:r>
              <a:rPr lang="de-AT" sz="1200" dirty="0" err="1">
                <a:latin typeface="+mn-lt"/>
              </a:rPr>
              <a:t>by</a:t>
            </a:r>
            <a:r>
              <a:rPr lang="de-AT" sz="1200" dirty="0">
                <a:latin typeface="+mn-lt"/>
              </a:rPr>
              <a:t> the Austrian Science Fund (FWF) </a:t>
            </a:r>
            <a:r>
              <a:rPr lang="de-AT" sz="1200" dirty="0" err="1">
                <a:latin typeface="+mn-lt"/>
              </a:rPr>
              <a:t>under</a:t>
            </a:r>
            <a:r>
              <a:rPr lang="de-AT" sz="1200" dirty="0">
                <a:latin typeface="+mn-lt"/>
              </a:rPr>
              <a:t> </a:t>
            </a:r>
            <a:r>
              <a:rPr lang="de-AT" sz="1200" dirty="0" err="1">
                <a:latin typeface="+mn-lt"/>
              </a:rPr>
              <a:t>grant</a:t>
            </a:r>
            <a:r>
              <a:rPr lang="de-AT" sz="1200" dirty="0">
                <a:latin typeface="+mn-lt"/>
              </a:rPr>
              <a:t> P21374-N13.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Composite </a:t>
            </a:r>
            <a:r>
              <a:rPr lang="en-GB" dirty="0" err="1" smtClean="0"/>
              <a:t>MOps</a:t>
            </a:r>
            <a:r>
              <a:rPr lang="en-GB" dirty="0" smtClean="0"/>
              <a:t> – Inheritance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Diverse </a:t>
            </a:r>
            <a:r>
              <a:rPr lang="de-DE" dirty="0" err="1" smtClean="0"/>
              <a:t>patterns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occur</a:t>
            </a:r>
            <a:r>
              <a:rPr lang="de-DE" dirty="0" smtClean="0"/>
              <a:t>,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MM </a:t>
            </a:r>
            <a:r>
              <a:rPr lang="de-DE" dirty="0" err="1" smtClean="0"/>
              <a:t>uses</a:t>
            </a:r>
            <a:r>
              <a:rPr lang="de-DE" dirty="0" smtClean="0"/>
              <a:t> </a:t>
            </a:r>
            <a:r>
              <a:rPr lang="de-DE" dirty="0" err="1" smtClean="0"/>
              <a:t>inheritance</a:t>
            </a:r>
            <a:r>
              <a:rPr lang="de-DE" dirty="0" smtClean="0"/>
              <a:t> </a:t>
            </a:r>
            <a:r>
              <a:rPr lang="de-DE" dirty="0" err="1" smtClean="0"/>
              <a:t>whereas</a:t>
            </a:r>
            <a:r>
              <a:rPr lang="de-DE" dirty="0" smtClean="0"/>
              <a:t> the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</a:t>
            </a:r>
          </a:p>
          <a:p>
            <a:pPr lvl="1"/>
            <a:r>
              <a:rPr lang="de-DE" sz="1800" dirty="0" err="1" smtClean="0"/>
              <a:t>Represent</a:t>
            </a:r>
            <a:r>
              <a:rPr lang="de-DE" sz="1800" dirty="0" smtClean="0"/>
              <a:t> well-</a:t>
            </a:r>
            <a:r>
              <a:rPr lang="de-DE" sz="1800" dirty="0" err="1" smtClean="0"/>
              <a:t>known</a:t>
            </a:r>
            <a:r>
              <a:rPr lang="de-DE" sz="1800" dirty="0" smtClean="0"/>
              <a:t> </a:t>
            </a:r>
            <a:r>
              <a:rPr lang="de-DE" sz="1800" dirty="0" err="1" smtClean="0"/>
              <a:t>patterns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area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object</a:t>
            </a:r>
            <a:r>
              <a:rPr lang="de-DE" sz="1800" dirty="0" smtClean="0"/>
              <a:t>-relational </a:t>
            </a:r>
            <a:r>
              <a:rPr lang="de-DE" sz="1800" dirty="0" err="1" smtClean="0"/>
              <a:t>transformations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refactorings</a:t>
            </a:r>
            <a:endParaRPr lang="de-AT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14282" y="2500306"/>
          <a:ext cx="8715437" cy="1879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00264"/>
                <a:gridCol w="4143404"/>
                <a:gridCol w="257176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iMOp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Description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Known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Uses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A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I (Attribute2Inheritance)</a:t>
                      </a:r>
                      <a:endParaRPr lang="de-A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 dirty="0"/>
                        <a:t>LHS MM </a:t>
                      </a:r>
                      <a:r>
                        <a:rPr lang="de-AT" sz="1400" u="none" strike="noStrike" dirty="0" err="1"/>
                        <a:t>encodes</a:t>
                      </a:r>
                      <a:r>
                        <a:rPr lang="de-AT" sz="1400" u="none" strike="noStrike" dirty="0"/>
                        <a:t> type </a:t>
                      </a:r>
                      <a:r>
                        <a:rPr lang="de-AT" sz="1400" u="none" strike="noStrike" dirty="0" err="1"/>
                        <a:t>information</a:t>
                      </a:r>
                      <a:r>
                        <a:rPr lang="de-AT" sz="1400" u="none" strike="noStrike" dirty="0"/>
                        <a:t> </a:t>
                      </a:r>
                      <a:r>
                        <a:rPr lang="de-AT" sz="1400" u="none" strike="noStrike" dirty="0" err="1"/>
                        <a:t>by</a:t>
                      </a:r>
                      <a:r>
                        <a:rPr lang="de-AT" sz="1400" u="none" strike="noStrike" dirty="0"/>
                        <a:t> </a:t>
                      </a:r>
                      <a:r>
                        <a:rPr lang="de-AT" sz="1400" u="none" strike="noStrike" dirty="0" err="1"/>
                        <a:t>attribute</a:t>
                      </a:r>
                      <a:r>
                        <a:rPr lang="de-AT" sz="1400" u="none" strike="noStrike" dirty="0"/>
                        <a:t> </a:t>
                      </a:r>
                      <a:r>
                        <a:rPr lang="de-AT" sz="1400" u="none" strike="noStrike" dirty="0" err="1"/>
                        <a:t>values</a:t>
                      </a:r>
                      <a:r>
                        <a:rPr lang="de-AT" sz="1400" u="none" strike="noStrike" dirty="0"/>
                        <a:t>; RHS MM </a:t>
                      </a:r>
                      <a:r>
                        <a:rPr lang="de-AT" sz="1400" u="none" strike="noStrike" dirty="0" err="1"/>
                        <a:t>provides</a:t>
                      </a:r>
                      <a:r>
                        <a:rPr lang="de-AT" sz="1400" u="none" strike="noStrike" dirty="0"/>
                        <a:t> explicit </a:t>
                      </a:r>
                      <a:r>
                        <a:rPr lang="de-AT" sz="1400" u="none" strike="noStrike" dirty="0" err="1"/>
                        <a:t>types</a:t>
                      </a:r>
                      <a:r>
                        <a:rPr lang="de-AT" sz="1400" u="none" strike="noStrike" dirty="0"/>
                        <a:t> in an </a:t>
                      </a:r>
                      <a:r>
                        <a:rPr lang="de-AT" sz="1400" u="none" strike="noStrike" dirty="0" err="1"/>
                        <a:t>inheritance</a:t>
                      </a:r>
                      <a:r>
                        <a:rPr lang="de-AT" sz="1400" u="none" strike="noStrike" dirty="0"/>
                        <a:t> </a:t>
                      </a:r>
                      <a:r>
                        <a:rPr lang="de-AT" sz="1400" u="none" strike="noStrike" dirty="0" err="1"/>
                        <a:t>hierarchy</a:t>
                      </a:r>
                      <a:endParaRPr lang="de-AT" sz="14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/>
                        <a:t> Replace </a:t>
                      </a:r>
                      <a:r>
                        <a:rPr lang="en-US" sz="1400" u="none" strike="noStrike" dirty="0"/>
                        <a:t>Type Code with </a:t>
                      </a:r>
                      <a:r>
                        <a:rPr lang="en-US" sz="1400" u="none" strike="noStrike" dirty="0" smtClean="0"/>
                        <a:t>Subclasses</a:t>
                      </a: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/>
                        <a:t> One </a:t>
                      </a:r>
                      <a:r>
                        <a:rPr lang="en-US" sz="1400" u="none" strike="noStrike" dirty="0"/>
                        <a:t>Inheritance Tree One </a:t>
                      </a:r>
                      <a:r>
                        <a:rPr lang="en-US" sz="1400" u="none" strike="noStrike" dirty="0" smtClean="0"/>
                        <a:t>Table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I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A</a:t>
                      </a:r>
                      <a:r>
                        <a:rPr lang="de-DE" sz="1400" baseline="0" dirty="0" smtClean="0"/>
                        <a:t> (Inheritance2Attribute)</a:t>
                      </a:r>
                      <a:endParaRPr lang="de-A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 dirty="0"/>
                        <a:t>LHS MM </a:t>
                      </a:r>
                      <a:r>
                        <a:rPr lang="de-AT" sz="1400" u="none" strike="noStrike" dirty="0" err="1"/>
                        <a:t>provides</a:t>
                      </a:r>
                      <a:r>
                        <a:rPr lang="de-AT" sz="1400" u="none" strike="noStrike" dirty="0"/>
                        <a:t> explicit </a:t>
                      </a:r>
                      <a:r>
                        <a:rPr lang="de-AT" sz="1400" u="none" strike="noStrike" dirty="0" err="1"/>
                        <a:t>types</a:t>
                      </a:r>
                      <a:r>
                        <a:rPr lang="de-AT" sz="1400" u="none" strike="noStrike" dirty="0"/>
                        <a:t> in an </a:t>
                      </a:r>
                      <a:r>
                        <a:rPr lang="de-AT" sz="1400" u="none" strike="noStrike" dirty="0" err="1"/>
                        <a:t>inheritance</a:t>
                      </a:r>
                      <a:r>
                        <a:rPr lang="de-AT" sz="1400" u="none" strike="noStrike" dirty="0"/>
                        <a:t> </a:t>
                      </a:r>
                      <a:r>
                        <a:rPr lang="de-AT" sz="1400" u="none" strike="noStrike" dirty="0" err="1"/>
                        <a:t>hierarchy</a:t>
                      </a:r>
                      <a:r>
                        <a:rPr lang="de-AT" sz="1400" u="none" strike="noStrike" dirty="0"/>
                        <a:t>; RHS MM </a:t>
                      </a:r>
                      <a:r>
                        <a:rPr lang="de-AT" sz="1400" u="none" strike="noStrike" dirty="0" err="1"/>
                        <a:t>encodes</a:t>
                      </a:r>
                      <a:r>
                        <a:rPr lang="de-AT" sz="1400" u="none" strike="noStrike" dirty="0"/>
                        <a:t> type </a:t>
                      </a:r>
                      <a:r>
                        <a:rPr lang="de-AT" sz="1400" u="none" strike="noStrike" dirty="0" err="1"/>
                        <a:t>information</a:t>
                      </a:r>
                      <a:r>
                        <a:rPr lang="de-AT" sz="1400" u="none" strike="noStrike" dirty="0"/>
                        <a:t> </a:t>
                      </a:r>
                      <a:r>
                        <a:rPr lang="de-AT" sz="1400" u="none" strike="noStrike" dirty="0" err="1"/>
                        <a:t>by</a:t>
                      </a:r>
                      <a:r>
                        <a:rPr lang="de-AT" sz="1400" u="none" strike="noStrike" dirty="0"/>
                        <a:t> </a:t>
                      </a:r>
                      <a:r>
                        <a:rPr lang="de-AT" sz="1400" u="none" strike="noStrike" dirty="0" err="1"/>
                        <a:t>attribute</a:t>
                      </a:r>
                      <a:r>
                        <a:rPr lang="de-AT" sz="1400" u="none" strike="noStrike" dirty="0"/>
                        <a:t> </a:t>
                      </a:r>
                      <a:r>
                        <a:rPr lang="de-AT" sz="1400" u="none" strike="noStrike" dirty="0" err="1"/>
                        <a:t>values</a:t>
                      </a:r>
                      <a:endParaRPr lang="de-AT" sz="14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/>
                        <a:t> Replace </a:t>
                      </a:r>
                      <a:r>
                        <a:rPr lang="en-US" sz="1400" u="none" strike="noStrike" dirty="0"/>
                        <a:t>Subclass with </a:t>
                      </a:r>
                      <a:r>
                        <a:rPr lang="en-US" sz="1400" u="none" strike="noStrike" dirty="0" smtClean="0"/>
                        <a:t>Fields</a:t>
                      </a: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/>
                        <a:t> One </a:t>
                      </a:r>
                      <a:r>
                        <a:rPr lang="en-US" sz="1400" u="none" strike="noStrike" dirty="0"/>
                        <a:t>Inheritance Tree One </a:t>
                      </a:r>
                      <a:r>
                        <a:rPr lang="en-US" sz="1400" u="none" strike="noStrike" dirty="0" smtClean="0"/>
                        <a:t>Table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" name="Abgerundetes Rechteck 6"/>
          <p:cNvSpPr/>
          <p:nvPr/>
        </p:nvSpPr>
        <p:spPr bwMode="auto">
          <a:xfrm>
            <a:off x="4786314" y="4647476"/>
            <a:ext cx="3643338" cy="19552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730356" y="5858614"/>
            <a:ext cx="15113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733481" y="6147539"/>
            <a:ext cx="1511300" cy="272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727281" y="5849089"/>
            <a:ext cx="1530894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79525"/>
            <a:r>
              <a:rPr lang="de-DE" sz="1500" b="1" dirty="0" err="1">
                <a:latin typeface="Arial" charset="0"/>
              </a:rPr>
              <a:t>TechReport</a:t>
            </a:r>
            <a:endParaRPr lang="de-AT" sz="1500" b="1" dirty="0">
              <a:latin typeface="Arial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983177" y="5867417"/>
            <a:ext cx="15875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983177" y="6156342"/>
            <a:ext cx="1587500" cy="277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967302" y="5857892"/>
            <a:ext cx="1676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79525"/>
            <a:r>
              <a:rPr lang="de-DE" sz="1500" b="1" dirty="0" err="1">
                <a:latin typeface="Arial" charset="0"/>
              </a:rPr>
              <a:t>ConfPublication</a:t>
            </a:r>
            <a:endParaRPr lang="de-AT" sz="1500" b="1" dirty="0">
              <a:latin typeface="Arial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727949" y="6103959"/>
            <a:ext cx="15414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>
                <a:latin typeface="Arial" charset="0"/>
              </a:rPr>
              <a:t>university:String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969755" y="6113083"/>
            <a:ext cx="1393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>
                <a:latin typeface="Arial" charset="0"/>
              </a:rPr>
              <a:t>location:String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000760" y="4714884"/>
            <a:ext cx="15113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003885" y="5003809"/>
            <a:ext cx="1511300" cy="3444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997684" y="4705359"/>
            <a:ext cx="152706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79525"/>
            <a:r>
              <a:rPr lang="de-DE" sz="1500" i="1" dirty="0" err="1" smtClean="0">
                <a:latin typeface="Arial" charset="0"/>
              </a:rPr>
              <a:t>Publication</a:t>
            </a:r>
            <a:endParaRPr lang="de-AT" sz="1500" i="1" dirty="0">
              <a:latin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013560" y="5002221"/>
            <a:ext cx="12234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 smtClean="0">
                <a:latin typeface="Arial" charset="0"/>
              </a:rPr>
              <a:t>name:String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26" name="Gleichschenkliges Dreieck 25"/>
          <p:cNvSpPr/>
          <p:nvPr/>
        </p:nvSpPr>
        <p:spPr bwMode="auto">
          <a:xfrm>
            <a:off x="6569189" y="5348301"/>
            <a:ext cx="285752" cy="2307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7" name="Gewinkelte Verbindung 26"/>
          <p:cNvCxnSpPr>
            <a:stCxn id="26" idx="3"/>
            <a:endCxn id="10" idx="0"/>
          </p:cNvCxnSpPr>
          <p:nvPr/>
        </p:nvCxnSpPr>
        <p:spPr bwMode="auto">
          <a:xfrm rot="16200000" flipH="1">
            <a:off x="6967365" y="5323725"/>
            <a:ext cx="270063" cy="780663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Gewinkelte Verbindung 27"/>
          <p:cNvCxnSpPr>
            <a:stCxn id="26" idx="3"/>
            <a:endCxn id="11" idx="0"/>
          </p:cNvCxnSpPr>
          <p:nvPr/>
        </p:nvCxnSpPr>
        <p:spPr bwMode="auto">
          <a:xfrm rot="5400000">
            <a:off x="6100301" y="5255652"/>
            <a:ext cx="288391" cy="93513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1" name="Abgerundetes Rechteck 30"/>
          <p:cNvSpPr/>
          <p:nvPr/>
        </p:nvSpPr>
        <p:spPr bwMode="auto">
          <a:xfrm>
            <a:off x="386154" y="4643446"/>
            <a:ext cx="1872208" cy="195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563678" y="5010161"/>
            <a:ext cx="1527175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63678" y="5299086"/>
            <a:ext cx="1527175" cy="996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66853" y="5000636"/>
            <a:ext cx="153817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79525"/>
            <a:r>
              <a:rPr lang="de-DE" sz="1500" b="1" dirty="0" err="1">
                <a:latin typeface="Arial" charset="0"/>
              </a:rPr>
              <a:t>Publication</a:t>
            </a:r>
            <a:endParaRPr lang="de-AT" sz="1500" b="1" dirty="0">
              <a:latin typeface="Arial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63678" y="5303849"/>
            <a:ext cx="1212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>
                <a:latin typeface="Arial" charset="0"/>
              </a:rPr>
              <a:t>name:String</a:t>
            </a:r>
            <a:endParaRPr lang="de-AT" sz="1500" b="0">
              <a:latin typeface="Arial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571616" y="5527686"/>
            <a:ext cx="1085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>
                <a:latin typeface="Arial" charset="0"/>
              </a:rPr>
              <a:t>kind:String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579553" y="5738824"/>
            <a:ext cx="15414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>
                <a:latin typeface="Arial" charset="0"/>
              </a:rPr>
              <a:t>university:String</a:t>
            </a:r>
            <a:endParaRPr lang="de-AT" sz="1500" b="0">
              <a:latin typeface="Arial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571616" y="5959486"/>
            <a:ext cx="1393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>
                <a:latin typeface="Arial" charset="0"/>
              </a:rPr>
              <a:t>location:String</a:t>
            </a:r>
            <a:endParaRPr lang="de-AT" sz="1500" b="0">
              <a:latin typeface="Arial" charset="0"/>
            </a:endParaRPr>
          </a:p>
        </p:txBody>
      </p:sp>
      <p:grpSp>
        <p:nvGrpSpPr>
          <p:cNvPr id="57" name="Group 222"/>
          <p:cNvGrpSpPr>
            <a:grpSpLocks/>
          </p:cNvGrpSpPr>
          <p:nvPr/>
        </p:nvGrpSpPr>
        <p:grpSpPr bwMode="auto">
          <a:xfrm>
            <a:off x="2454237" y="4981587"/>
            <a:ext cx="2068235" cy="376239"/>
            <a:chOff x="3279" y="257"/>
            <a:chExt cx="1303" cy="237"/>
          </a:xfrm>
        </p:grpSpPr>
        <p:sp>
          <p:nvSpPr>
            <p:cNvPr id="60" name="AutoShape 192"/>
            <p:cNvSpPr>
              <a:spLocks noChangeArrowheads="1"/>
            </p:cNvSpPr>
            <p:nvPr/>
          </p:nvSpPr>
          <p:spPr bwMode="auto">
            <a:xfrm>
              <a:off x="3335" y="257"/>
              <a:ext cx="1247" cy="235"/>
            </a:xfrm>
            <a:prstGeom prst="homePlate">
              <a:avLst>
                <a:gd name="adj" fmla="val 38461"/>
              </a:avLst>
            </a:prstGeom>
            <a:solidFill>
              <a:srgbClr val="FFFF00"/>
            </a:solidFill>
            <a:ln w="28575" algn="ctr">
              <a:solidFill>
                <a:srgbClr val="EAE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600" b="1">
                <a:latin typeface="Verdana" pitchFamily="34" charset="0"/>
              </a:endParaRPr>
            </a:p>
          </p:txBody>
        </p:sp>
        <p:sp>
          <p:nvSpPr>
            <p:cNvPr id="61" name="WordArt 195"/>
            <p:cNvSpPr>
              <a:spLocks noChangeArrowheads="1" noChangeShapeType="1" noTextEdit="1"/>
            </p:cNvSpPr>
            <p:nvPr/>
          </p:nvSpPr>
          <p:spPr bwMode="auto">
            <a:xfrm>
              <a:off x="3366" y="306"/>
              <a:ext cx="1125" cy="1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3600" b="1" kern="10" dirty="0" smtClean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Attribute2Inheritance</a:t>
              </a:r>
              <a:endParaRPr lang="de-AT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endParaRPr>
            </a:p>
          </p:txBody>
        </p:sp>
        <p:grpSp>
          <p:nvGrpSpPr>
            <p:cNvPr id="62" name="Group 207"/>
            <p:cNvGrpSpPr>
              <a:grpSpLocks/>
            </p:cNvGrpSpPr>
            <p:nvPr/>
          </p:nvGrpSpPr>
          <p:grpSpPr bwMode="auto">
            <a:xfrm>
              <a:off x="3279" y="278"/>
              <a:ext cx="133" cy="216"/>
              <a:chOff x="1407" y="976"/>
              <a:chExt cx="133" cy="216"/>
            </a:xfrm>
          </p:grpSpPr>
          <p:sp>
            <p:nvSpPr>
              <p:cNvPr id="65" name="Rectangle 20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sp>
            <p:nvSpPr>
              <p:cNvPr id="66" name="Text Box 209"/>
              <p:cNvSpPr txBox="1">
                <a:spLocks noChangeArrowheads="1"/>
              </p:cNvSpPr>
              <p:nvPr/>
            </p:nvSpPr>
            <p:spPr bwMode="auto">
              <a:xfrm>
                <a:off x="1407" y="1095"/>
                <a:ext cx="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1000" b="1" dirty="0">
                  <a:solidFill>
                    <a:srgbClr val="000099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71" name="Group 222"/>
          <p:cNvGrpSpPr>
            <a:grpSpLocks/>
          </p:cNvGrpSpPr>
          <p:nvPr/>
        </p:nvGrpSpPr>
        <p:grpSpPr bwMode="auto">
          <a:xfrm>
            <a:off x="2331383" y="5699141"/>
            <a:ext cx="2206329" cy="373065"/>
            <a:chOff x="3192" y="257"/>
            <a:chExt cx="1390" cy="235"/>
          </a:xfrm>
        </p:grpSpPr>
        <p:sp>
          <p:nvSpPr>
            <p:cNvPr id="72" name="AutoShape 192"/>
            <p:cNvSpPr>
              <a:spLocks noChangeArrowheads="1"/>
            </p:cNvSpPr>
            <p:nvPr/>
          </p:nvSpPr>
          <p:spPr bwMode="auto">
            <a:xfrm flipH="1">
              <a:off x="3263" y="257"/>
              <a:ext cx="1319" cy="235"/>
            </a:xfrm>
            <a:prstGeom prst="homePlate">
              <a:avLst>
                <a:gd name="adj" fmla="val 38461"/>
              </a:avLst>
            </a:prstGeom>
            <a:solidFill>
              <a:srgbClr val="FFFF00"/>
            </a:solidFill>
            <a:ln w="28575" algn="ctr">
              <a:solidFill>
                <a:srgbClr val="EAE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600" b="1">
                <a:latin typeface="Verdana" pitchFamily="34" charset="0"/>
              </a:endParaRPr>
            </a:p>
          </p:txBody>
        </p:sp>
        <p:sp>
          <p:nvSpPr>
            <p:cNvPr id="73" name="WordArt 195"/>
            <p:cNvSpPr>
              <a:spLocks noChangeArrowheads="1" noChangeShapeType="1" noTextEdit="1"/>
            </p:cNvSpPr>
            <p:nvPr/>
          </p:nvSpPr>
          <p:spPr bwMode="auto">
            <a:xfrm>
              <a:off x="3366" y="306"/>
              <a:ext cx="1125" cy="1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3600" b="1" kern="10" dirty="0" smtClean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Inheritance2Attribute</a:t>
              </a:r>
              <a:endParaRPr lang="de-AT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endParaRPr>
            </a:p>
          </p:txBody>
        </p:sp>
        <p:grpSp>
          <p:nvGrpSpPr>
            <p:cNvPr id="74" name="Group 207"/>
            <p:cNvGrpSpPr>
              <a:grpSpLocks/>
            </p:cNvGrpSpPr>
            <p:nvPr/>
          </p:nvGrpSpPr>
          <p:grpSpPr bwMode="auto">
            <a:xfrm>
              <a:off x="3192" y="278"/>
              <a:ext cx="220" cy="186"/>
              <a:chOff x="1320" y="976"/>
              <a:chExt cx="220" cy="186"/>
            </a:xfrm>
          </p:grpSpPr>
          <p:sp>
            <p:nvSpPr>
              <p:cNvPr id="77" name="Rectangle 20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sp>
            <p:nvSpPr>
              <p:cNvPr id="80" name="Rectangle 211"/>
              <p:cNvSpPr>
                <a:spLocks noChangeArrowheads="1"/>
              </p:cNvSpPr>
              <p:nvPr/>
            </p:nvSpPr>
            <p:spPr bwMode="auto">
              <a:xfrm>
                <a:off x="1320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</p:grpSp>
      </p:grpSp>
      <p:sp>
        <p:nvSpPr>
          <p:cNvPr id="82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3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Evaluation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latin typeface="+mn-lt"/>
              </a:rPr>
              <a:t>MOps</a:t>
            </a:r>
            <a:endParaRPr lang="de-AT" sz="1000" b="1" dirty="0">
              <a:latin typeface="+mn-lt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552482" y="5545807"/>
            <a:ext cx="1158248" cy="285752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  <p:bldP spid="22" grpId="0" animBg="1"/>
      <p:bldP spid="23" grpId="0" animBg="1"/>
      <p:bldP spid="24" grpId="0"/>
      <p:bldP spid="25" grpId="0"/>
      <p:bldP spid="26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bgerundetes Rechteck 121"/>
          <p:cNvSpPr/>
          <p:nvPr/>
        </p:nvSpPr>
        <p:spPr bwMode="auto">
          <a:xfrm>
            <a:off x="285720" y="3429000"/>
            <a:ext cx="2614210" cy="30718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Composite </a:t>
            </a:r>
            <a:r>
              <a:rPr lang="en-GB" dirty="0" err="1" smtClean="0"/>
              <a:t>MOps</a:t>
            </a:r>
            <a:r>
              <a:rPr lang="en-GB" dirty="0" smtClean="0"/>
              <a:t> – Inheritance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14282" y="1477962"/>
          <a:ext cx="8715437" cy="1666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43140"/>
                <a:gridCol w="4143404"/>
                <a:gridCol w="242889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iMOp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Description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Known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Uses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R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I (Reference2Inheritance)</a:t>
                      </a:r>
                      <a:endParaRPr lang="de-A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Arial"/>
                        </a:rPr>
                        <a:t>LHS MM relates classes by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references; RHS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MM provides an explicit inheritance hierarchy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latin typeface="Arial"/>
                        </a:rPr>
                        <a:t> Replace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Delegation with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Inheritance</a:t>
                      </a: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latin typeface="Arial"/>
                        </a:rPr>
                        <a:t> One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Class One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Table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I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R (Inheritance2Reference)</a:t>
                      </a:r>
                      <a:endParaRPr lang="de-A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b="0" i="0" u="none" strike="noStrike" dirty="0">
                          <a:latin typeface="Arial"/>
                        </a:rPr>
                        <a:t>LHS MM </a:t>
                      </a:r>
                      <a:r>
                        <a:rPr lang="de-AT" sz="1400" b="0" i="0" u="none" strike="noStrike" dirty="0" err="1">
                          <a:latin typeface="Arial"/>
                        </a:rPr>
                        <a:t>provides</a:t>
                      </a:r>
                      <a:r>
                        <a:rPr lang="de-AT" sz="1400" b="0" i="0" u="none" strike="noStrike" dirty="0">
                          <a:latin typeface="Arial"/>
                        </a:rPr>
                        <a:t> explicit </a:t>
                      </a:r>
                      <a:r>
                        <a:rPr lang="de-AT" sz="1400" b="0" i="0" u="none" strike="noStrike" dirty="0" err="1">
                          <a:latin typeface="Arial"/>
                        </a:rPr>
                        <a:t>inheritance</a:t>
                      </a:r>
                      <a:r>
                        <a:rPr lang="de-AT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de-AT" sz="1400" b="0" i="0" u="none" strike="noStrike" dirty="0" err="1">
                          <a:latin typeface="Arial"/>
                        </a:rPr>
                        <a:t>hierarchy</a:t>
                      </a:r>
                      <a:r>
                        <a:rPr lang="de-AT" sz="1400" b="0" i="0" u="none" strike="noStrike" dirty="0">
                          <a:latin typeface="Arial"/>
                        </a:rPr>
                        <a:t>; RHS MM </a:t>
                      </a:r>
                      <a:r>
                        <a:rPr lang="de-AT" sz="1400" b="0" i="0" u="none" strike="noStrike" dirty="0" err="1">
                          <a:latin typeface="Arial"/>
                        </a:rPr>
                        <a:t>relates</a:t>
                      </a:r>
                      <a:r>
                        <a:rPr lang="de-AT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de-AT" sz="1400" b="0" i="0" u="none" strike="noStrike" dirty="0" err="1">
                          <a:latin typeface="Arial"/>
                        </a:rPr>
                        <a:t>classes</a:t>
                      </a:r>
                      <a:r>
                        <a:rPr lang="de-AT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de-AT" sz="1400" b="0" i="0" u="none" strike="noStrike" dirty="0" err="1">
                          <a:latin typeface="Arial"/>
                        </a:rPr>
                        <a:t>by</a:t>
                      </a:r>
                      <a:r>
                        <a:rPr lang="de-AT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de-AT" sz="1400" b="0" i="0" u="none" strike="noStrike" dirty="0" err="1">
                          <a:latin typeface="Arial"/>
                        </a:rPr>
                        <a:t>references</a:t>
                      </a:r>
                      <a:endParaRPr lang="de-AT" sz="14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latin typeface="Arial"/>
                        </a:rPr>
                        <a:t> Replace Inheritance with Delegation</a:t>
                      </a: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latin typeface="Arial"/>
                        </a:rPr>
                        <a:t> One Class One Table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8" name="Abgerundetes Rechteck 77"/>
          <p:cNvSpPr/>
          <p:nvPr/>
        </p:nvSpPr>
        <p:spPr bwMode="auto">
          <a:xfrm>
            <a:off x="5143504" y="3786190"/>
            <a:ext cx="3643338" cy="19552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9" name="Rectangle 11"/>
          <p:cNvSpPr>
            <a:spLocks noChangeArrowheads="1"/>
          </p:cNvSpPr>
          <p:nvPr/>
        </p:nvSpPr>
        <p:spPr bwMode="auto">
          <a:xfrm>
            <a:off x="7087546" y="4997328"/>
            <a:ext cx="15113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7090671" y="5286253"/>
            <a:ext cx="1511300" cy="272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7084471" y="4987803"/>
            <a:ext cx="1497554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79525"/>
            <a:r>
              <a:rPr lang="de-DE" sz="1500" b="1" dirty="0" err="1">
                <a:latin typeface="Arial" charset="0"/>
              </a:rPr>
              <a:t>TechReport</a:t>
            </a:r>
            <a:endParaRPr lang="de-AT" sz="1500" b="1" dirty="0">
              <a:latin typeface="Arial" charset="0"/>
            </a:endParaRPr>
          </a:p>
        </p:txBody>
      </p:sp>
      <p:sp>
        <p:nvSpPr>
          <p:cNvPr id="82" name="Rectangle 14"/>
          <p:cNvSpPr>
            <a:spLocks noChangeArrowheads="1"/>
          </p:cNvSpPr>
          <p:nvPr/>
        </p:nvSpPr>
        <p:spPr bwMode="auto">
          <a:xfrm>
            <a:off x="5340367" y="5006131"/>
            <a:ext cx="15875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5340367" y="5295056"/>
            <a:ext cx="1587500" cy="277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5324492" y="4996606"/>
            <a:ext cx="1676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79525"/>
            <a:r>
              <a:rPr lang="de-DE" sz="1500" b="1" dirty="0" err="1">
                <a:latin typeface="Arial" charset="0"/>
              </a:rPr>
              <a:t>ConfPublication</a:t>
            </a:r>
            <a:endParaRPr lang="de-AT" sz="1500" b="1" dirty="0">
              <a:latin typeface="Arial" charset="0"/>
            </a:endParaRPr>
          </a:p>
        </p:txBody>
      </p:sp>
      <p:sp>
        <p:nvSpPr>
          <p:cNvPr id="85" name="Text Box 25"/>
          <p:cNvSpPr txBox="1">
            <a:spLocks noChangeArrowheads="1"/>
          </p:cNvSpPr>
          <p:nvPr/>
        </p:nvSpPr>
        <p:spPr bwMode="auto">
          <a:xfrm>
            <a:off x="7085139" y="5242673"/>
            <a:ext cx="15414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>
                <a:latin typeface="Arial" charset="0"/>
              </a:rPr>
              <a:t>university:String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86" name="Text Box 24"/>
          <p:cNvSpPr txBox="1">
            <a:spLocks noChangeArrowheads="1"/>
          </p:cNvSpPr>
          <p:nvPr/>
        </p:nvSpPr>
        <p:spPr bwMode="auto">
          <a:xfrm>
            <a:off x="5326945" y="5251797"/>
            <a:ext cx="1393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>
                <a:latin typeface="Arial" charset="0"/>
              </a:rPr>
              <a:t>location:String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357950" y="3853598"/>
            <a:ext cx="15113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Rectangle 12"/>
          <p:cNvSpPr>
            <a:spLocks noChangeArrowheads="1"/>
          </p:cNvSpPr>
          <p:nvPr/>
        </p:nvSpPr>
        <p:spPr bwMode="auto">
          <a:xfrm>
            <a:off x="6361075" y="4142523"/>
            <a:ext cx="1511300" cy="3444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6354875" y="3844073"/>
            <a:ext cx="1503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79525"/>
            <a:r>
              <a:rPr lang="de-DE" sz="1500" i="1" dirty="0" err="1" smtClean="0">
                <a:latin typeface="Arial" charset="0"/>
              </a:rPr>
              <a:t>Publication</a:t>
            </a:r>
            <a:endParaRPr lang="de-AT" sz="1500" i="1" dirty="0">
              <a:latin typeface="Arial" charset="0"/>
            </a:endParaRPr>
          </a:p>
        </p:txBody>
      </p:sp>
      <p:sp>
        <p:nvSpPr>
          <p:cNvPr id="90" name="Text Box 25"/>
          <p:cNvSpPr txBox="1">
            <a:spLocks noChangeArrowheads="1"/>
          </p:cNvSpPr>
          <p:nvPr/>
        </p:nvSpPr>
        <p:spPr bwMode="auto">
          <a:xfrm>
            <a:off x="6370750" y="4140935"/>
            <a:ext cx="12234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 smtClean="0">
                <a:latin typeface="Arial" charset="0"/>
              </a:rPr>
              <a:t>name:String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91" name="Gleichschenkliges Dreieck 90"/>
          <p:cNvSpPr/>
          <p:nvPr/>
        </p:nvSpPr>
        <p:spPr bwMode="auto">
          <a:xfrm>
            <a:off x="6926379" y="4487015"/>
            <a:ext cx="285752" cy="2307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92" name="Gewinkelte Verbindung 91"/>
          <p:cNvCxnSpPr>
            <a:stCxn id="91" idx="3"/>
            <a:endCxn id="81" idx="0"/>
          </p:cNvCxnSpPr>
          <p:nvPr/>
        </p:nvCxnSpPr>
        <p:spPr bwMode="auto">
          <a:xfrm rot="16200000" flipH="1">
            <a:off x="7316220" y="4470774"/>
            <a:ext cx="270063" cy="763993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3" name="Gewinkelte Verbindung 92"/>
          <p:cNvCxnSpPr>
            <a:stCxn id="91" idx="3"/>
            <a:endCxn id="82" idx="0"/>
          </p:cNvCxnSpPr>
          <p:nvPr/>
        </p:nvCxnSpPr>
        <p:spPr bwMode="auto">
          <a:xfrm rot="5400000">
            <a:off x="6457491" y="4394366"/>
            <a:ext cx="288391" cy="93513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899663" y="4559302"/>
            <a:ext cx="15113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95" name="Rectangle 5"/>
          <p:cNvSpPr>
            <a:spLocks noChangeArrowheads="1"/>
          </p:cNvSpPr>
          <p:nvPr/>
        </p:nvSpPr>
        <p:spPr bwMode="auto">
          <a:xfrm>
            <a:off x="899663" y="4848227"/>
            <a:ext cx="1511300" cy="311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96" name="Text Box 6"/>
          <p:cNvSpPr txBox="1">
            <a:spLocks noChangeArrowheads="1"/>
          </p:cNvSpPr>
          <p:nvPr/>
        </p:nvSpPr>
        <p:spPr bwMode="auto">
          <a:xfrm>
            <a:off x="886963" y="4549777"/>
            <a:ext cx="15228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79525"/>
            <a:r>
              <a:rPr lang="de-DE" sz="1500" b="1" dirty="0" err="1">
                <a:latin typeface="Arial" charset="0"/>
              </a:rPr>
              <a:t>TechReport</a:t>
            </a:r>
            <a:endParaRPr lang="de-AT" sz="1500" b="1" dirty="0">
              <a:latin typeface="Arial" charset="0"/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902838" y="4846639"/>
            <a:ext cx="15414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>
                <a:latin typeface="Arial" charset="0"/>
              </a:rPr>
              <a:t>university:String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899663" y="5676905"/>
            <a:ext cx="15875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99" name="Rectangle 9"/>
          <p:cNvSpPr>
            <a:spLocks noChangeArrowheads="1"/>
          </p:cNvSpPr>
          <p:nvPr/>
        </p:nvSpPr>
        <p:spPr bwMode="auto">
          <a:xfrm>
            <a:off x="899663" y="5965830"/>
            <a:ext cx="1587500" cy="309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100" name="Text Box 10"/>
          <p:cNvSpPr txBox="1">
            <a:spLocks noChangeArrowheads="1"/>
          </p:cNvSpPr>
          <p:nvPr/>
        </p:nvSpPr>
        <p:spPr bwMode="auto">
          <a:xfrm>
            <a:off x="855213" y="5667380"/>
            <a:ext cx="1676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79525"/>
            <a:r>
              <a:rPr lang="de-DE" sz="1500" b="1" dirty="0" err="1">
                <a:latin typeface="Arial" charset="0"/>
              </a:rPr>
              <a:t>ConfPublication</a:t>
            </a:r>
            <a:endParaRPr lang="de-AT" sz="1500" b="1" dirty="0">
              <a:latin typeface="Arial" charset="0"/>
            </a:endParaRPr>
          </a:p>
        </p:txBody>
      </p:sp>
      <p:sp>
        <p:nvSpPr>
          <p:cNvPr id="101" name="Text Box 11"/>
          <p:cNvSpPr txBox="1">
            <a:spLocks noChangeArrowheads="1"/>
          </p:cNvSpPr>
          <p:nvPr/>
        </p:nvSpPr>
        <p:spPr bwMode="auto">
          <a:xfrm>
            <a:off x="886963" y="5972180"/>
            <a:ext cx="1393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>
                <a:latin typeface="Arial" charset="0"/>
              </a:rPr>
              <a:t>location:String</a:t>
            </a:r>
            <a:endParaRPr lang="de-AT" sz="1500" b="0">
              <a:latin typeface="Arial" charset="0"/>
            </a:endParaRPr>
          </a:p>
        </p:txBody>
      </p:sp>
      <p:sp>
        <p:nvSpPr>
          <p:cNvPr id="102" name="Rectangle 12"/>
          <p:cNvSpPr>
            <a:spLocks noChangeArrowheads="1"/>
          </p:cNvSpPr>
          <p:nvPr/>
        </p:nvSpPr>
        <p:spPr bwMode="auto">
          <a:xfrm>
            <a:off x="899663" y="3633788"/>
            <a:ext cx="123825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103" name="Rectangle 13"/>
          <p:cNvSpPr>
            <a:spLocks noChangeArrowheads="1"/>
          </p:cNvSpPr>
          <p:nvPr/>
        </p:nvSpPr>
        <p:spPr bwMode="auto">
          <a:xfrm>
            <a:off x="899663" y="3922713"/>
            <a:ext cx="1238250" cy="311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104" name="Text Box 14"/>
          <p:cNvSpPr txBox="1">
            <a:spLocks noChangeArrowheads="1"/>
          </p:cNvSpPr>
          <p:nvPr/>
        </p:nvSpPr>
        <p:spPr bwMode="auto">
          <a:xfrm>
            <a:off x="902838" y="3624263"/>
            <a:ext cx="1219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79525"/>
            <a:r>
              <a:rPr lang="de-DE" sz="1500" b="1" dirty="0" err="1">
                <a:latin typeface="Arial" charset="0"/>
              </a:rPr>
              <a:t>Publication</a:t>
            </a:r>
            <a:endParaRPr lang="de-AT" sz="1500" b="1" dirty="0">
              <a:latin typeface="Arial" charset="0"/>
            </a:endParaRPr>
          </a:p>
        </p:txBody>
      </p:sp>
      <p:sp>
        <p:nvSpPr>
          <p:cNvPr id="105" name="Text Box 15"/>
          <p:cNvSpPr txBox="1">
            <a:spLocks noChangeArrowheads="1"/>
          </p:cNvSpPr>
          <p:nvPr/>
        </p:nvSpPr>
        <p:spPr bwMode="auto">
          <a:xfrm>
            <a:off x="899663" y="3927476"/>
            <a:ext cx="1212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>
                <a:latin typeface="Arial" charset="0"/>
              </a:rPr>
              <a:t>name:String</a:t>
            </a:r>
            <a:endParaRPr lang="de-AT" sz="1500" b="0">
              <a:latin typeface="Arial" charset="0"/>
            </a:endParaRPr>
          </a:p>
        </p:txBody>
      </p:sp>
      <p:cxnSp>
        <p:nvCxnSpPr>
          <p:cNvPr id="106" name="AutoShape 16"/>
          <p:cNvCxnSpPr>
            <a:cxnSpLocks noChangeShapeType="1"/>
            <a:stCxn id="97" idx="1"/>
            <a:endCxn id="105" idx="1"/>
          </p:cNvCxnSpPr>
          <p:nvPr/>
        </p:nvCxnSpPr>
        <p:spPr bwMode="auto">
          <a:xfrm rot="10800000">
            <a:off x="899664" y="4087815"/>
            <a:ext cx="3175" cy="919163"/>
          </a:xfrm>
          <a:prstGeom prst="bentConnector3">
            <a:avLst>
              <a:gd name="adj1" fmla="val 730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lg"/>
          </a:ln>
          <a:effectLst/>
        </p:spPr>
      </p:cxnSp>
      <p:cxnSp>
        <p:nvCxnSpPr>
          <p:cNvPr id="107" name="AutoShape 17"/>
          <p:cNvCxnSpPr>
            <a:cxnSpLocks noChangeShapeType="1"/>
            <a:stCxn id="101" idx="1"/>
            <a:endCxn id="104" idx="1"/>
          </p:cNvCxnSpPr>
          <p:nvPr/>
        </p:nvCxnSpPr>
        <p:spPr bwMode="auto">
          <a:xfrm rot="10800000" flipH="1">
            <a:off x="886962" y="3784602"/>
            <a:ext cx="15875" cy="2347917"/>
          </a:xfrm>
          <a:prstGeom prst="bentConnector3">
            <a:avLst>
              <a:gd name="adj1" fmla="val -2160001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lg"/>
          </a:ln>
          <a:effectLst/>
        </p:spPr>
      </p:cxnSp>
      <p:sp>
        <p:nvSpPr>
          <p:cNvPr id="108" name="Text Box 23"/>
          <p:cNvSpPr txBox="1">
            <a:spLocks noChangeArrowheads="1"/>
          </p:cNvSpPr>
          <p:nvPr/>
        </p:nvSpPr>
        <p:spPr bwMode="auto">
          <a:xfrm>
            <a:off x="590101" y="3571876"/>
            <a:ext cx="2540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000" b="0">
                <a:latin typeface="Arial" charset="0"/>
              </a:rPr>
              <a:t>1</a:t>
            </a:r>
            <a:endParaRPr lang="de-AT" sz="1000" b="0">
              <a:latin typeface="Arial" charset="0"/>
            </a:endParaRPr>
          </a:p>
        </p:txBody>
      </p:sp>
      <p:sp>
        <p:nvSpPr>
          <p:cNvPr id="109" name="Text Box 24"/>
          <p:cNvSpPr txBox="1">
            <a:spLocks noChangeArrowheads="1"/>
          </p:cNvSpPr>
          <p:nvPr/>
        </p:nvSpPr>
        <p:spPr bwMode="auto">
          <a:xfrm>
            <a:off x="598038" y="3876676"/>
            <a:ext cx="2540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000" b="0">
                <a:latin typeface="Arial" charset="0"/>
              </a:rPr>
              <a:t>1</a:t>
            </a:r>
            <a:endParaRPr lang="de-AT" sz="1000" b="0">
              <a:latin typeface="Arial" charset="0"/>
            </a:endParaRPr>
          </a:p>
        </p:txBody>
      </p:sp>
      <p:sp>
        <p:nvSpPr>
          <p:cNvPr id="110" name="AutoShape 26"/>
          <p:cNvSpPr>
            <a:spLocks noChangeArrowheads="1"/>
          </p:cNvSpPr>
          <p:nvPr/>
        </p:nvSpPr>
        <p:spPr bwMode="auto">
          <a:xfrm>
            <a:off x="734563" y="4968877"/>
            <a:ext cx="152400" cy="76200"/>
          </a:xfrm>
          <a:prstGeom prst="flowChartDecision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AT"/>
          </a:p>
        </p:txBody>
      </p:sp>
      <p:sp>
        <p:nvSpPr>
          <p:cNvPr id="111" name="AutoShape 27"/>
          <p:cNvSpPr>
            <a:spLocks noChangeArrowheads="1"/>
          </p:cNvSpPr>
          <p:nvPr/>
        </p:nvSpPr>
        <p:spPr bwMode="auto">
          <a:xfrm>
            <a:off x="734563" y="6081718"/>
            <a:ext cx="152400" cy="76200"/>
          </a:xfrm>
          <a:prstGeom prst="flowChartDecision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AT"/>
          </a:p>
        </p:txBody>
      </p:sp>
      <p:sp>
        <p:nvSpPr>
          <p:cNvPr id="118" name="Text Box 1488"/>
          <p:cNvSpPr txBox="1">
            <a:spLocks noChangeArrowheads="1"/>
          </p:cNvSpPr>
          <p:nvPr/>
        </p:nvSpPr>
        <p:spPr bwMode="auto">
          <a:xfrm>
            <a:off x="542476" y="5238752"/>
            <a:ext cx="7874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000" b="0" dirty="0" err="1">
                <a:latin typeface="Arial" charset="0"/>
              </a:rPr>
              <a:t>publication</a:t>
            </a:r>
            <a:endParaRPr lang="de-AT" sz="1000" b="0" dirty="0">
              <a:latin typeface="Arial" charset="0"/>
            </a:endParaRPr>
          </a:p>
        </p:txBody>
      </p:sp>
      <p:sp>
        <p:nvSpPr>
          <p:cNvPr id="119" name="Text Box 1489"/>
          <p:cNvSpPr txBox="1">
            <a:spLocks noChangeArrowheads="1"/>
          </p:cNvSpPr>
          <p:nvPr/>
        </p:nvSpPr>
        <p:spPr bwMode="auto">
          <a:xfrm>
            <a:off x="634551" y="4310058"/>
            <a:ext cx="7874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000" b="0" dirty="0" err="1">
                <a:latin typeface="Arial" charset="0"/>
              </a:rPr>
              <a:t>publication</a:t>
            </a:r>
            <a:endParaRPr lang="de-AT" sz="1000" b="0" dirty="0">
              <a:latin typeface="Arial" charset="0"/>
            </a:endParaRPr>
          </a:p>
        </p:txBody>
      </p:sp>
      <p:grpSp>
        <p:nvGrpSpPr>
          <p:cNvPr id="123" name="Group 222"/>
          <p:cNvGrpSpPr>
            <a:grpSpLocks/>
          </p:cNvGrpSpPr>
          <p:nvPr/>
        </p:nvGrpSpPr>
        <p:grpSpPr bwMode="auto">
          <a:xfrm>
            <a:off x="2980342" y="4214818"/>
            <a:ext cx="2068235" cy="376239"/>
            <a:chOff x="3279" y="257"/>
            <a:chExt cx="1303" cy="237"/>
          </a:xfrm>
        </p:grpSpPr>
        <p:sp>
          <p:nvSpPr>
            <p:cNvPr id="124" name="AutoShape 192"/>
            <p:cNvSpPr>
              <a:spLocks noChangeArrowheads="1"/>
            </p:cNvSpPr>
            <p:nvPr/>
          </p:nvSpPr>
          <p:spPr bwMode="auto">
            <a:xfrm>
              <a:off x="3335" y="257"/>
              <a:ext cx="1247" cy="235"/>
            </a:xfrm>
            <a:prstGeom prst="homePlate">
              <a:avLst>
                <a:gd name="adj" fmla="val 38461"/>
              </a:avLst>
            </a:prstGeom>
            <a:solidFill>
              <a:srgbClr val="FFFF00"/>
            </a:solidFill>
            <a:ln w="28575" algn="ctr">
              <a:solidFill>
                <a:srgbClr val="EAE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600" b="1">
                <a:latin typeface="Verdana" pitchFamily="34" charset="0"/>
              </a:endParaRPr>
            </a:p>
          </p:txBody>
        </p:sp>
        <p:sp>
          <p:nvSpPr>
            <p:cNvPr id="125" name="WordArt 195"/>
            <p:cNvSpPr>
              <a:spLocks noChangeArrowheads="1" noChangeShapeType="1" noTextEdit="1"/>
            </p:cNvSpPr>
            <p:nvPr/>
          </p:nvSpPr>
          <p:spPr bwMode="auto">
            <a:xfrm>
              <a:off x="3366" y="306"/>
              <a:ext cx="1125" cy="1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3600" b="1" kern="10" dirty="0" smtClean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Reference2Inheritance</a:t>
              </a:r>
              <a:endParaRPr lang="de-AT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endParaRPr>
            </a:p>
          </p:txBody>
        </p:sp>
        <p:grpSp>
          <p:nvGrpSpPr>
            <p:cNvPr id="126" name="Group 207"/>
            <p:cNvGrpSpPr>
              <a:grpSpLocks/>
            </p:cNvGrpSpPr>
            <p:nvPr/>
          </p:nvGrpSpPr>
          <p:grpSpPr bwMode="auto">
            <a:xfrm>
              <a:off x="3279" y="278"/>
              <a:ext cx="133" cy="216"/>
              <a:chOff x="1407" y="976"/>
              <a:chExt cx="133" cy="216"/>
            </a:xfrm>
          </p:grpSpPr>
          <p:sp>
            <p:nvSpPr>
              <p:cNvPr id="127" name="Rectangle 20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sp>
            <p:nvSpPr>
              <p:cNvPr id="128" name="Text Box 209"/>
              <p:cNvSpPr txBox="1">
                <a:spLocks noChangeArrowheads="1"/>
              </p:cNvSpPr>
              <p:nvPr/>
            </p:nvSpPr>
            <p:spPr bwMode="auto">
              <a:xfrm>
                <a:off x="1407" y="1095"/>
                <a:ext cx="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1000" b="1" dirty="0">
                  <a:solidFill>
                    <a:srgbClr val="000099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129" name="Group 222"/>
          <p:cNvGrpSpPr>
            <a:grpSpLocks/>
          </p:cNvGrpSpPr>
          <p:nvPr/>
        </p:nvGrpSpPr>
        <p:grpSpPr bwMode="auto">
          <a:xfrm>
            <a:off x="2857488" y="4932372"/>
            <a:ext cx="2206329" cy="373065"/>
            <a:chOff x="3192" y="257"/>
            <a:chExt cx="1390" cy="235"/>
          </a:xfrm>
        </p:grpSpPr>
        <p:sp>
          <p:nvSpPr>
            <p:cNvPr id="130" name="AutoShape 192"/>
            <p:cNvSpPr>
              <a:spLocks noChangeArrowheads="1"/>
            </p:cNvSpPr>
            <p:nvPr/>
          </p:nvSpPr>
          <p:spPr bwMode="auto">
            <a:xfrm flipH="1">
              <a:off x="3263" y="257"/>
              <a:ext cx="1319" cy="235"/>
            </a:xfrm>
            <a:prstGeom prst="homePlate">
              <a:avLst>
                <a:gd name="adj" fmla="val 38461"/>
              </a:avLst>
            </a:prstGeom>
            <a:solidFill>
              <a:srgbClr val="FFFF00"/>
            </a:solidFill>
            <a:ln w="28575" algn="ctr">
              <a:solidFill>
                <a:srgbClr val="EAE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600" b="1">
                <a:latin typeface="Verdana" pitchFamily="34" charset="0"/>
              </a:endParaRPr>
            </a:p>
          </p:txBody>
        </p:sp>
        <p:sp>
          <p:nvSpPr>
            <p:cNvPr id="131" name="WordArt 195"/>
            <p:cNvSpPr>
              <a:spLocks noChangeArrowheads="1" noChangeShapeType="1" noTextEdit="1"/>
            </p:cNvSpPr>
            <p:nvPr/>
          </p:nvSpPr>
          <p:spPr bwMode="auto">
            <a:xfrm>
              <a:off x="3366" y="306"/>
              <a:ext cx="1125" cy="1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3600" b="1" kern="10" dirty="0" smtClean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Inheritance2Reference</a:t>
              </a:r>
              <a:endParaRPr lang="de-AT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endParaRPr>
            </a:p>
          </p:txBody>
        </p:sp>
        <p:grpSp>
          <p:nvGrpSpPr>
            <p:cNvPr id="132" name="Group 207"/>
            <p:cNvGrpSpPr>
              <a:grpSpLocks/>
            </p:cNvGrpSpPr>
            <p:nvPr/>
          </p:nvGrpSpPr>
          <p:grpSpPr bwMode="auto">
            <a:xfrm>
              <a:off x="3192" y="278"/>
              <a:ext cx="220" cy="186"/>
              <a:chOff x="1320" y="976"/>
              <a:chExt cx="220" cy="186"/>
            </a:xfrm>
          </p:grpSpPr>
          <p:sp>
            <p:nvSpPr>
              <p:cNvPr id="133" name="Rectangle 20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sp>
            <p:nvSpPr>
              <p:cNvPr id="134" name="Rectangle 211"/>
              <p:cNvSpPr>
                <a:spLocks noChangeArrowheads="1"/>
              </p:cNvSpPr>
              <p:nvPr/>
            </p:nvSpPr>
            <p:spPr bwMode="auto">
              <a:xfrm>
                <a:off x="1320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</p:grpSp>
      </p:grpSp>
      <p:sp>
        <p:nvSpPr>
          <p:cNvPr id="136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7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8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Evaluation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9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5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latin typeface="+mn-lt"/>
              </a:rPr>
              <a:t>MOps</a:t>
            </a:r>
            <a:endParaRPr lang="de-AT" sz="1000" b="1" dirty="0">
              <a:latin typeface="+mn-lt"/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395536" y="3501008"/>
            <a:ext cx="648072" cy="2808312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78" grpId="0" animBg="1"/>
      <p:bldP spid="79" grpId="0" animBg="1"/>
      <p:bldP spid="80" grpId="0" animBg="1"/>
      <p:bldP spid="81" grpId="0"/>
      <p:bldP spid="82" grpId="0" animBg="1"/>
      <p:bldP spid="83" grpId="0" animBg="1"/>
      <p:bldP spid="84" grpId="0"/>
      <p:bldP spid="85" grpId="0"/>
      <p:bldP spid="86" grpId="0"/>
      <p:bldP spid="87" grpId="0" animBg="1"/>
      <p:bldP spid="88" grpId="0" animBg="1"/>
      <p:bldP spid="89" grpId="0"/>
      <p:bldP spid="90" grpId="0"/>
      <p:bldP spid="91" grpId="0" animBg="1"/>
      <p:bldP spid="94" grpId="0" animBg="1"/>
      <p:bldP spid="95" grpId="0" animBg="1"/>
      <p:bldP spid="96" grpId="0"/>
      <p:bldP spid="97" grpId="0"/>
      <p:bldP spid="98" grpId="0" animBg="1"/>
      <p:bldP spid="99" grpId="0" animBg="1"/>
      <p:bldP spid="100" grpId="0"/>
      <p:bldP spid="101" grpId="0"/>
      <p:bldP spid="102" grpId="0" animBg="1"/>
      <p:bldP spid="103" grpId="0" animBg="1"/>
      <p:bldP spid="104" grpId="0"/>
      <p:bldP spid="105" grpId="0"/>
      <p:bldP spid="108" grpId="0"/>
      <p:bldP spid="109" grpId="0"/>
      <p:bldP spid="110" grpId="0" animBg="1"/>
      <p:bldP spid="111" grpId="0" animBg="1"/>
      <p:bldP spid="118" grpId="0"/>
      <p:bldP spid="119" grpId="0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Composite </a:t>
            </a:r>
            <a:r>
              <a:rPr lang="en-GB" dirty="0" err="1" smtClean="0"/>
              <a:t>MOps</a:t>
            </a:r>
            <a:r>
              <a:rPr lang="en-GB" dirty="0" smtClean="0"/>
              <a:t> – Inheritance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14282" y="1477962"/>
          <a:ext cx="8715437" cy="14528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43140"/>
                <a:gridCol w="4143404"/>
                <a:gridCol w="242889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iMOp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Description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Known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Uses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C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I (Class2Inheritance)</a:t>
                      </a:r>
                      <a:endParaRPr lang="de-A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Arial"/>
                        </a:rPr>
                        <a:t>Independent LHS MM classes are contained in an inheritance hierarchy in RHS MM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latin typeface="Arial"/>
                        </a:rPr>
                        <a:t> Extract 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Superclass</a:t>
                      </a:r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latin typeface="Arial"/>
                        </a:rPr>
                        <a:t> One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Inheritance Path One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Table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I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C (Inheritance2Class)</a:t>
                      </a:r>
                      <a:endParaRPr lang="de-A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Arial"/>
                        </a:rPr>
                        <a:t>LHS inheritance hierarchy is represented by independent RHS classes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latin typeface="Arial"/>
                        </a:rPr>
                        <a:t> One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Inheritance Path One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Table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428596" y="3286124"/>
            <a:ext cx="2071702" cy="2959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1173" y="3519508"/>
            <a:ext cx="15113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1173" y="3808433"/>
            <a:ext cx="1511300" cy="539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98472" y="3509983"/>
            <a:ext cx="14972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79525"/>
            <a:r>
              <a:rPr lang="de-DE" sz="1500" dirty="0" err="1">
                <a:latin typeface="Arial" charset="0"/>
              </a:rPr>
              <a:t>TechReport</a:t>
            </a:r>
            <a:endParaRPr lang="de-AT" sz="1500" dirty="0">
              <a:latin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98473" y="4024333"/>
            <a:ext cx="15414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>
                <a:latin typeface="Arial" charset="0"/>
              </a:rPr>
              <a:t>university:String</a:t>
            </a:r>
            <a:endParaRPr lang="de-AT" sz="1500" b="0">
              <a:latin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14348" y="5068901"/>
            <a:ext cx="15875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14348" y="5357826"/>
            <a:ext cx="1587500" cy="539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98473" y="5059376"/>
            <a:ext cx="160657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79525"/>
            <a:r>
              <a:rPr lang="de-DE" sz="1500" dirty="0" err="1">
                <a:latin typeface="Arial" charset="0"/>
              </a:rPr>
              <a:t>ConfPublication</a:t>
            </a:r>
            <a:endParaRPr lang="de-AT" sz="1500" dirty="0">
              <a:latin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20698" y="5584838"/>
            <a:ext cx="1393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>
                <a:latin typeface="Arial" charset="0"/>
              </a:rPr>
              <a:t>location:String</a:t>
            </a:r>
            <a:endParaRPr lang="de-AT" sz="1500" b="0">
              <a:latin typeface="Arial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15936" y="5340363"/>
            <a:ext cx="1212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>
                <a:latin typeface="Arial" charset="0"/>
              </a:rPr>
              <a:t>name:String</a:t>
            </a:r>
            <a:endParaRPr lang="de-AT" sz="1500" b="0">
              <a:latin typeface="Arial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11173" y="3795733"/>
            <a:ext cx="1212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>
                <a:latin typeface="Arial" charset="0"/>
              </a:rPr>
              <a:t>name:String</a:t>
            </a:r>
            <a:endParaRPr lang="de-AT" sz="1500" b="0">
              <a:latin typeface="Arial" charset="0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5072066" y="3643314"/>
            <a:ext cx="3643338" cy="19552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016108" y="4854452"/>
            <a:ext cx="15120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019232" y="5143377"/>
            <a:ext cx="1512000" cy="272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013032" y="4844927"/>
            <a:ext cx="152136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79525"/>
            <a:r>
              <a:rPr lang="de-DE" sz="1500" b="1" dirty="0" err="1">
                <a:latin typeface="Arial" charset="0"/>
              </a:rPr>
              <a:t>TechReport</a:t>
            </a:r>
            <a:endParaRPr lang="de-AT" sz="1500" b="1" dirty="0">
              <a:latin typeface="Arial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268929" y="4863255"/>
            <a:ext cx="15875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268929" y="5152180"/>
            <a:ext cx="1587500" cy="277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253054" y="4853730"/>
            <a:ext cx="1676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79525"/>
            <a:r>
              <a:rPr lang="de-DE" sz="1500" b="1" dirty="0" err="1">
                <a:latin typeface="Arial" charset="0"/>
              </a:rPr>
              <a:t>ConfPublication</a:t>
            </a:r>
            <a:endParaRPr lang="de-AT" sz="1500" b="1" dirty="0">
              <a:latin typeface="Arial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013701" y="5124549"/>
            <a:ext cx="15414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>
                <a:latin typeface="Arial" charset="0"/>
              </a:rPr>
              <a:t>university:String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255507" y="5108921"/>
            <a:ext cx="1393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>
                <a:latin typeface="Arial" charset="0"/>
              </a:rPr>
              <a:t>location:String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286512" y="3710722"/>
            <a:ext cx="15113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6289637" y="3999647"/>
            <a:ext cx="1511300" cy="3444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283436" y="3701197"/>
            <a:ext cx="15270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79525"/>
            <a:r>
              <a:rPr lang="de-DE" sz="1500" i="1" dirty="0" err="1" smtClean="0">
                <a:latin typeface="Arial" charset="0"/>
              </a:rPr>
              <a:t>Publication</a:t>
            </a:r>
            <a:endParaRPr lang="de-AT" sz="1500" i="1" dirty="0">
              <a:latin typeface="Arial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6299312" y="3998059"/>
            <a:ext cx="12234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 smtClean="0">
                <a:latin typeface="Arial" charset="0"/>
              </a:rPr>
              <a:t>name:String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30" name="Gleichschenkliges Dreieck 29"/>
          <p:cNvSpPr/>
          <p:nvPr/>
        </p:nvSpPr>
        <p:spPr bwMode="auto">
          <a:xfrm>
            <a:off x="6854941" y="4344139"/>
            <a:ext cx="285752" cy="2307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31" name="Gewinkelte Verbindung 30"/>
          <p:cNvCxnSpPr>
            <a:stCxn id="30" idx="3"/>
            <a:endCxn id="20" idx="0"/>
          </p:cNvCxnSpPr>
          <p:nvPr/>
        </p:nvCxnSpPr>
        <p:spPr bwMode="auto">
          <a:xfrm rot="16200000" flipH="1">
            <a:off x="7250735" y="4321945"/>
            <a:ext cx="270063" cy="77589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2" name="Gewinkelte Verbindung 31"/>
          <p:cNvCxnSpPr>
            <a:stCxn id="30" idx="3"/>
            <a:endCxn id="21" idx="0"/>
          </p:cNvCxnSpPr>
          <p:nvPr/>
        </p:nvCxnSpPr>
        <p:spPr bwMode="auto">
          <a:xfrm rot="5400000">
            <a:off x="6386053" y="4251490"/>
            <a:ext cx="288391" cy="93513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grpSp>
        <p:nvGrpSpPr>
          <p:cNvPr id="33" name="Group 222"/>
          <p:cNvGrpSpPr>
            <a:grpSpLocks/>
          </p:cNvGrpSpPr>
          <p:nvPr/>
        </p:nvGrpSpPr>
        <p:grpSpPr bwMode="auto">
          <a:xfrm>
            <a:off x="2702839" y="4071942"/>
            <a:ext cx="2068235" cy="376239"/>
            <a:chOff x="3279" y="257"/>
            <a:chExt cx="1303" cy="237"/>
          </a:xfrm>
        </p:grpSpPr>
        <p:sp>
          <p:nvSpPr>
            <p:cNvPr id="34" name="AutoShape 192"/>
            <p:cNvSpPr>
              <a:spLocks noChangeArrowheads="1"/>
            </p:cNvSpPr>
            <p:nvPr/>
          </p:nvSpPr>
          <p:spPr bwMode="auto">
            <a:xfrm>
              <a:off x="3335" y="257"/>
              <a:ext cx="1247" cy="235"/>
            </a:xfrm>
            <a:prstGeom prst="homePlate">
              <a:avLst>
                <a:gd name="adj" fmla="val 38461"/>
              </a:avLst>
            </a:prstGeom>
            <a:solidFill>
              <a:srgbClr val="FFFF00"/>
            </a:solidFill>
            <a:ln w="28575" algn="ctr">
              <a:solidFill>
                <a:srgbClr val="EAE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600" b="1">
                <a:latin typeface="Verdana" pitchFamily="34" charset="0"/>
              </a:endParaRPr>
            </a:p>
          </p:txBody>
        </p:sp>
        <p:sp>
          <p:nvSpPr>
            <p:cNvPr id="35" name="WordArt 195"/>
            <p:cNvSpPr>
              <a:spLocks noChangeArrowheads="1" noChangeShapeType="1" noTextEdit="1"/>
            </p:cNvSpPr>
            <p:nvPr/>
          </p:nvSpPr>
          <p:spPr bwMode="auto">
            <a:xfrm>
              <a:off x="3366" y="306"/>
              <a:ext cx="1125" cy="1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3600" b="1" kern="10" dirty="0" smtClean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Class2Inheritance</a:t>
              </a:r>
              <a:endParaRPr lang="de-AT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endParaRPr>
            </a:p>
          </p:txBody>
        </p:sp>
        <p:grpSp>
          <p:nvGrpSpPr>
            <p:cNvPr id="36" name="Group 207"/>
            <p:cNvGrpSpPr>
              <a:grpSpLocks/>
            </p:cNvGrpSpPr>
            <p:nvPr/>
          </p:nvGrpSpPr>
          <p:grpSpPr bwMode="auto">
            <a:xfrm>
              <a:off x="3279" y="278"/>
              <a:ext cx="133" cy="216"/>
              <a:chOff x="1407" y="976"/>
              <a:chExt cx="133" cy="216"/>
            </a:xfrm>
          </p:grpSpPr>
          <p:sp>
            <p:nvSpPr>
              <p:cNvPr id="37" name="Rectangle 20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sp>
            <p:nvSpPr>
              <p:cNvPr id="38" name="Text Box 209"/>
              <p:cNvSpPr txBox="1">
                <a:spLocks noChangeArrowheads="1"/>
              </p:cNvSpPr>
              <p:nvPr/>
            </p:nvSpPr>
            <p:spPr bwMode="auto">
              <a:xfrm>
                <a:off x="1407" y="1095"/>
                <a:ext cx="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1000" b="1" dirty="0">
                  <a:solidFill>
                    <a:srgbClr val="000099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39" name="Group 222"/>
          <p:cNvGrpSpPr>
            <a:grpSpLocks/>
          </p:cNvGrpSpPr>
          <p:nvPr/>
        </p:nvGrpSpPr>
        <p:grpSpPr bwMode="auto">
          <a:xfrm>
            <a:off x="2579985" y="4789496"/>
            <a:ext cx="2206329" cy="373065"/>
            <a:chOff x="3192" y="257"/>
            <a:chExt cx="1390" cy="235"/>
          </a:xfrm>
        </p:grpSpPr>
        <p:sp>
          <p:nvSpPr>
            <p:cNvPr id="40" name="AutoShape 192"/>
            <p:cNvSpPr>
              <a:spLocks noChangeArrowheads="1"/>
            </p:cNvSpPr>
            <p:nvPr/>
          </p:nvSpPr>
          <p:spPr bwMode="auto">
            <a:xfrm flipH="1">
              <a:off x="3263" y="257"/>
              <a:ext cx="1319" cy="235"/>
            </a:xfrm>
            <a:prstGeom prst="homePlate">
              <a:avLst>
                <a:gd name="adj" fmla="val 38461"/>
              </a:avLst>
            </a:prstGeom>
            <a:solidFill>
              <a:srgbClr val="FFFF00"/>
            </a:solidFill>
            <a:ln w="28575" algn="ctr">
              <a:solidFill>
                <a:srgbClr val="EAE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600" b="1">
                <a:latin typeface="Verdana" pitchFamily="34" charset="0"/>
              </a:endParaRPr>
            </a:p>
          </p:txBody>
        </p:sp>
        <p:sp>
          <p:nvSpPr>
            <p:cNvPr id="41" name="WordArt 195"/>
            <p:cNvSpPr>
              <a:spLocks noChangeArrowheads="1" noChangeShapeType="1" noTextEdit="1"/>
            </p:cNvSpPr>
            <p:nvPr/>
          </p:nvSpPr>
          <p:spPr bwMode="auto">
            <a:xfrm>
              <a:off x="3366" y="306"/>
              <a:ext cx="1125" cy="1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3600" b="1" kern="10" dirty="0" smtClean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Inheritance2Class</a:t>
              </a:r>
              <a:endParaRPr lang="de-AT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endParaRPr>
            </a:p>
          </p:txBody>
        </p:sp>
        <p:grpSp>
          <p:nvGrpSpPr>
            <p:cNvPr id="42" name="Group 207"/>
            <p:cNvGrpSpPr>
              <a:grpSpLocks/>
            </p:cNvGrpSpPr>
            <p:nvPr/>
          </p:nvGrpSpPr>
          <p:grpSpPr bwMode="auto">
            <a:xfrm>
              <a:off x="3192" y="278"/>
              <a:ext cx="220" cy="186"/>
              <a:chOff x="1320" y="976"/>
              <a:chExt cx="220" cy="186"/>
            </a:xfrm>
          </p:grpSpPr>
          <p:sp>
            <p:nvSpPr>
              <p:cNvPr id="43" name="Rectangle 20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sp>
            <p:nvSpPr>
              <p:cNvPr id="44" name="Rectangle 211"/>
              <p:cNvSpPr>
                <a:spLocks noChangeArrowheads="1"/>
              </p:cNvSpPr>
              <p:nvPr/>
            </p:nvSpPr>
            <p:spPr bwMode="auto">
              <a:xfrm>
                <a:off x="1320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</p:grpSp>
      </p:grpSp>
      <p:sp>
        <p:nvSpPr>
          <p:cNvPr id="46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Evaluation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latin typeface="+mn-lt"/>
              </a:rPr>
              <a:t>MOps</a:t>
            </a:r>
            <a:endParaRPr lang="de-AT" sz="1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698048" y="1531660"/>
            <a:ext cx="2286016" cy="440529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2643174" y="1545974"/>
            <a:ext cx="3786214" cy="522000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Abgerundetes Rechteck 6"/>
          <p:cNvSpPr/>
          <p:nvPr/>
        </p:nvSpPr>
        <p:spPr>
          <a:xfrm>
            <a:off x="571472" y="1885882"/>
            <a:ext cx="1950108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b="1" dirty="0" smtClean="0"/>
              <a:t>AMW Editor</a:t>
            </a:r>
            <a:endParaRPr lang="de-AT" b="1" dirty="0"/>
          </a:p>
        </p:txBody>
      </p:sp>
      <p:sp>
        <p:nvSpPr>
          <p:cNvPr id="8" name="Gefaltete Ecke 7"/>
          <p:cNvSpPr/>
          <p:nvPr/>
        </p:nvSpPr>
        <p:spPr>
          <a:xfrm>
            <a:off x="3643306" y="1937318"/>
            <a:ext cx="1785950" cy="132246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800" b="1" dirty="0" err="1" smtClean="0"/>
              <a:t>MOps</a:t>
            </a:r>
            <a:r>
              <a:rPr lang="de-DE" sz="1800" b="1" dirty="0" smtClean="0"/>
              <a:t> MM</a:t>
            </a:r>
            <a:endParaRPr lang="de-AT" sz="1800" b="1" dirty="0"/>
          </a:p>
        </p:txBody>
      </p:sp>
      <p:sp>
        <p:nvSpPr>
          <p:cNvPr id="9" name="Gefaltete Ecke 8"/>
          <p:cNvSpPr/>
          <p:nvPr/>
        </p:nvSpPr>
        <p:spPr>
          <a:xfrm>
            <a:off x="3786182" y="3886146"/>
            <a:ext cx="1500198" cy="2500306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AT" dirty="0"/>
          </a:p>
        </p:txBody>
      </p:sp>
      <p:cxnSp>
        <p:nvCxnSpPr>
          <p:cNvPr id="10" name="Gerade Verbindung mit Pfeil 9"/>
          <p:cNvCxnSpPr>
            <a:stCxn id="9" idx="0"/>
            <a:endCxn id="8" idx="2"/>
          </p:cNvCxnSpPr>
          <p:nvPr/>
        </p:nvCxnSpPr>
        <p:spPr>
          <a:xfrm rot="5400000" flipH="1" flipV="1">
            <a:off x="4223097" y="3572962"/>
            <a:ext cx="626368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543126" y="3406975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+mj-lt"/>
              </a:rPr>
              <a:t>instance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of</a:t>
            </a:r>
            <a:endParaRPr lang="de-AT" sz="1400" dirty="0">
              <a:latin typeface="+mj-lt"/>
            </a:endParaRPr>
          </a:p>
        </p:txBody>
      </p:sp>
      <p:cxnSp>
        <p:nvCxnSpPr>
          <p:cNvPr id="12" name="Gerade Verbindung mit Pfeil 11"/>
          <p:cNvCxnSpPr>
            <a:stCxn id="7" idx="2"/>
            <a:endCxn id="9" idx="0"/>
          </p:cNvCxnSpPr>
          <p:nvPr/>
        </p:nvCxnSpPr>
        <p:spPr>
          <a:xfrm rot="16200000" flipH="1">
            <a:off x="2755651" y="2105516"/>
            <a:ext cx="571504" cy="298975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643174" y="3261492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+mj-lt"/>
              </a:rPr>
              <a:t>produces</a:t>
            </a:r>
            <a:endParaRPr lang="de-AT" sz="1400" dirty="0">
              <a:latin typeface="+mj-lt"/>
            </a:endParaRPr>
          </a:p>
        </p:txBody>
      </p:sp>
      <p:cxnSp>
        <p:nvCxnSpPr>
          <p:cNvPr id="14" name="Gerade Verbindung mit Pfeil 13"/>
          <p:cNvCxnSpPr>
            <a:stCxn id="8" idx="1"/>
            <a:endCxn id="7" idx="3"/>
          </p:cNvCxnSpPr>
          <p:nvPr/>
        </p:nvCxnSpPr>
        <p:spPr>
          <a:xfrm rot="10800000" flipV="1">
            <a:off x="2521580" y="2598548"/>
            <a:ext cx="1121726" cy="1714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586976" y="229355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j-lt"/>
              </a:rPr>
              <a:t>implements</a:t>
            </a:r>
            <a:endParaRPr lang="de-AT" sz="1400" dirty="0">
              <a:latin typeface="+mj-lt"/>
            </a:endParaRPr>
          </a:p>
        </p:txBody>
      </p:sp>
      <p:sp>
        <p:nvSpPr>
          <p:cNvPr id="17" name="Eingekerbter Pfeil nach rechts 16"/>
          <p:cNvSpPr/>
          <p:nvPr/>
        </p:nvSpPr>
        <p:spPr>
          <a:xfrm>
            <a:off x="5572132" y="2243072"/>
            <a:ext cx="1285884" cy="484632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Trafo</a:t>
            </a:r>
            <a:endParaRPr lang="de-AT" sz="800" dirty="0">
              <a:solidFill>
                <a:schemeClr val="tx1"/>
              </a:solidFill>
            </a:endParaRPr>
          </a:p>
        </p:txBody>
      </p:sp>
      <p:sp>
        <p:nvSpPr>
          <p:cNvPr id="18" name="Gefaltete Ecke 17"/>
          <p:cNvSpPr/>
          <p:nvPr/>
        </p:nvSpPr>
        <p:spPr>
          <a:xfrm>
            <a:off x="6950736" y="1857364"/>
            <a:ext cx="1785950" cy="135732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b="1" dirty="0" smtClean="0"/>
              <a:t>ATL MM</a:t>
            </a:r>
            <a:endParaRPr lang="de-AT" b="1" dirty="0"/>
          </a:p>
        </p:txBody>
      </p:sp>
      <p:sp>
        <p:nvSpPr>
          <p:cNvPr id="19" name="Gefaltete Ecke 18"/>
          <p:cNvSpPr/>
          <p:nvPr/>
        </p:nvSpPr>
        <p:spPr>
          <a:xfrm>
            <a:off x="6858016" y="3957584"/>
            <a:ext cx="2000264" cy="642942"/>
          </a:xfrm>
          <a:prstGeom prst="folded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</a:rPr>
              <a:t>Executable</a:t>
            </a:r>
            <a:endParaRPr lang="de-DE" sz="16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ATL Code</a:t>
            </a:r>
            <a:endParaRPr lang="de-AT" sz="1600" b="1" dirty="0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/>
          <p:cNvCxnSpPr>
            <a:stCxn id="19" idx="0"/>
            <a:endCxn id="18" idx="2"/>
          </p:cNvCxnSpPr>
          <p:nvPr/>
        </p:nvCxnSpPr>
        <p:spPr>
          <a:xfrm rot="16200000" flipV="1">
            <a:off x="7479481" y="3578916"/>
            <a:ext cx="742898" cy="14437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807992" y="3406975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j-lt"/>
              </a:rPr>
              <a:t>instance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of</a:t>
            </a:r>
            <a:endParaRPr lang="de-AT" sz="1400" dirty="0">
              <a:latin typeface="+mj-lt"/>
            </a:endParaRPr>
          </a:p>
        </p:txBody>
      </p:sp>
      <p:pic>
        <p:nvPicPr>
          <p:cNvPr id="22" name="Grafik 21" descr="Bild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7269" y="4029022"/>
            <a:ext cx="3047774" cy="2143116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2714612" y="6100724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+mj-lt"/>
              </a:rPr>
              <a:t>Source MM</a:t>
            </a:r>
            <a:endParaRPr lang="de-AT" sz="1400" dirty="0">
              <a:latin typeface="+mj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286380" y="6100724"/>
            <a:ext cx="1028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+mj-lt"/>
              </a:rPr>
              <a:t>Target MM</a:t>
            </a:r>
            <a:endParaRPr lang="de-AT" sz="1400" dirty="0">
              <a:latin typeface="+mj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903156" y="6386476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+mj-lt"/>
              </a:rPr>
              <a:t>Mapping</a:t>
            </a:r>
            <a:endParaRPr lang="de-AT" sz="2000" b="1" dirty="0">
              <a:latin typeface="+mj-lt"/>
            </a:endParaRPr>
          </a:p>
        </p:txBody>
      </p:sp>
      <p:pic>
        <p:nvPicPr>
          <p:cNvPr id="26" name="Grafik 57" descr="AMW.bmp"/>
          <p:cNvPicPr>
            <a:picLocks noChangeAspect="1"/>
          </p:cNvPicPr>
          <p:nvPr/>
        </p:nvPicPr>
        <p:blipFill>
          <a:blip r:embed="rId3" cstate="print"/>
          <a:srcRect l="25639" t="13541" r="-291" b="44792"/>
          <a:stretch>
            <a:fillRect/>
          </a:stretch>
        </p:blipFill>
        <p:spPr bwMode="auto">
          <a:xfrm>
            <a:off x="642910" y="2358970"/>
            <a:ext cx="1761679" cy="81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6" descr="Bil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914" y="2274384"/>
            <a:ext cx="1225550" cy="941388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 l="7910" t="28125" r="57812" b="15625"/>
          <a:stretch>
            <a:fillRect/>
          </a:stretch>
        </p:blipFill>
        <p:spPr bwMode="auto">
          <a:xfrm>
            <a:off x="6929454" y="4743402"/>
            <a:ext cx="1810953" cy="928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4671964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2214554"/>
            <a:ext cx="1143008" cy="94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feld 30"/>
          <p:cNvSpPr txBox="1"/>
          <p:nvPr/>
        </p:nvSpPr>
        <p:spPr>
          <a:xfrm>
            <a:off x="2643174" y="1545974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latin typeface="+mj-lt"/>
              </a:rPr>
              <a:t>Platform-independent</a:t>
            </a:r>
            <a:r>
              <a:rPr lang="de-DE" sz="1400" dirty="0" smtClean="0">
                <a:latin typeface="+mj-lt"/>
              </a:rPr>
              <a:t> Model</a:t>
            </a:r>
            <a:endParaRPr lang="de-AT" sz="1400" dirty="0">
              <a:latin typeface="+mj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698048" y="1517266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+mj-lt"/>
              </a:rPr>
              <a:t>Platform-dependent</a:t>
            </a:r>
            <a:r>
              <a:rPr lang="de-DE" sz="1400" dirty="0" smtClean="0">
                <a:latin typeface="+mj-lt"/>
              </a:rPr>
              <a:t> Model</a:t>
            </a:r>
            <a:endParaRPr lang="de-AT" sz="1400" dirty="0">
              <a:latin typeface="+mj-lt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1230338" y="1214422"/>
            <a:ext cx="6913562" cy="5314950"/>
            <a:chOff x="1331913" y="1498600"/>
            <a:chExt cx="6913562" cy="5314950"/>
          </a:xfrm>
        </p:grpSpPr>
        <p:sp>
          <p:nvSpPr>
            <p:cNvPr id="34" name="Rechteck 33"/>
            <p:cNvSpPr/>
            <p:nvPr/>
          </p:nvSpPr>
          <p:spPr>
            <a:xfrm>
              <a:off x="1357290" y="1500174"/>
              <a:ext cx="6858048" cy="5214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5" name="Picture 5" descr="Bild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913" y="1498600"/>
              <a:ext cx="6913562" cy="5314950"/>
            </a:xfrm>
            <a:prstGeom prst="rect">
              <a:avLst/>
            </a:prstGeom>
            <a:noFill/>
          </p:spPr>
        </p:pic>
      </p:grpSp>
      <p:sp>
        <p:nvSpPr>
          <p:cNvPr id="36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MOps</a:t>
            </a:r>
            <a:endParaRPr lang="de-AT" sz="10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latin typeface="+mn-lt"/>
              </a:rPr>
              <a:t>Evaluation</a:t>
            </a:r>
            <a:endParaRPr lang="de-AT" sz="1000" b="1" dirty="0">
              <a:latin typeface="+mn-lt"/>
            </a:endParaRPr>
          </a:p>
        </p:txBody>
      </p:sp>
      <p:sp>
        <p:nvSpPr>
          <p:cNvPr id="40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3" grpId="0"/>
      <p:bldP spid="15" grpId="0"/>
      <p:bldP spid="17" grpId="0" animBg="1"/>
      <p:bldP spid="18" grpId="0" animBg="1"/>
      <p:bldP spid="19" grpId="0" animBg="1"/>
      <p:bldP spid="21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– </a:t>
            </a:r>
            <a:br>
              <a:rPr lang="de-DE" dirty="0" smtClean="0"/>
            </a:br>
            <a:r>
              <a:rPr lang="de-DE" dirty="0" err="1" smtClean="0"/>
              <a:t>ActivityDiagram</a:t>
            </a:r>
            <a:r>
              <a:rPr lang="de-DE" dirty="0" smtClean="0"/>
              <a:t> Migration Case Study </a:t>
            </a:r>
            <a:r>
              <a:rPr lang="de-DE" dirty="0" err="1" smtClean="0"/>
              <a:t>of</a:t>
            </a:r>
            <a:r>
              <a:rPr lang="de-DE" dirty="0" smtClean="0"/>
              <a:t> TTC 2010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100872" y="4429132"/>
            <a:ext cx="5143536" cy="21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6815648" y="5072074"/>
            <a:ext cx="1357322" cy="1000132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7" name="Inhaltsplatzhalter 8"/>
          <p:cNvGraphicFramePr>
            <a:graphicFrameLocks/>
          </p:cNvGraphicFramePr>
          <p:nvPr/>
        </p:nvGraphicFramePr>
        <p:xfrm>
          <a:off x="448686" y="1285860"/>
          <a:ext cx="4311015" cy="2743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00555"/>
                <a:gridCol w="1040130"/>
                <a:gridCol w="13703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Top-Level</a:t>
                      </a:r>
                    </a:p>
                    <a:p>
                      <a:pPr algn="ctr"/>
                      <a:r>
                        <a:rPr lang="de-DE" sz="1400" dirty="0" smtClean="0"/>
                        <a:t>Composite </a:t>
                      </a:r>
                      <a:r>
                        <a:rPr lang="de-DE" sz="1400" dirty="0" err="1" smtClean="0"/>
                        <a:t>MOps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Number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Percentage</a:t>
                      </a:r>
                      <a:endParaRPr lang="de-AT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Copier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44,4 %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VPartitioner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11,1 %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A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I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11,1 %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I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I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11,1 %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VMerger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22,2 %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Total</a:t>
                      </a:r>
                      <a:endParaRPr lang="de-AT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9</a:t>
                      </a:r>
                      <a:endParaRPr lang="de-AT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100 %</a:t>
                      </a:r>
                      <a:endParaRPr lang="de-AT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Inhaltsplatzhalter 8"/>
          <p:cNvGraphicFramePr>
            <a:graphicFrameLocks/>
          </p:cNvGraphicFramePr>
          <p:nvPr/>
        </p:nvGraphicFramePr>
        <p:xfrm>
          <a:off x="4857752" y="1285860"/>
          <a:ext cx="3909378" cy="29667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98918"/>
                <a:gridCol w="1040130"/>
                <a:gridCol w="137033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Kernel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MOps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Number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Percentage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C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C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14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41,2 %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Cn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C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5,9 %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A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2,9 %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A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A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14,7</a:t>
                      </a:r>
                      <a:r>
                        <a:rPr lang="de-DE" sz="1400" baseline="0" dirty="0" smtClean="0"/>
                        <a:t> %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R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5,9 %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R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R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29,4 %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Total</a:t>
                      </a:r>
                      <a:endParaRPr lang="de-AT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34</a:t>
                      </a:r>
                      <a:endParaRPr lang="de-AT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100 %</a:t>
                      </a:r>
                      <a:endParaRPr lang="de-AT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m 8"/>
          <p:cNvGraphicFramePr/>
          <p:nvPr/>
        </p:nvGraphicFramePr>
        <p:xfrm>
          <a:off x="3743814" y="4471990"/>
          <a:ext cx="4500594" cy="217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886822" y="6286520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</a:rPr>
              <a:t>29 (85,3 %)</a:t>
            </a:r>
            <a:endParaRPr lang="de-AT" sz="16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172310" y="4714884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</a:rPr>
              <a:t>2 (5,9 %)</a:t>
            </a:r>
            <a:endParaRPr lang="de-AT" sz="1600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43946" y="4429132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</a:rPr>
              <a:t>3 (8,8 %)</a:t>
            </a:r>
            <a:endParaRPr lang="de-AT" sz="1600" dirty="0">
              <a:latin typeface="+mj-lt"/>
            </a:endParaRPr>
          </a:p>
        </p:txBody>
      </p:sp>
      <p:sp>
        <p:nvSpPr>
          <p:cNvPr id="13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MOps</a:t>
            </a:r>
            <a:endParaRPr lang="de-AT" sz="10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latin typeface="+mn-lt"/>
              </a:rPr>
              <a:t>Evaluation</a:t>
            </a:r>
            <a:endParaRPr lang="de-AT" sz="1000" b="1" dirty="0">
              <a:latin typeface="+mn-lt"/>
            </a:endParaRPr>
          </a:p>
        </p:txBody>
      </p:sp>
      <p:sp>
        <p:nvSpPr>
          <p:cNvPr id="17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42844" y="4643446"/>
            <a:ext cx="2857520" cy="1500198"/>
          </a:xfrm>
        </p:spPr>
        <p:txBody>
          <a:bodyPr/>
          <a:lstStyle/>
          <a:p>
            <a:r>
              <a:rPr lang="en-GB" sz="1600" dirty="0" smtClean="0"/>
              <a:t>Migration of UML Activity Diagrams from Version 1.4 to </a:t>
            </a:r>
            <a:r>
              <a:rPr lang="en-GB" sz="1600" dirty="0" smtClean="0"/>
              <a:t>2.2</a:t>
            </a:r>
            <a:endParaRPr lang="en-GB" sz="1600" dirty="0" smtClean="0"/>
          </a:p>
          <a:p>
            <a:pPr lvl="1"/>
            <a:r>
              <a:rPr lang="de-DE" sz="1600" dirty="0" smtClean="0"/>
              <a:t># LHS </a:t>
            </a:r>
            <a:r>
              <a:rPr lang="de-DE" sz="1600" dirty="0" err="1" smtClean="0"/>
              <a:t>classes</a:t>
            </a:r>
            <a:r>
              <a:rPr lang="de-DE" sz="1600" dirty="0" smtClean="0"/>
              <a:t>: 15</a:t>
            </a:r>
          </a:p>
          <a:p>
            <a:pPr lvl="1"/>
            <a:r>
              <a:rPr lang="de-DE" sz="1600" dirty="0" smtClean="0"/>
              <a:t># RHS </a:t>
            </a:r>
            <a:r>
              <a:rPr lang="de-DE" sz="1600" dirty="0" err="1" smtClean="0"/>
              <a:t>clases</a:t>
            </a:r>
            <a:r>
              <a:rPr lang="de-DE" sz="1600" dirty="0" smtClean="0"/>
              <a:t>: 17</a:t>
            </a:r>
            <a:endParaRPr lang="de-A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9" grpId="0">
        <p:bldAsOne/>
      </p:bldGraphic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691680" y="4509120"/>
            <a:ext cx="6264696" cy="2015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aphicFrame>
        <p:nvGraphicFramePr>
          <p:cNvPr id="5" name="Inhaltsplatzhalter 8"/>
          <p:cNvGraphicFramePr>
            <a:graphicFrameLocks/>
          </p:cNvGraphicFramePr>
          <p:nvPr/>
        </p:nvGraphicFramePr>
        <p:xfrm>
          <a:off x="448686" y="1285860"/>
          <a:ext cx="8443795" cy="2890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35082"/>
                <a:gridCol w="2448272"/>
                <a:gridCol w="39604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Top-Level</a:t>
                      </a:r>
                    </a:p>
                    <a:p>
                      <a:pPr algn="ctr"/>
                      <a:r>
                        <a:rPr lang="de-DE" sz="1400" dirty="0" smtClean="0"/>
                        <a:t>Composite </a:t>
                      </a:r>
                      <a:r>
                        <a:rPr lang="de-DE" sz="1400" dirty="0" err="1" smtClean="0"/>
                        <a:t>MOps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baseline="0" dirty="0" err="1" smtClean="0"/>
                        <a:t>Generated</a:t>
                      </a: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1" baseline="0" dirty="0" err="1" smtClean="0"/>
                        <a:t>elements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User</a:t>
                      </a:r>
                      <a:r>
                        <a:rPr lang="de-DE" sz="1400" baseline="0" dirty="0" smtClean="0"/>
                        <a:t>-</a:t>
                      </a:r>
                      <a:r>
                        <a:rPr lang="de-DE" sz="1400" baseline="0" dirty="0" err="1" smtClean="0"/>
                        <a:t>defined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elements</a:t>
                      </a:r>
                      <a:r>
                        <a:rPr lang="de-DE" sz="1400" baseline="0" dirty="0" smtClean="0"/>
                        <a:t/>
                      </a:r>
                      <a:br>
                        <a:rPr lang="de-DE" sz="1400" baseline="0" dirty="0" smtClean="0"/>
                      </a:br>
                      <a:r>
                        <a:rPr lang="de-DE" sz="1400" baseline="0" dirty="0" smtClean="0"/>
                        <a:t>(</a:t>
                      </a:r>
                      <a:r>
                        <a:rPr lang="de-DE" sz="1400" baseline="0" dirty="0" err="1" smtClean="0"/>
                        <a:t>despite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nested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composite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MOps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arcs</a:t>
                      </a:r>
                      <a:r>
                        <a:rPr lang="de-DE" sz="1400" baseline="0" dirty="0" smtClean="0"/>
                        <a:t>)</a:t>
                      </a:r>
                      <a:endParaRPr lang="de-AT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 </a:t>
                      </a:r>
                      <a:r>
                        <a:rPr lang="de-DE" sz="1400" dirty="0" err="1" smtClean="0"/>
                        <a:t>Copier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4 C2Cs, 1 A2A,  3 R2Rs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 R2R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 </a:t>
                      </a:r>
                      <a:r>
                        <a:rPr lang="de-DE" sz="1400" dirty="0" err="1" smtClean="0"/>
                        <a:t>VPartitioner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aseline="0" dirty="0" smtClean="0"/>
                        <a:t>2 C2Cs, 1 A2A, 1 R2R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aseline="0" dirty="0" smtClean="0"/>
                        <a:t>3 R2Rs, 1 02A, 2 02Rs, </a:t>
                      </a:r>
                      <a:br>
                        <a:rPr lang="de-DE" sz="1400" baseline="0" dirty="0" smtClean="0"/>
                      </a:br>
                      <a:r>
                        <a:rPr lang="de-DE" sz="1400" baseline="0" dirty="0" smtClean="0"/>
                        <a:t>1 </a:t>
                      </a:r>
                      <a:r>
                        <a:rPr lang="de-DE" sz="1400" baseline="0" dirty="0" err="1" smtClean="0"/>
                        <a:t>Function</a:t>
                      </a:r>
                      <a:r>
                        <a:rPr lang="de-DE" sz="1400" baseline="0" dirty="0" smtClean="0"/>
                        <a:t>, 1 </a:t>
                      </a:r>
                      <a:r>
                        <a:rPr lang="de-DE" sz="1400" baseline="0" dirty="0" err="1" smtClean="0"/>
                        <a:t>Condition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A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I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aseline="0" dirty="0" smtClean="0"/>
                        <a:t>5 C2Cs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 </a:t>
                      </a:r>
                      <a:r>
                        <a:rPr lang="de-DE" sz="1400" dirty="0" err="1" smtClean="0"/>
                        <a:t>Conditions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I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I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aseline="0" dirty="0" smtClean="0"/>
                        <a:t>3 C2Cs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VMerger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</a:t>
                      </a:r>
                      <a:r>
                        <a:rPr lang="de-DE" sz="1400" baseline="0" dirty="0" smtClean="0"/>
                        <a:t> Cn2Cs, 3 A2As, 2 R2Rs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</a:t>
                      </a:r>
                      <a:endParaRPr lang="de-A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Total (</a:t>
                      </a:r>
                      <a:r>
                        <a:rPr lang="de-DE" sz="1400" b="1" dirty="0" err="1" smtClean="0"/>
                        <a:t>Kernel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 smtClean="0"/>
                        <a:t>MOps</a:t>
                      </a:r>
                      <a:r>
                        <a:rPr lang="de-DE" sz="1400" b="1" dirty="0" smtClean="0"/>
                        <a:t>)</a:t>
                      </a:r>
                      <a:endParaRPr lang="de-AT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de-AT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A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dirty="0" smtClean="0"/>
              <a:t>Evaluation – </a:t>
            </a:r>
            <a:br>
              <a:rPr lang="de-DE" dirty="0" smtClean="0"/>
            </a:br>
            <a:r>
              <a:rPr lang="de-DE" dirty="0" err="1" smtClean="0"/>
              <a:t>ActivityDiagram</a:t>
            </a:r>
            <a:r>
              <a:rPr lang="de-DE" dirty="0" smtClean="0"/>
              <a:t> Migration Case Study </a:t>
            </a:r>
            <a:r>
              <a:rPr lang="de-DE" dirty="0" err="1" smtClean="0"/>
              <a:t>of</a:t>
            </a:r>
            <a:r>
              <a:rPr lang="de-DE" dirty="0" smtClean="0"/>
              <a:t> TTC 2010</a:t>
            </a:r>
            <a:endParaRPr lang="de-AT" dirty="0"/>
          </a:p>
        </p:txBody>
      </p:sp>
      <p:sp>
        <p:nvSpPr>
          <p:cNvPr id="7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MOps</a:t>
            </a:r>
            <a:endParaRPr lang="de-AT" sz="10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latin typeface="+mn-lt"/>
              </a:rPr>
              <a:t>Evaluation</a:t>
            </a:r>
            <a:endParaRPr lang="de-AT" sz="1000" b="1" dirty="0">
              <a:latin typeface="+mn-lt"/>
            </a:endParaRPr>
          </a:p>
        </p:txBody>
      </p:sp>
      <p:sp>
        <p:nvSpPr>
          <p:cNvPr id="11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3" name="Diagramm 12"/>
          <p:cNvGraphicFramePr/>
          <p:nvPr/>
        </p:nvGraphicFramePr>
        <p:xfrm>
          <a:off x="1547664" y="4553744"/>
          <a:ext cx="619268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hteck 13"/>
          <p:cNvSpPr/>
          <p:nvPr/>
        </p:nvSpPr>
        <p:spPr>
          <a:xfrm>
            <a:off x="5508104" y="5229200"/>
            <a:ext cx="2232248" cy="936104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Work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4000" y="1221000"/>
            <a:ext cx="8534280" cy="4713092"/>
          </a:xfrm>
        </p:spPr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="1" dirty="0" err="1" smtClean="0"/>
              <a:t>new</a:t>
            </a:r>
            <a:r>
              <a:rPr lang="de-DE" b="1" dirty="0" smtClean="0"/>
              <a:t> </a:t>
            </a:r>
            <a:r>
              <a:rPr lang="de-DE" b="1" dirty="0" err="1" smtClean="0"/>
              <a:t>composite</a:t>
            </a:r>
            <a:r>
              <a:rPr lang="de-DE" b="1" dirty="0" smtClean="0"/>
              <a:t> </a:t>
            </a:r>
            <a:r>
              <a:rPr lang="de-DE" b="1" dirty="0" err="1" smtClean="0"/>
              <a:t>MOps</a:t>
            </a:r>
            <a:r>
              <a:rPr lang="de-DE" b="1" dirty="0" smtClean="0"/>
              <a:t> </a:t>
            </a:r>
          </a:p>
          <a:p>
            <a:pPr lvl="1"/>
            <a:r>
              <a:rPr lang="de-DE" sz="1800" dirty="0" err="1" smtClean="0"/>
              <a:t>Conduct</a:t>
            </a:r>
            <a:r>
              <a:rPr lang="de-DE" sz="1800" dirty="0" smtClean="0"/>
              <a:t> </a:t>
            </a:r>
            <a:r>
              <a:rPr lang="de-DE" sz="1800" dirty="0" err="1" smtClean="0"/>
              <a:t>several</a:t>
            </a:r>
            <a:r>
              <a:rPr lang="de-DE" sz="1800" dirty="0" smtClean="0"/>
              <a:t> </a:t>
            </a:r>
            <a:r>
              <a:rPr lang="de-DE" sz="1800" b="1" dirty="0" smtClean="0"/>
              <a:t>larger </a:t>
            </a:r>
            <a:r>
              <a:rPr lang="de-DE" sz="1800" b="1" dirty="0" err="1" smtClean="0"/>
              <a:t>case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studies</a:t>
            </a:r>
            <a:endParaRPr lang="de-DE" sz="1800" b="1" dirty="0" smtClean="0"/>
          </a:p>
          <a:p>
            <a:pPr lvl="1"/>
            <a:r>
              <a:rPr lang="de-DE" sz="1800" dirty="0" err="1" smtClean="0"/>
              <a:t>Introduce</a:t>
            </a:r>
            <a:r>
              <a:rPr lang="de-DE" sz="1800" dirty="0" smtClean="0"/>
              <a:t> </a:t>
            </a:r>
            <a:r>
              <a:rPr lang="de-DE" sz="1800" b="1" dirty="0" err="1" smtClean="0"/>
              <a:t>new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composite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MOps</a:t>
            </a:r>
            <a:r>
              <a:rPr lang="de-DE" sz="1800" b="1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newly</a:t>
            </a:r>
            <a:r>
              <a:rPr lang="de-DE" sz="1800" dirty="0" smtClean="0"/>
              <a:t> </a:t>
            </a:r>
            <a:r>
              <a:rPr lang="de-DE" sz="1800" dirty="0" err="1" smtClean="0"/>
              <a:t>occuring</a:t>
            </a:r>
            <a:r>
              <a:rPr lang="de-DE" sz="1800" dirty="0" smtClean="0"/>
              <a:t> </a:t>
            </a:r>
            <a:r>
              <a:rPr lang="de-DE" sz="1800" dirty="0" err="1" smtClean="0"/>
              <a:t>situations</a:t>
            </a:r>
            <a:endParaRPr lang="de-DE" sz="1800" dirty="0" smtClean="0"/>
          </a:p>
          <a:p>
            <a:r>
              <a:rPr lang="de-DE" b="1" dirty="0" smtClean="0"/>
              <a:t>Validation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Mappings</a:t>
            </a:r>
            <a:endParaRPr lang="de-DE" dirty="0" smtClean="0"/>
          </a:p>
          <a:p>
            <a:pPr lvl="1"/>
            <a:r>
              <a:rPr lang="de-DE" sz="1800" b="1" dirty="0" err="1" smtClean="0"/>
              <a:t>Enhance</a:t>
            </a:r>
            <a:r>
              <a:rPr lang="de-DE" sz="1800" dirty="0" smtClean="0"/>
              <a:t> </a:t>
            </a:r>
            <a:r>
              <a:rPr lang="de-DE" sz="1800" dirty="0" err="1" smtClean="0"/>
              <a:t>basic</a:t>
            </a:r>
            <a:r>
              <a:rPr lang="de-DE" sz="1800" dirty="0" smtClean="0"/>
              <a:t> </a:t>
            </a:r>
            <a:r>
              <a:rPr lang="de-DE" sz="1800" b="1" dirty="0" err="1" smtClean="0"/>
              <a:t>validation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support</a:t>
            </a:r>
            <a:r>
              <a:rPr lang="de-DE" sz="1800" b="1" dirty="0" smtClean="0"/>
              <a:t> </a:t>
            </a:r>
            <a:r>
              <a:rPr lang="de-DE" sz="1800" dirty="0" err="1" smtClean="0"/>
              <a:t>currently</a:t>
            </a:r>
            <a:r>
              <a:rPr lang="de-DE" sz="1800" dirty="0" smtClean="0"/>
              <a:t> </a:t>
            </a:r>
            <a:r>
              <a:rPr lang="de-DE" sz="1800" dirty="0" err="1" smtClean="0"/>
              <a:t>basing</a:t>
            </a:r>
            <a:r>
              <a:rPr lang="de-DE" sz="1800" dirty="0" smtClean="0"/>
              <a:t> </a:t>
            </a:r>
            <a:r>
              <a:rPr lang="de-DE" sz="1800" dirty="0" smtClean="0"/>
              <a:t>on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MOps</a:t>
            </a:r>
            <a:r>
              <a:rPr lang="de-DE" sz="1800" dirty="0" smtClean="0"/>
              <a:t> </a:t>
            </a:r>
            <a:r>
              <a:rPr lang="de-DE" sz="1800" dirty="0" smtClean="0"/>
              <a:t>MM </a:t>
            </a:r>
            <a:r>
              <a:rPr lang="de-DE" sz="1800" dirty="0" err="1" smtClean="0"/>
              <a:t>only</a:t>
            </a:r>
            <a:endParaRPr lang="de-DE" sz="1800" dirty="0" smtClean="0"/>
          </a:p>
          <a:p>
            <a:pPr lvl="1"/>
            <a:r>
              <a:rPr lang="de-DE" sz="1800" dirty="0" err="1" smtClean="0"/>
              <a:t>Usage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OCL </a:t>
            </a:r>
            <a:r>
              <a:rPr lang="de-DE" sz="1800" dirty="0" err="1" smtClean="0"/>
              <a:t>constraints</a:t>
            </a:r>
            <a:endParaRPr lang="de-DE" sz="1800" dirty="0" smtClean="0"/>
          </a:p>
          <a:p>
            <a:r>
              <a:rPr lang="de-DE" dirty="0" err="1" smtClean="0"/>
              <a:t>Enabling</a:t>
            </a:r>
            <a:r>
              <a:rPr lang="de-DE" dirty="0" smtClean="0"/>
              <a:t> Interactive </a:t>
            </a:r>
            <a:r>
              <a:rPr lang="de-DE" b="1" dirty="0" err="1" smtClean="0"/>
              <a:t>Guidance</a:t>
            </a:r>
            <a:endParaRPr lang="de-DE" b="1" dirty="0" smtClean="0"/>
          </a:p>
          <a:p>
            <a:pPr lvl="1"/>
            <a:r>
              <a:rPr lang="de-DE" sz="1800" dirty="0" err="1" smtClean="0"/>
              <a:t>Introduce</a:t>
            </a:r>
            <a:r>
              <a:rPr lang="de-DE" sz="1800" dirty="0" smtClean="0"/>
              <a:t> </a:t>
            </a:r>
            <a:r>
              <a:rPr lang="de-DE" sz="1800" dirty="0" err="1" smtClean="0"/>
              <a:t>interactive</a:t>
            </a:r>
            <a:r>
              <a:rPr lang="de-DE" sz="1800" dirty="0" smtClean="0"/>
              <a:t> </a:t>
            </a:r>
            <a:r>
              <a:rPr lang="de-DE" sz="1800" dirty="0" err="1" smtClean="0"/>
              <a:t>guidance</a:t>
            </a:r>
            <a:r>
              <a:rPr lang="de-DE" sz="1800" dirty="0" smtClean="0"/>
              <a:t> in </a:t>
            </a:r>
            <a:r>
              <a:rPr lang="de-DE" sz="1800" dirty="0" err="1" smtClean="0"/>
              <a:t>two</a:t>
            </a:r>
            <a:r>
              <a:rPr lang="de-DE" sz="1800" dirty="0" smtClean="0"/>
              <a:t> </a:t>
            </a:r>
            <a:r>
              <a:rPr lang="de-DE" sz="1800" dirty="0" err="1" smtClean="0"/>
              <a:t>ways</a:t>
            </a:r>
            <a:endParaRPr lang="de-DE" sz="1800" dirty="0" smtClean="0"/>
          </a:p>
          <a:p>
            <a:pPr lvl="2"/>
            <a:r>
              <a:rPr lang="de-DE" dirty="0" err="1" smtClean="0"/>
              <a:t>Guidance</a:t>
            </a:r>
            <a:r>
              <a:rPr lang="de-DE" dirty="0" smtClean="0"/>
              <a:t> „</a:t>
            </a:r>
            <a:r>
              <a:rPr lang="de-DE" b="1" dirty="0" smtClean="0"/>
              <a:t>in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small</a:t>
            </a:r>
            <a:r>
              <a:rPr lang="de-DE" dirty="0" smtClean="0"/>
              <a:t>“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MOp</a:t>
            </a:r>
            <a:endParaRPr lang="de-DE" dirty="0" smtClean="0"/>
          </a:p>
          <a:p>
            <a:pPr lvl="2"/>
            <a:r>
              <a:rPr lang="de-DE" dirty="0" err="1" smtClean="0"/>
              <a:t>Guidance</a:t>
            </a:r>
            <a:r>
              <a:rPr lang="de-DE" dirty="0" smtClean="0"/>
              <a:t> „</a:t>
            </a:r>
            <a:r>
              <a:rPr lang="de-DE" b="1" dirty="0" smtClean="0"/>
              <a:t>in </a:t>
            </a:r>
            <a:r>
              <a:rPr lang="de-DE" b="1" dirty="0" err="1" smtClean="0"/>
              <a:t>the</a:t>
            </a:r>
            <a:r>
              <a:rPr lang="de-DE" b="1" dirty="0" smtClean="0"/>
              <a:t> large</a:t>
            </a:r>
            <a:r>
              <a:rPr lang="de-DE" dirty="0" smtClean="0"/>
              <a:t>“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specification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mapping</a:t>
            </a:r>
            <a:endParaRPr lang="de-DE" dirty="0" smtClean="0"/>
          </a:p>
          <a:p>
            <a:r>
              <a:rPr lang="de-DE" b="1" dirty="0" smtClean="0"/>
              <a:t>Debugging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Mappings</a:t>
            </a:r>
            <a:endParaRPr lang="de-DE" dirty="0" smtClean="0"/>
          </a:p>
          <a:p>
            <a:pPr lvl="1"/>
            <a:r>
              <a:rPr lang="de-DE" sz="1800" dirty="0" err="1" smtClean="0"/>
              <a:t>Currently</a:t>
            </a:r>
            <a:r>
              <a:rPr lang="de-DE" sz="1800" dirty="0" smtClean="0"/>
              <a:t> ATL </a:t>
            </a:r>
            <a:r>
              <a:rPr lang="de-DE" sz="1800" dirty="0" err="1" smtClean="0"/>
              <a:t>supported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execution</a:t>
            </a:r>
            <a:r>
              <a:rPr lang="de-DE" sz="1800" dirty="0" smtClean="0"/>
              <a:t> </a:t>
            </a:r>
            <a:r>
              <a:rPr lang="de-DE" sz="1800" dirty="0" err="1" smtClean="0"/>
              <a:t>language</a:t>
            </a:r>
            <a:r>
              <a:rPr lang="de-DE" sz="1800" dirty="0" smtClean="0"/>
              <a:t>, </a:t>
            </a:r>
            <a:r>
              <a:rPr lang="de-DE" sz="1800" dirty="0" err="1" smtClean="0"/>
              <a:t>introducing</a:t>
            </a:r>
            <a:r>
              <a:rPr lang="de-DE" sz="1800" dirty="0" smtClean="0"/>
              <a:t> an </a:t>
            </a:r>
            <a:r>
              <a:rPr lang="de-DE" sz="1800" b="1" dirty="0" err="1" smtClean="0"/>
              <a:t>impedance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mismatch</a:t>
            </a:r>
            <a:r>
              <a:rPr lang="de-DE" sz="1800" b="1" dirty="0" smtClean="0"/>
              <a:t> </a:t>
            </a:r>
            <a:r>
              <a:rPr lang="de-DE" sz="1800" dirty="0" err="1" smtClean="0"/>
              <a:t>between</a:t>
            </a:r>
            <a:r>
              <a:rPr lang="de-DE" sz="1800" dirty="0" smtClean="0"/>
              <a:t> </a:t>
            </a:r>
            <a:r>
              <a:rPr lang="de-DE" sz="1800" dirty="0" err="1" smtClean="0"/>
              <a:t>specification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execution</a:t>
            </a:r>
            <a:endParaRPr lang="de-DE" sz="1800" dirty="0" smtClean="0"/>
          </a:p>
          <a:p>
            <a:pPr lvl="1"/>
            <a:r>
              <a:rPr lang="de-DE" sz="1800" dirty="0" smtClean="0"/>
              <a:t>Other </a:t>
            </a:r>
            <a:r>
              <a:rPr lang="de-DE" sz="1800" dirty="0" err="1" smtClean="0"/>
              <a:t>transformation</a:t>
            </a:r>
            <a:r>
              <a:rPr lang="de-DE" sz="1800" dirty="0" smtClean="0"/>
              <a:t> </a:t>
            </a:r>
            <a:r>
              <a:rPr lang="de-DE" sz="1800" dirty="0" err="1" smtClean="0"/>
              <a:t>languages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b="1" dirty="0" smtClean="0"/>
              <a:t>TROPIC</a:t>
            </a:r>
            <a:r>
              <a:rPr lang="de-DE" sz="1800" dirty="0" smtClean="0"/>
              <a:t> </a:t>
            </a:r>
            <a:r>
              <a:rPr lang="de-DE" sz="1800" dirty="0" err="1" smtClean="0"/>
              <a:t>should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investigated</a:t>
            </a:r>
            <a:endParaRPr lang="de-AT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MOps</a:t>
            </a:r>
            <a:endParaRPr lang="de-AT" sz="10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Evaluation</a:t>
            </a:r>
            <a:endParaRPr lang="de-AT" sz="10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latin typeface="+mn-lt"/>
              </a:rPr>
              <a:t>Future Work</a:t>
            </a:r>
            <a:endParaRPr lang="de-AT" sz="1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FB9450D-CB13-414F-A87C-6BBC5009B49B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6" name="Picture 19" descr="figuren.jpg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608" y="2416255"/>
            <a:ext cx="44259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4009697"/>
            <a:ext cx="4551366" cy="3385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1600" b="1" dirty="0">
                <a:latin typeface="Verdana" pitchFamily="34" charset="0"/>
              </a:rPr>
              <a:t>http://www.modeltransformation.net</a:t>
            </a:r>
          </a:p>
        </p:txBody>
      </p:sp>
      <p:pic>
        <p:nvPicPr>
          <p:cNvPr id="13" name="Grafik 12" descr="Bil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071546"/>
            <a:ext cx="3465291" cy="1447681"/>
          </a:xfrm>
          <a:prstGeom prst="rect">
            <a:avLst/>
          </a:prstGeom>
        </p:spPr>
      </p:pic>
      <p:pic>
        <p:nvPicPr>
          <p:cNvPr id="14" name="Grafik 13" descr="Bil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071810"/>
            <a:ext cx="2500330" cy="633492"/>
          </a:xfrm>
          <a:prstGeom prst="rect">
            <a:avLst/>
          </a:prstGeom>
        </p:spPr>
      </p:pic>
      <p:pic>
        <p:nvPicPr>
          <p:cNvPr id="15" name="Grafik 14" descr="Bild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4786322"/>
            <a:ext cx="4840233" cy="1785950"/>
          </a:xfrm>
          <a:prstGeom prst="rect">
            <a:avLst/>
          </a:prstGeom>
        </p:spPr>
      </p:pic>
      <p:pic>
        <p:nvPicPr>
          <p:cNvPr id="16" name="Grafik 15" descr="Bild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820" y="3000372"/>
            <a:ext cx="2637230" cy="964560"/>
          </a:xfrm>
          <a:prstGeom prst="rect">
            <a:avLst/>
          </a:prstGeom>
        </p:spPr>
      </p:pic>
      <p:pic>
        <p:nvPicPr>
          <p:cNvPr id="17" name="Grafik 16" descr="Bild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1071546"/>
            <a:ext cx="3306888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de-DE" dirty="0" err="1" smtClean="0"/>
              <a:t>Introduction</a:t>
            </a:r>
            <a:endParaRPr lang="de-DE" dirty="0" smtClean="0"/>
          </a:p>
        </p:txBody>
      </p:sp>
      <p:sp>
        <p:nvSpPr>
          <p:cNvPr id="2970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4804691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b="1" dirty="0" smtClean="0"/>
              <a:t>Transformation languages </a:t>
            </a:r>
            <a:r>
              <a:rPr lang="en-US" dirty="0" smtClean="0"/>
              <a:t>are an essential prerequisite in MDE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b="1" dirty="0" smtClean="0"/>
              <a:t>Key challenge: resolution</a:t>
            </a:r>
            <a:r>
              <a:rPr lang="en-US" dirty="0" smtClean="0"/>
              <a:t> of recurring</a:t>
            </a:r>
            <a:r>
              <a:rPr lang="en-US" b="1" dirty="0" smtClean="0"/>
              <a:t> structural heterogeneities </a:t>
            </a:r>
            <a:r>
              <a:rPr lang="en-US" dirty="0" smtClean="0"/>
              <a:t>(resulting from applying different modeling constructs for expressing one semantic concept)</a:t>
            </a:r>
            <a:endParaRPr lang="en-US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5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MOps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latin typeface="+mn-lt"/>
              </a:rPr>
              <a:t>Introduction</a:t>
            </a:r>
            <a:endParaRPr lang="de-AT" sz="1000" b="1" dirty="0">
              <a:latin typeface="+mn-lt"/>
            </a:endParaRPr>
          </a:p>
        </p:txBody>
      </p:sp>
      <p:sp>
        <p:nvSpPr>
          <p:cNvPr id="29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Evaluation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Foliennummernplatzhalter 3"/>
          <p:cNvSpPr>
            <a:spLocks noGrp="1"/>
          </p:cNvSpPr>
          <p:nvPr>
            <p:ph type="sldNum" sz="quarter" idx="15"/>
          </p:nvPr>
        </p:nvSpPr>
        <p:spPr>
          <a:xfrm>
            <a:off x="7572375" y="6215063"/>
            <a:ext cx="1066800" cy="457200"/>
          </a:xfrm>
        </p:spPr>
        <p:txBody>
          <a:bodyPr/>
          <a:lstStyle/>
          <a:p>
            <a:pPr>
              <a:defRPr/>
            </a:pPr>
            <a:fld id="{51BABFBB-C96C-45FD-AD43-D8D2E30F31C2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grpSp>
        <p:nvGrpSpPr>
          <p:cNvPr id="89" name="Gruppieren 88"/>
          <p:cNvGrpSpPr/>
          <p:nvPr/>
        </p:nvGrpSpPr>
        <p:grpSpPr>
          <a:xfrm>
            <a:off x="251520" y="3140968"/>
            <a:ext cx="1944216" cy="2808312"/>
            <a:chOff x="251520" y="3429000"/>
            <a:chExt cx="1944216" cy="2808312"/>
          </a:xfrm>
        </p:grpSpPr>
        <p:sp>
          <p:nvSpPr>
            <p:cNvPr id="78" name="Abgerundetes Rechteck 77"/>
            <p:cNvSpPr/>
            <p:nvPr/>
          </p:nvSpPr>
          <p:spPr bwMode="auto">
            <a:xfrm>
              <a:off x="290020" y="3429000"/>
              <a:ext cx="1872208" cy="280831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467544" y="3942581"/>
              <a:ext cx="1527175" cy="2889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467544" y="4231506"/>
              <a:ext cx="1527175" cy="9969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470719" y="3933056"/>
              <a:ext cx="1500956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1279525"/>
              <a:r>
                <a:rPr lang="de-DE" sz="1500" b="1" dirty="0" err="1">
                  <a:latin typeface="Arial" charset="0"/>
                </a:rPr>
                <a:t>Publication</a:t>
              </a:r>
              <a:endParaRPr lang="de-AT" sz="1500" b="1" dirty="0">
                <a:latin typeface="Arial" charset="0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467544" y="4236269"/>
              <a:ext cx="12128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>
                  <a:latin typeface="Arial" charset="0"/>
                </a:rPr>
                <a:t>name:String</a:t>
              </a:r>
              <a:endParaRPr lang="de-AT" sz="1500" b="0">
                <a:latin typeface="Arial" charset="0"/>
              </a:endParaRPr>
            </a:p>
          </p:txBody>
        </p: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475482" y="4460106"/>
              <a:ext cx="10858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>
                  <a:latin typeface="Arial" charset="0"/>
                </a:rPr>
                <a:t>kind:String</a:t>
              </a:r>
              <a:endParaRPr lang="de-AT" sz="1500" b="0">
                <a:latin typeface="Arial" charset="0"/>
              </a:endParaRPr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483419" y="4671244"/>
              <a:ext cx="154146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>
                  <a:latin typeface="Arial" charset="0"/>
                </a:rPr>
                <a:t>university:String</a:t>
              </a:r>
              <a:endParaRPr lang="de-AT" sz="1500" b="0">
                <a:latin typeface="Arial" charset="0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475482" y="4891906"/>
              <a:ext cx="139382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>
                  <a:latin typeface="Arial" charset="0"/>
                </a:rPr>
                <a:t>location:String</a:t>
              </a:r>
              <a:endParaRPr lang="de-AT" sz="1500" b="0">
                <a:latin typeface="Arial" charset="0"/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251520" y="5775647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LHS MM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6660232" y="3140968"/>
            <a:ext cx="1944216" cy="2808312"/>
            <a:chOff x="6948264" y="3429000"/>
            <a:chExt cx="1944216" cy="2808312"/>
          </a:xfrm>
        </p:grpSpPr>
        <p:sp>
          <p:nvSpPr>
            <p:cNvPr id="79" name="Abgerundetes Rechteck 78"/>
            <p:cNvSpPr/>
            <p:nvPr/>
          </p:nvSpPr>
          <p:spPr bwMode="auto">
            <a:xfrm>
              <a:off x="6948264" y="3429000"/>
              <a:ext cx="1944216" cy="280831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7195119" y="3591813"/>
              <a:ext cx="1511300" cy="2889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7198244" y="3880738"/>
              <a:ext cx="1511300" cy="6198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" name="Text Box 13"/>
            <p:cNvSpPr txBox="1">
              <a:spLocks noChangeArrowheads="1"/>
            </p:cNvSpPr>
            <p:nvPr/>
          </p:nvSpPr>
          <p:spPr bwMode="auto">
            <a:xfrm>
              <a:off x="7199663" y="3582288"/>
              <a:ext cx="149894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1279525"/>
              <a:r>
                <a:rPr lang="de-DE" sz="1500" b="1" dirty="0" err="1">
                  <a:latin typeface="Arial" charset="0"/>
                </a:rPr>
                <a:t>TechReport</a:t>
              </a:r>
              <a:endParaRPr lang="de-AT" sz="1500" b="1" dirty="0">
                <a:latin typeface="Arial" charset="0"/>
              </a:endParaRPr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7169572" y="4805086"/>
              <a:ext cx="1587500" cy="2889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" name="Rectangle 15"/>
            <p:cNvSpPr>
              <a:spLocks noChangeArrowheads="1"/>
            </p:cNvSpPr>
            <p:nvPr/>
          </p:nvSpPr>
          <p:spPr bwMode="auto">
            <a:xfrm>
              <a:off x="7169572" y="5094011"/>
              <a:ext cx="1587500" cy="6210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auto">
            <a:xfrm>
              <a:off x="7153697" y="4795561"/>
              <a:ext cx="16764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79525"/>
              <a:r>
                <a:rPr lang="de-DE" sz="1500" b="1" dirty="0" err="1">
                  <a:latin typeface="Arial" charset="0"/>
                </a:rPr>
                <a:t>ConfPublication</a:t>
              </a:r>
              <a:endParaRPr lang="de-AT" sz="1500" b="1" dirty="0">
                <a:latin typeface="Arial" charset="0"/>
              </a:endParaRPr>
            </a:p>
          </p:txBody>
        </p:sp>
        <p:sp>
          <p:nvSpPr>
            <p:cNvPr id="66" name="Text Box 24"/>
            <p:cNvSpPr txBox="1">
              <a:spLocks noChangeArrowheads="1"/>
            </p:cNvSpPr>
            <p:nvPr/>
          </p:nvSpPr>
          <p:spPr bwMode="auto">
            <a:xfrm>
              <a:off x="7156872" y="5100361"/>
              <a:ext cx="122341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 smtClean="0">
                  <a:latin typeface="Arial" charset="0"/>
                </a:rPr>
                <a:t>name:String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67" name="Text Box 25"/>
            <p:cNvSpPr txBox="1">
              <a:spLocks noChangeArrowheads="1"/>
            </p:cNvSpPr>
            <p:nvPr/>
          </p:nvSpPr>
          <p:spPr bwMode="auto">
            <a:xfrm>
              <a:off x="7207919" y="3879150"/>
              <a:ext cx="122341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 smtClean="0">
                  <a:latin typeface="Arial" charset="0"/>
                </a:rPr>
                <a:t>name:String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72" name="Text Box 25"/>
            <p:cNvSpPr txBox="1">
              <a:spLocks noChangeArrowheads="1"/>
            </p:cNvSpPr>
            <p:nvPr/>
          </p:nvSpPr>
          <p:spPr bwMode="auto">
            <a:xfrm>
              <a:off x="7209866" y="4126235"/>
              <a:ext cx="154146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>
                  <a:latin typeface="Arial" charset="0"/>
                </a:rPr>
                <a:t>university:String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75" name="Text Box 24"/>
            <p:cNvSpPr txBox="1">
              <a:spLocks noChangeArrowheads="1"/>
            </p:cNvSpPr>
            <p:nvPr/>
          </p:nvSpPr>
          <p:spPr bwMode="auto">
            <a:xfrm>
              <a:off x="7146048" y="5346716"/>
              <a:ext cx="139382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>
                  <a:latin typeface="Arial" charset="0"/>
                </a:rPr>
                <a:t>location:String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6948264" y="5775647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RHS MM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1475656" y="2924944"/>
            <a:ext cx="5670004" cy="2930277"/>
            <a:chOff x="1475656" y="3212976"/>
            <a:chExt cx="5670004" cy="2930277"/>
          </a:xfrm>
        </p:grpSpPr>
        <p:pic>
          <p:nvPicPr>
            <p:cNvPr id="1026" name="Picture 2" descr="C:\Users\Hannes\Desktop\pflei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3212976"/>
              <a:ext cx="5670004" cy="2930277"/>
            </a:xfrm>
            <a:prstGeom prst="rect">
              <a:avLst/>
            </a:prstGeom>
            <a:noFill/>
          </p:spPr>
        </p:pic>
        <p:sp>
          <p:nvSpPr>
            <p:cNvPr id="76" name="Textfeld 75"/>
            <p:cNvSpPr txBox="1"/>
            <p:nvPr/>
          </p:nvSpPr>
          <p:spPr>
            <a:xfrm>
              <a:off x="2339752" y="4293096"/>
              <a:ext cx="14401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085975"/>
              <a:r>
                <a:rPr lang="de-DE" sz="1800" b="1" i="1" dirty="0" smtClean="0">
                  <a:latin typeface="+mn-lt"/>
                </a:rPr>
                <a:t>Split the </a:t>
              </a:r>
              <a:br>
                <a:rPr lang="de-DE" sz="1800" b="1" i="1" dirty="0" smtClean="0">
                  <a:latin typeface="+mn-lt"/>
                </a:rPr>
              </a:br>
              <a:r>
                <a:rPr lang="de-DE" sz="1800" b="1" i="1" dirty="0" err="1" smtClean="0">
                  <a:latin typeface="+mn-lt"/>
                </a:rPr>
                <a:t>object</a:t>
              </a:r>
              <a:r>
                <a:rPr lang="de-DE" sz="1800" b="1" i="1" dirty="0" smtClean="0">
                  <a:latin typeface="+mn-lt"/>
                </a:rPr>
                <a:t> </a:t>
              </a:r>
              <a:r>
                <a:rPr lang="de-DE" sz="1800" b="1" i="1" dirty="0" err="1" smtClean="0">
                  <a:latin typeface="+mn-lt"/>
                </a:rPr>
                <a:t>set</a:t>
              </a:r>
              <a:r>
                <a:rPr lang="de-DE" sz="1800" b="1" i="1" dirty="0" smtClean="0">
                  <a:latin typeface="+mn-lt"/>
                </a:rPr>
                <a:t> </a:t>
              </a:r>
            </a:p>
            <a:p>
              <a:endParaRPr lang="en-GB" sz="1400" dirty="0">
                <a:latin typeface="+mn-lt"/>
              </a:endParaRPr>
            </a:p>
          </p:txBody>
        </p:sp>
        <p:sp>
          <p:nvSpPr>
            <p:cNvPr id="82" name="Textfeld 81"/>
            <p:cNvSpPr txBox="1"/>
            <p:nvPr/>
          </p:nvSpPr>
          <p:spPr>
            <a:xfrm rot="20481240">
              <a:off x="4035487" y="4073108"/>
              <a:ext cx="18178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+mn-lt"/>
                </a:rPr>
                <a:t>kind=‘</a:t>
              </a:r>
              <a:r>
                <a:rPr lang="en-GB" sz="1600" dirty="0" err="1" smtClean="0">
                  <a:latin typeface="+mn-lt"/>
                </a:rPr>
                <a:t>TechReport</a:t>
              </a:r>
              <a:r>
                <a:rPr lang="en-GB" sz="1600" dirty="0" smtClean="0">
                  <a:latin typeface="+mn-lt"/>
                </a:rPr>
                <a:t>’</a:t>
              </a:r>
              <a:endParaRPr lang="en-GB" sz="1600" dirty="0">
                <a:latin typeface="+mn-lt"/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 rot="1153565">
              <a:off x="4011643" y="4998928"/>
              <a:ext cx="2202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+mn-lt"/>
                </a:rPr>
                <a:t>kind=‘</a:t>
              </a:r>
              <a:r>
                <a:rPr lang="en-GB" sz="1600" dirty="0" err="1" smtClean="0">
                  <a:latin typeface="+mn-lt"/>
                </a:rPr>
                <a:t>ConfPublication</a:t>
              </a:r>
              <a:r>
                <a:rPr lang="en-GB" sz="1600" dirty="0" smtClean="0">
                  <a:latin typeface="+mn-lt"/>
                </a:rPr>
                <a:t>’</a:t>
              </a:r>
              <a:endParaRPr lang="en-GB" sz="16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4000" y="1359114"/>
            <a:ext cx="8534280" cy="4713092"/>
          </a:xfrm>
          <a:ln>
            <a:noFill/>
          </a:ln>
        </p:spPr>
        <p:txBody>
          <a:bodyPr/>
          <a:lstStyle/>
          <a:p>
            <a:r>
              <a:rPr lang="en-US" b="1" dirty="0" smtClean="0"/>
              <a:t>Currently model transformation languages are used to</a:t>
            </a:r>
            <a:br>
              <a:rPr lang="en-US" b="1" dirty="0" smtClean="0"/>
            </a:br>
            <a:r>
              <a:rPr lang="en-US" b="1" dirty="0" smtClean="0"/>
              <a:t>overcome structural heterogeneities</a:t>
            </a:r>
          </a:p>
          <a:p>
            <a:r>
              <a:rPr lang="en-US" b="1" dirty="0" smtClean="0"/>
              <a:t>Transformation languages</a:t>
            </a:r>
          </a:p>
          <a:p>
            <a:pPr lvl="1"/>
            <a:r>
              <a:rPr lang="en-US" sz="1800" b="1" dirty="0" smtClean="0"/>
              <a:t>Miss</a:t>
            </a:r>
            <a:r>
              <a:rPr lang="en-US" sz="1800" dirty="0" smtClean="0"/>
              <a:t> appropriate </a:t>
            </a:r>
            <a:r>
              <a:rPr lang="en-US" sz="1800" b="1" dirty="0" smtClean="0"/>
              <a:t>reuse facilities, </a:t>
            </a:r>
            <a:r>
              <a:rPr lang="en-US" sz="1800" dirty="0" smtClean="0"/>
              <a:t>i.e., predefined, configurable patterns</a:t>
            </a:r>
          </a:p>
          <a:p>
            <a:pPr lvl="1"/>
            <a:r>
              <a:rPr lang="en-US" sz="1800" dirty="0" smtClean="0"/>
              <a:t>Force the transformation designer to deal with </a:t>
            </a:r>
            <a:r>
              <a:rPr lang="en-US" sz="1800" b="1" dirty="0" smtClean="0"/>
              <a:t>low-level intricacies</a:t>
            </a:r>
            <a:r>
              <a:rPr lang="en-US" sz="1800" dirty="0" smtClean="0"/>
              <a:t> of a certain language, i.e., miss abstraction facilities</a:t>
            </a:r>
          </a:p>
          <a:p>
            <a:pPr lvl="1">
              <a:buNone/>
            </a:pP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Our approach: Application of abstract mappings</a:t>
            </a:r>
            <a:endParaRPr lang="en-US" dirty="0" smtClean="0"/>
          </a:p>
          <a:p>
            <a:pPr lvl="1">
              <a:lnSpc>
                <a:spcPct val="120000"/>
              </a:lnSpc>
              <a:defRPr/>
            </a:pPr>
            <a:r>
              <a:rPr lang="de-DE" sz="1800" dirty="0" err="1" smtClean="0"/>
              <a:t>Specified</a:t>
            </a:r>
            <a:r>
              <a:rPr lang="de-DE" sz="1800" dirty="0" smtClean="0"/>
              <a:t> on the </a:t>
            </a:r>
            <a:r>
              <a:rPr lang="de-DE" sz="1800" dirty="0" err="1" smtClean="0"/>
              <a:t>basis</a:t>
            </a:r>
            <a:r>
              <a:rPr lang="de-DE" sz="1800" dirty="0" smtClean="0"/>
              <a:t> of </a:t>
            </a:r>
            <a:r>
              <a:rPr lang="de-DE" sz="1800" b="1" dirty="0" err="1" smtClean="0"/>
              <a:t>reusable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components</a:t>
            </a:r>
            <a:r>
              <a:rPr lang="de-DE" sz="1800" dirty="0" smtClean="0"/>
              <a:t>, </a:t>
            </a:r>
            <a:br>
              <a:rPr lang="de-DE" sz="1800" dirty="0" smtClean="0"/>
            </a:br>
            <a:r>
              <a:rPr lang="de-DE" sz="1800" dirty="0" err="1" smtClean="0"/>
              <a:t>called</a:t>
            </a:r>
            <a:r>
              <a:rPr lang="de-DE" sz="1800" dirty="0" smtClean="0"/>
              <a:t> </a:t>
            </a:r>
            <a:r>
              <a:rPr lang="de-DE" sz="1800" b="1" dirty="0" err="1" smtClean="0"/>
              <a:t>mapping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operators</a:t>
            </a:r>
            <a:r>
              <a:rPr lang="de-DE" sz="1800" b="1" dirty="0" smtClean="0"/>
              <a:t> (</a:t>
            </a:r>
            <a:r>
              <a:rPr lang="de-DE" sz="1800" b="1" dirty="0" err="1" smtClean="0"/>
              <a:t>MOps</a:t>
            </a:r>
            <a:r>
              <a:rPr lang="de-DE" sz="1800" b="1" dirty="0" smtClean="0"/>
              <a:t>)</a:t>
            </a:r>
            <a:endParaRPr lang="de-DE" sz="1800" dirty="0" smtClean="0"/>
          </a:p>
          <a:p>
            <a:pPr lvl="1">
              <a:lnSpc>
                <a:spcPct val="120000"/>
              </a:lnSpc>
              <a:defRPr/>
            </a:pPr>
            <a:r>
              <a:rPr lang="de-DE" sz="1800" dirty="0" err="1" smtClean="0"/>
              <a:t>Each</a:t>
            </a:r>
            <a:r>
              <a:rPr lang="de-DE" sz="1800" dirty="0" smtClean="0"/>
              <a:t> </a:t>
            </a:r>
            <a:r>
              <a:rPr lang="de-DE" sz="1800" dirty="0" err="1" smtClean="0"/>
              <a:t>MOp allows to resolve a </a:t>
            </a:r>
            <a:r>
              <a:rPr lang="de-DE" sz="1800" b="1" dirty="0" err="1" smtClean="0"/>
              <a:t>certain kind of structural heterogeneity</a:t>
            </a:r>
          </a:p>
          <a:p>
            <a:pPr lvl="1">
              <a:lnSpc>
                <a:spcPct val="120000"/>
              </a:lnSpc>
              <a:defRPr/>
            </a:pPr>
            <a:r>
              <a:rPr lang="de-DE" sz="1800" dirty="0" err="1" smtClean="0"/>
              <a:t>Each</a:t>
            </a:r>
            <a:r>
              <a:rPr lang="de-DE" sz="1800" dirty="0" smtClean="0"/>
              <a:t> </a:t>
            </a:r>
            <a:r>
              <a:rPr lang="de-DE" sz="1800" dirty="0" err="1" smtClean="0"/>
              <a:t>MOp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typed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the </a:t>
            </a:r>
            <a:r>
              <a:rPr lang="de-DE" sz="1800" b="1" dirty="0" err="1" smtClean="0"/>
              <a:t>core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concepts</a:t>
            </a:r>
            <a:r>
              <a:rPr lang="de-DE" sz="1800" b="1" dirty="0" smtClean="0"/>
              <a:t> of meta-metamodels</a:t>
            </a:r>
            <a:r>
              <a:rPr lang="de-DE" sz="1800" dirty="0" smtClean="0"/>
              <a:t>, </a:t>
            </a:r>
            <a:br>
              <a:rPr lang="de-DE" sz="1800" dirty="0" smtClean="0"/>
            </a:br>
            <a:r>
              <a:rPr lang="de-DE" sz="1800" dirty="0" smtClean="0"/>
              <a:t>i.e., </a:t>
            </a:r>
            <a:r>
              <a:rPr lang="de-DE" sz="1800" dirty="0" err="1" smtClean="0"/>
              <a:t>EClasses</a:t>
            </a:r>
            <a:r>
              <a:rPr lang="de-DE" sz="1800" dirty="0" smtClean="0"/>
              <a:t>, </a:t>
            </a:r>
            <a:r>
              <a:rPr lang="de-DE" sz="1800" dirty="0" err="1" smtClean="0"/>
              <a:t>EAttributes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EReferences</a:t>
            </a:r>
            <a:r>
              <a:rPr lang="de-DE" sz="1800" dirty="0" smtClean="0"/>
              <a:t>, </a:t>
            </a:r>
            <a:r>
              <a:rPr lang="de-DE" sz="1800" dirty="0" err="1" smtClean="0"/>
              <a:t>thereby</a:t>
            </a:r>
            <a:r>
              <a:rPr lang="de-DE" sz="1800" dirty="0" smtClean="0"/>
              <a:t> </a:t>
            </a:r>
            <a:r>
              <a:rPr lang="de-DE" sz="1800" dirty="0" err="1" smtClean="0"/>
              <a:t>achieving</a:t>
            </a:r>
            <a:r>
              <a:rPr lang="de-DE" sz="1800" dirty="0" smtClean="0"/>
              <a:t> </a:t>
            </a:r>
            <a:r>
              <a:rPr lang="de-DE" sz="1800" b="1" dirty="0" smtClean="0"/>
              <a:t>metamodel </a:t>
            </a:r>
            <a:r>
              <a:rPr lang="de-DE" sz="1800" b="1" dirty="0" err="1" smtClean="0"/>
              <a:t>independence</a:t>
            </a:r>
            <a:endParaRPr lang="de-DE" sz="1800" b="1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21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latin typeface="+mn-lt"/>
              </a:rPr>
              <a:t>Motivation</a:t>
            </a:r>
            <a:endParaRPr lang="de-AT" sz="1000" b="1" dirty="0">
              <a:latin typeface="+mn-lt"/>
            </a:endParaRPr>
          </a:p>
        </p:txBody>
      </p:sp>
      <p:sp>
        <p:nvSpPr>
          <p:cNvPr id="22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Evaluation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MOps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5258" y="1308630"/>
            <a:ext cx="8136904" cy="48245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marR="0" lvl="0" indent="-342900" defTabSz="914400" eaLnBrk="1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Advantages:</a:t>
            </a:r>
          </a:p>
          <a:p>
            <a:pPr marL="542925" lvl="1" indent="-361950">
              <a:buClr>
                <a:srgbClr val="458A00"/>
              </a:buClr>
              <a:buSzPct val="12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</a:rPr>
              <a:t>Abstraction from code</a:t>
            </a:r>
          </a:p>
          <a:p>
            <a:pPr marL="542925" lvl="1" indent="-361950">
              <a:buClr>
                <a:srgbClr val="458A00"/>
              </a:buClr>
              <a:buSzPct val="12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</a:rPr>
              <a:t>Transformation logic reuse by predefined components</a:t>
            </a:r>
          </a:p>
          <a:p>
            <a:pPr marL="542925" lvl="1" indent="-361950">
              <a:buClr>
                <a:srgbClr val="458A00"/>
              </a:buClr>
              <a:buSzPct val="12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</a:rPr>
              <a:t>Reduction of specification overhead</a:t>
            </a:r>
          </a:p>
          <a:p>
            <a:pPr marL="542925" lvl="1" indent="-361950">
              <a:buClr>
                <a:srgbClr val="458A00"/>
              </a:buClr>
              <a:buSzPct val="12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</a:rPr>
              <a:t>Platform independence – mapping can be executed by diverse transformation languages</a:t>
            </a:r>
          </a:p>
          <a:p>
            <a:pPr marL="342900" indent="-342900">
              <a:buSzPct val="120000"/>
            </a:pPr>
            <a:endParaRPr lang="de-DE" sz="1800" b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82" y="3635686"/>
            <a:ext cx="4032448" cy="2360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Composite </a:t>
            </a:r>
            <a:r>
              <a:rPr lang="en-GB" dirty="0" err="1" smtClean="0"/>
              <a:t>MOps</a:t>
            </a:r>
            <a:r>
              <a:rPr lang="en-GB" dirty="0" smtClean="0"/>
              <a:t> – </a:t>
            </a:r>
            <a:r>
              <a:rPr lang="en-GB" dirty="0" err="1" smtClean="0"/>
              <a:t>Blackbox</a:t>
            </a:r>
            <a:r>
              <a:rPr lang="en-GB" dirty="0" smtClean="0"/>
              <a:t> View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Composite </a:t>
            </a:r>
            <a:r>
              <a:rPr lang="en-GB" b="1" dirty="0" err="1" smtClean="0"/>
              <a:t>MOps</a:t>
            </a:r>
            <a:r>
              <a:rPr lang="en-GB" b="1" dirty="0" smtClean="0"/>
              <a:t> </a:t>
            </a:r>
            <a:r>
              <a:rPr lang="en-GB" dirty="0" smtClean="0"/>
              <a:t>provided for </a:t>
            </a:r>
            <a:r>
              <a:rPr lang="en-GB" b="1" dirty="0" smtClean="0"/>
              <a:t>typical structural heterogeneities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High-level black-box </a:t>
            </a:r>
            <a:r>
              <a:rPr lang="en-GB" dirty="0" smtClean="0"/>
              <a:t>mapping view to map classes only</a:t>
            </a:r>
          </a:p>
          <a:p>
            <a:r>
              <a:rPr lang="en-GB" dirty="0" smtClean="0"/>
              <a:t>Composite </a:t>
            </a:r>
            <a:r>
              <a:rPr lang="en-GB" dirty="0" err="1" smtClean="0"/>
              <a:t>MOps</a:t>
            </a:r>
            <a:r>
              <a:rPr lang="en-GB" dirty="0" smtClean="0"/>
              <a:t> </a:t>
            </a:r>
            <a:r>
              <a:rPr lang="en-GB" b="1" dirty="0" smtClean="0"/>
              <a:t>consist</a:t>
            </a:r>
            <a:r>
              <a:rPr lang="en-GB" dirty="0" smtClean="0"/>
              <a:t> of </a:t>
            </a:r>
          </a:p>
          <a:p>
            <a:pPr lvl="1"/>
            <a:r>
              <a:rPr lang="en-GB" sz="1800" b="1" dirty="0" smtClean="0"/>
              <a:t>Kernel </a:t>
            </a:r>
            <a:r>
              <a:rPr lang="en-GB" sz="1800" b="1" dirty="0" err="1" smtClean="0"/>
              <a:t>MOps</a:t>
            </a:r>
            <a:r>
              <a:rPr lang="en-GB" sz="1800" b="1" dirty="0" smtClean="0"/>
              <a:t> </a:t>
            </a:r>
            <a:r>
              <a:rPr lang="en-GB" sz="1800" dirty="0" smtClean="0"/>
              <a:t>providing necessary expressivity</a:t>
            </a:r>
          </a:p>
          <a:p>
            <a:pPr lvl="1"/>
            <a:r>
              <a:rPr lang="en-GB" sz="1800" dirty="0" smtClean="0"/>
              <a:t>Additional </a:t>
            </a:r>
            <a:r>
              <a:rPr lang="en-GB" sz="1800" b="1" dirty="0" smtClean="0"/>
              <a:t>Composite </a:t>
            </a:r>
            <a:r>
              <a:rPr lang="en-GB" sz="1800" b="1" dirty="0" err="1" smtClean="0"/>
              <a:t>MOps</a:t>
            </a:r>
            <a:r>
              <a:rPr lang="en-GB" sz="1800" b="1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755576" y="1772816"/>
            <a:ext cx="1944216" cy="2808312"/>
            <a:chOff x="251520" y="3429000"/>
            <a:chExt cx="1944216" cy="2808312"/>
          </a:xfrm>
        </p:grpSpPr>
        <p:sp>
          <p:nvSpPr>
            <p:cNvPr id="6" name="Abgerundetes Rechteck 5"/>
            <p:cNvSpPr/>
            <p:nvPr/>
          </p:nvSpPr>
          <p:spPr bwMode="auto">
            <a:xfrm>
              <a:off x="290020" y="3429000"/>
              <a:ext cx="1872208" cy="280831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67544" y="3942581"/>
              <a:ext cx="1527175" cy="2889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67544" y="4231506"/>
              <a:ext cx="1527175" cy="9969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70719" y="3933056"/>
              <a:ext cx="1511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1279525"/>
              <a:r>
                <a:rPr lang="de-DE" sz="1500" b="1" dirty="0" err="1">
                  <a:latin typeface="Arial" charset="0"/>
                </a:rPr>
                <a:t>Publication</a:t>
              </a:r>
              <a:endParaRPr lang="de-AT" sz="1500" b="1" dirty="0">
                <a:latin typeface="Arial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67544" y="4236269"/>
              <a:ext cx="12128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>
                  <a:latin typeface="Arial" charset="0"/>
                </a:rPr>
                <a:t>name:String</a:t>
              </a:r>
              <a:endParaRPr lang="de-AT" sz="1500" b="0">
                <a:latin typeface="Arial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75482" y="4460106"/>
              <a:ext cx="10858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>
                  <a:latin typeface="Arial" charset="0"/>
                </a:rPr>
                <a:t>kind:String</a:t>
              </a:r>
              <a:endParaRPr lang="de-AT" sz="1500" b="0">
                <a:latin typeface="Arial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83419" y="4671244"/>
              <a:ext cx="154146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>
                  <a:latin typeface="Arial" charset="0"/>
                </a:rPr>
                <a:t>university:String</a:t>
              </a:r>
              <a:endParaRPr lang="de-AT" sz="1500" b="0">
                <a:latin typeface="Arial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75482" y="4891906"/>
              <a:ext cx="139382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>
                  <a:latin typeface="Arial" charset="0"/>
                </a:rPr>
                <a:t>location:String</a:t>
              </a:r>
              <a:endParaRPr lang="de-AT" sz="1500" b="0">
                <a:latin typeface="Arial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51520" y="5775647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LHS MM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372200" y="1772816"/>
            <a:ext cx="1944216" cy="2808312"/>
            <a:chOff x="6948264" y="3429000"/>
            <a:chExt cx="1944216" cy="2808312"/>
          </a:xfrm>
        </p:grpSpPr>
        <p:sp>
          <p:nvSpPr>
            <p:cNvPr id="16" name="Abgerundetes Rechteck 15"/>
            <p:cNvSpPr/>
            <p:nvPr/>
          </p:nvSpPr>
          <p:spPr bwMode="auto">
            <a:xfrm>
              <a:off x="6948264" y="3429000"/>
              <a:ext cx="1944216" cy="280831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7195119" y="3591813"/>
              <a:ext cx="1511300" cy="2889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7198244" y="3880738"/>
              <a:ext cx="1511300" cy="5615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7192043" y="3582288"/>
              <a:ext cx="150884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1279525"/>
              <a:r>
                <a:rPr lang="de-DE" sz="1500" b="1" dirty="0" err="1">
                  <a:latin typeface="Arial" charset="0"/>
                </a:rPr>
                <a:t>TechReport</a:t>
              </a:r>
              <a:endParaRPr lang="de-AT" sz="1500" b="1" dirty="0">
                <a:latin typeface="Arial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7169572" y="4805086"/>
              <a:ext cx="1587500" cy="2889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7169572" y="5094011"/>
              <a:ext cx="1587500" cy="5626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7153697" y="4795561"/>
              <a:ext cx="16764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79525"/>
              <a:r>
                <a:rPr lang="de-DE" sz="1500" b="1" dirty="0" err="1">
                  <a:latin typeface="Arial" charset="0"/>
                </a:rPr>
                <a:t>ConfPublication</a:t>
              </a:r>
              <a:endParaRPr lang="de-AT" sz="1500" b="1" dirty="0">
                <a:latin typeface="Arial" charset="0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7156872" y="5100361"/>
              <a:ext cx="122341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 smtClean="0">
                  <a:latin typeface="Arial" charset="0"/>
                </a:rPr>
                <a:t>name:String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7207919" y="3879150"/>
              <a:ext cx="122341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 smtClean="0">
                  <a:latin typeface="Arial" charset="0"/>
                </a:rPr>
                <a:t>name:String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7207001" y="4092672"/>
              <a:ext cx="154146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>
                  <a:latin typeface="Arial" charset="0"/>
                </a:rPr>
                <a:t>university:String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7156150" y="5299498"/>
              <a:ext cx="139382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>
                  <a:latin typeface="Arial" charset="0"/>
                </a:rPr>
                <a:t>location:String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948264" y="5775647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RHS MM</a:t>
              </a:r>
              <a:endParaRPr lang="en-GB" dirty="0">
                <a:latin typeface="+mn-lt"/>
              </a:endParaRPr>
            </a:p>
          </p:txBody>
        </p:sp>
      </p:grpSp>
      <p:sp>
        <p:nvSpPr>
          <p:cNvPr id="30" name="Wolkenförmige Legende 29"/>
          <p:cNvSpPr/>
          <p:nvPr/>
        </p:nvSpPr>
        <p:spPr bwMode="auto">
          <a:xfrm>
            <a:off x="2714612" y="2144256"/>
            <a:ext cx="3571900" cy="1428760"/>
          </a:xfrm>
          <a:prstGeom prst="cloudCallout">
            <a:avLst>
              <a:gd name="adj1" fmla="val -24611"/>
              <a:gd name="adj2" fmla="val 769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Intention: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split the object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set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5" name="Rechteck 183"/>
          <p:cNvSpPr>
            <a:spLocks noChangeArrowheads="1"/>
          </p:cNvSpPr>
          <p:nvPr/>
        </p:nvSpPr>
        <p:spPr bwMode="auto">
          <a:xfrm rot="5400000">
            <a:off x="2498998" y="2372702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36" name="AutoShape 205"/>
          <p:cNvCxnSpPr>
            <a:cxnSpLocks noChangeShapeType="1"/>
            <a:endCxn id="35" idx="0"/>
          </p:cNvCxnSpPr>
          <p:nvPr/>
        </p:nvCxnSpPr>
        <p:spPr bwMode="auto">
          <a:xfrm rot="10800000">
            <a:off x="2641864" y="2444132"/>
            <a:ext cx="1081280" cy="33679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grpSp>
        <p:nvGrpSpPr>
          <p:cNvPr id="37" name="Group 222"/>
          <p:cNvGrpSpPr>
            <a:grpSpLocks/>
          </p:cNvGrpSpPr>
          <p:nvPr/>
        </p:nvGrpSpPr>
        <p:grpSpPr bwMode="auto">
          <a:xfrm>
            <a:off x="3607111" y="2588593"/>
            <a:ext cx="1874585" cy="374651"/>
            <a:chOff x="3174" y="257"/>
            <a:chExt cx="1181" cy="236"/>
          </a:xfrm>
        </p:grpSpPr>
        <p:sp>
          <p:nvSpPr>
            <p:cNvPr id="40" name="AutoShape 192"/>
            <p:cNvSpPr>
              <a:spLocks noChangeArrowheads="1"/>
            </p:cNvSpPr>
            <p:nvPr/>
          </p:nvSpPr>
          <p:spPr bwMode="auto">
            <a:xfrm>
              <a:off x="3335" y="257"/>
              <a:ext cx="929" cy="235"/>
            </a:xfrm>
            <a:prstGeom prst="homePlate">
              <a:avLst>
                <a:gd name="adj" fmla="val 38461"/>
              </a:avLst>
            </a:prstGeom>
            <a:solidFill>
              <a:srgbClr val="FFFF00"/>
            </a:solidFill>
            <a:ln w="28575" algn="ctr">
              <a:solidFill>
                <a:srgbClr val="EAE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600" b="1">
                <a:latin typeface="Verdana" pitchFamily="34" charset="0"/>
              </a:endParaRPr>
            </a:p>
          </p:txBody>
        </p:sp>
        <p:sp>
          <p:nvSpPr>
            <p:cNvPr id="41" name="WordArt 195"/>
            <p:cNvSpPr>
              <a:spLocks noChangeArrowheads="1" noChangeShapeType="1" noTextEdit="1"/>
            </p:cNvSpPr>
            <p:nvPr/>
          </p:nvSpPr>
          <p:spPr bwMode="auto">
            <a:xfrm>
              <a:off x="3405" y="306"/>
              <a:ext cx="723" cy="1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3600" b="1" kern="10" dirty="0" smtClean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Splitter</a:t>
              </a:r>
              <a:endParaRPr lang="de-AT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endParaRPr>
            </a:p>
          </p:txBody>
        </p:sp>
        <p:grpSp>
          <p:nvGrpSpPr>
            <p:cNvPr id="42" name="Group 207"/>
            <p:cNvGrpSpPr>
              <a:grpSpLocks/>
            </p:cNvGrpSpPr>
            <p:nvPr/>
          </p:nvGrpSpPr>
          <p:grpSpPr bwMode="auto">
            <a:xfrm>
              <a:off x="3174" y="278"/>
              <a:ext cx="238" cy="215"/>
              <a:chOff x="1302" y="976"/>
              <a:chExt cx="238" cy="215"/>
            </a:xfrm>
          </p:grpSpPr>
          <p:sp>
            <p:nvSpPr>
              <p:cNvPr id="45" name="Rectangle 20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sp>
            <p:nvSpPr>
              <p:cNvPr id="46" name="Text Box 209"/>
              <p:cNvSpPr txBox="1">
                <a:spLocks noChangeArrowheads="1"/>
              </p:cNvSpPr>
              <p:nvPr/>
            </p:nvSpPr>
            <p:spPr bwMode="auto">
              <a:xfrm>
                <a:off x="1378" y="109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Verdana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AutoShape 210"/>
              <p:cNvSpPr>
                <a:spLocks noChangeArrowheads="1"/>
              </p:cNvSpPr>
              <p:nvPr/>
            </p:nvSpPr>
            <p:spPr bwMode="auto">
              <a:xfrm rot="5400000">
                <a:off x="1302" y="1024"/>
                <a:ext cx="90" cy="90"/>
              </a:xfrm>
              <a:custGeom>
                <a:avLst/>
                <a:gdLst>
                  <a:gd name="T0" fmla="*/ 45 w 21600"/>
                  <a:gd name="T1" fmla="*/ 0 h 21600"/>
                  <a:gd name="T2" fmla="*/ 11 w 21600"/>
                  <a:gd name="T3" fmla="*/ 45 h 21600"/>
                  <a:gd name="T4" fmla="*/ 45 w 21600"/>
                  <a:gd name="T5" fmla="*/ 23 h 21600"/>
                  <a:gd name="T6" fmla="*/ 79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de-AT"/>
              </a:p>
            </p:txBody>
          </p:sp>
          <p:sp>
            <p:nvSpPr>
              <p:cNvPr id="48" name="Rectangle 211"/>
              <p:cNvSpPr>
                <a:spLocks noChangeArrowheads="1"/>
              </p:cNvSpPr>
              <p:nvPr/>
            </p:nvSpPr>
            <p:spPr bwMode="auto">
              <a:xfrm>
                <a:off x="1320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</p:grpSp>
        <p:cxnSp>
          <p:nvCxnSpPr>
            <p:cNvPr id="43" name="AutoShape 212"/>
            <p:cNvCxnSpPr>
              <a:cxnSpLocks noChangeShapeType="1"/>
              <a:stCxn id="48" idx="3"/>
              <a:endCxn id="40" idx="1"/>
            </p:cNvCxnSpPr>
            <p:nvPr/>
          </p:nvCxnSpPr>
          <p:spPr bwMode="auto">
            <a:xfrm>
              <a:off x="3238" y="374"/>
              <a:ext cx="97" cy="1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44" name="Oval 213"/>
            <p:cNvSpPr>
              <a:spLocks noChangeAspect="1" noChangeArrowheads="1"/>
            </p:cNvSpPr>
            <p:nvPr/>
          </p:nvSpPr>
          <p:spPr bwMode="auto">
            <a:xfrm>
              <a:off x="4273" y="327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cxnSp>
        <p:nvCxnSpPr>
          <p:cNvPr id="38" name="AutoShape 238"/>
          <p:cNvCxnSpPr>
            <a:cxnSpLocks noChangeShapeType="1"/>
            <a:stCxn id="39" idx="3"/>
            <a:endCxn id="44" idx="6"/>
          </p:cNvCxnSpPr>
          <p:nvPr/>
        </p:nvCxnSpPr>
        <p:spPr bwMode="auto">
          <a:xfrm rot="10800000" flipV="1">
            <a:off x="5481696" y="2132286"/>
            <a:ext cx="1012820" cy="632519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sp>
        <p:nvSpPr>
          <p:cNvPr id="39" name="Rechteck 183"/>
          <p:cNvSpPr>
            <a:spLocks noChangeArrowheads="1"/>
          </p:cNvSpPr>
          <p:nvPr/>
        </p:nvSpPr>
        <p:spPr bwMode="auto">
          <a:xfrm rot="5400000">
            <a:off x="6494506" y="2060858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52" name="AutoShape 238"/>
          <p:cNvCxnSpPr>
            <a:cxnSpLocks noChangeShapeType="1"/>
            <a:stCxn id="53" idx="3"/>
            <a:endCxn id="44" idx="6"/>
          </p:cNvCxnSpPr>
          <p:nvPr/>
        </p:nvCxnSpPr>
        <p:spPr bwMode="auto">
          <a:xfrm rot="10800000">
            <a:off x="5481697" y="2764807"/>
            <a:ext cx="979213" cy="519609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sp>
        <p:nvSpPr>
          <p:cNvPr id="53" name="Rechteck 183"/>
          <p:cNvSpPr>
            <a:spLocks noChangeArrowheads="1"/>
          </p:cNvSpPr>
          <p:nvPr/>
        </p:nvSpPr>
        <p:spPr bwMode="auto">
          <a:xfrm rot="5400000">
            <a:off x="6460899" y="3212986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8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Evaluation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latin typeface="+mn-lt"/>
              </a:rPr>
              <a:t>MOps</a:t>
            </a:r>
            <a:endParaRPr lang="de-AT" sz="1000" b="1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12976"/>
            <a:ext cx="364205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470"/>
          <p:cNvSpPr>
            <a:spLocks noChangeArrowheads="1"/>
          </p:cNvSpPr>
          <p:nvPr/>
        </p:nvSpPr>
        <p:spPr bwMode="auto">
          <a:xfrm>
            <a:off x="4283968" y="2204864"/>
            <a:ext cx="1656184" cy="216024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99"/>
            </a:solidFill>
            <a:prstDash val="sysDot"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kind</a:t>
            </a:r>
            <a:r>
              <a:rPr lang="de-DE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de-DE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r>
              <a:rPr lang="de-DE" sz="1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TechReport</a:t>
            </a:r>
            <a:r>
              <a:rPr lang="de-DE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endParaRPr lang="de-AT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5" name="Rectangle 470"/>
          <p:cNvSpPr>
            <a:spLocks noChangeArrowheads="1"/>
          </p:cNvSpPr>
          <p:nvPr/>
        </p:nvSpPr>
        <p:spPr bwMode="auto">
          <a:xfrm>
            <a:off x="4644008" y="3132584"/>
            <a:ext cx="1368152" cy="22440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99"/>
            </a:solidFill>
            <a:prstDash val="sysDot"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kind</a:t>
            </a:r>
            <a:r>
              <a:rPr lang="de-DE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de-DE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r>
              <a:rPr lang="de-DE" sz="1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ConfPub</a:t>
            </a:r>
            <a:r>
              <a:rPr lang="de-DE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endParaRPr lang="de-AT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Kernel MOps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Are the </a:t>
            </a:r>
            <a:r>
              <a:rPr lang="de-DE" b="1" dirty="0" err="1" smtClean="0"/>
              <a:t>basic</a:t>
            </a:r>
            <a:r>
              <a:rPr lang="de-DE" b="1" dirty="0" smtClean="0"/>
              <a:t> </a:t>
            </a:r>
            <a:r>
              <a:rPr lang="de-DE" b="1" dirty="0" err="1" smtClean="0"/>
              <a:t>building</a:t>
            </a:r>
            <a:r>
              <a:rPr lang="de-DE" b="1" dirty="0" smtClean="0"/>
              <a:t> </a:t>
            </a:r>
            <a:r>
              <a:rPr lang="de-DE" b="1" dirty="0" err="1" smtClean="0"/>
              <a:t>blocks</a:t>
            </a:r>
            <a:r>
              <a:rPr lang="de-DE" b="1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mapping</a:t>
            </a:r>
            <a:endParaRPr lang="de-DE" dirty="0" smtClean="0"/>
          </a:p>
          <a:p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b="1" dirty="0" err="1" smtClean="0"/>
              <a:t>expressivity</a:t>
            </a:r>
            <a:r>
              <a:rPr lang="de-DE" b="1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specifying</a:t>
            </a:r>
            <a:r>
              <a:rPr lang="de-DE" dirty="0" smtClean="0"/>
              <a:t> model </a:t>
            </a:r>
            <a:r>
              <a:rPr lang="de-DE" dirty="0" err="1" smtClean="0"/>
              <a:t>transformations</a:t>
            </a:r>
            <a:r>
              <a:rPr lang="de-DE" dirty="0" smtClean="0"/>
              <a:t>, i.e., </a:t>
            </a:r>
            <a:r>
              <a:rPr lang="de-DE" dirty="0" err="1" smtClean="0"/>
              <a:t>being</a:t>
            </a:r>
            <a:r>
              <a:rPr lang="de-DE" dirty="0" smtClean="0"/>
              <a:t> a </a:t>
            </a:r>
            <a:r>
              <a:rPr lang="de-DE" b="1" dirty="0" smtClean="0"/>
              <a:t>minimal </a:t>
            </a:r>
            <a:r>
              <a:rPr lang="de-DE" b="1" dirty="0" err="1" smtClean="0"/>
              <a:t>set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required</a:t>
            </a:r>
            <a:r>
              <a:rPr lang="de-DE" b="1" dirty="0" smtClean="0"/>
              <a:t> </a:t>
            </a:r>
            <a:r>
              <a:rPr lang="de-DE" b="1" dirty="0" err="1" smtClean="0"/>
              <a:t>MOps</a:t>
            </a:r>
            <a:r>
              <a:rPr lang="de-DE" b="1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overcome</a:t>
            </a:r>
            <a:r>
              <a:rPr lang="de-DE" dirty="0" smtClean="0"/>
              <a:t> </a:t>
            </a:r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err="1" smtClean="0"/>
              <a:t>heterogeneities</a:t>
            </a:r>
            <a:endParaRPr lang="de-DE" dirty="0" smtClean="0"/>
          </a:p>
          <a:p>
            <a:r>
              <a:rPr lang="de-DE" b="1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endParaRPr lang="de-DE" dirty="0" smtClean="0"/>
          </a:p>
          <a:p>
            <a:pPr lvl="1"/>
            <a:r>
              <a:rPr lang="de-DE" sz="1800" dirty="0" err="1" smtClean="0"/>
              <a:t>Copying</a:t>
            </a:r>
            <a:endParaRPr lang="de-DE" sz="1800" dirty="0" smtClean="0"/>
          </a:p>
          <a:p>
            <a:pPr lvl="1"/>
            <a:r>
              <a:rPr lang="de-DE" sz="1800" dirty="0" err="1" smtClean="0"/>
              <a:t>Merging</a:t>
            </a:r>
            <a:endParaRPr lang="de-DE" sz="1800" dirty="0" smtClean="0"/>
          </a:p>
          <a:p>
            <a:pPr lvl="1"/>
            <a:r>
              <a:rPr lang="de-DE" sz="1800" dirty="0" smtClean="0"/>
              <a:t>Generating</a:t>
            </a:r>
            <a:endParaRPr lang="de-AT" sz="1800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aphicFrame>
        <p:nvGraphicFramePr>
          <p:cNvPr id="6" name="Group 266"/>
          <p:cNvGraphicFramePr>
            <a:graphicFrameLocks/>
          </p:cNvGraphicFramePr>
          <p:nvPr/>
        </p:nvGraphicFramePr>
        <p:xfrm>
          <a:off x="1187624" y="3643314"/>
          <a:ext cx="6751442" cy="27146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49902"/>
                <a:gridCol w="1417955"/>
                <a:gridCol w="1430655"/>
                <a:gridCol w="1852930"/>
              </a:tblGrid>
              <a:tr h="39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Concept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Copying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Merging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Generating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746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(2ClassMOps)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Attribute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(2AttributeMOps)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Relationship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(2RelationshipMOps)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513091" y="4933952"/>
            <a:ext cx="839788" cy="454025"/>
            <a:chOff x="1165" y="3188"/>
            <a:chExt cx="529" cy="286"/>
          </a:xfrm>
        </p:grpSpPr>
        <p:sp>
          <p:nvSpPr>
            <p:cNvPr id="8" name="Text Box 373"/>
            <p:cNvSpPr txBox="1">
              <a:spLocks noChangeArrowheads="1"/>
            </p:cNvSpPr>
            <p:nvPr/>
          </p:nvSpPr>
          <p:spPr bwMode="auto">
            <a:xfrm>
              <a:off x="1313" y="3196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de-DE" sz="1000" b="1" dirty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C</a:t>
              </a:r>
              <a:endParaRPr lang="en-US" sz="1000" b="1" dirty="0">
                <a:solidFill>
                  <a:srgbClr val="000099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AutoShape 374"/>
            <p:cNvSpPr>
              <a:spLocks noChangeArrowheads="1"/>
            </p:cNvSpPr>
            <p:nvPr/>
          </p:nvSpPr>
          <p:spPr bwMode="auto">
            <a:xfrm rot="10800000">
              <a:off x="1371" y="3188"/>
              <a:ext cx="90" cy="9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99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de-AT" sz="100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10" name="Rectangle 375"/>
            <p:cNvSpPr>
              <a:spLocks noChangeArrowheads="1"/>
            </p:cNvSpPr>
            <p:nvPr/>
          </p:nvSpPr>
          <p:spPr bwMode="auto">
            <a:xfrm rot="5400000">
              <a:off x="1392" y="3214"/>
              <a:ext cx="4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AT" sz="1000" b="1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11" name="Rectangle 354"/>
            <p:cNvSpPr>
              <a:spLocks noChangeArrowheads="1"/>
            </p:cNvSpPr>
            <p:nvPr/>
          </p:nvSpPr>
          <p:spPr bwMode="auto">
            <a:xfrm>
              <a:off x="1314" y="3339"/>
              <a:ext cx="2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grpSp>
          <p:nvGrpSpPr>
            <p:cNvPr id="12" name="Group 362"/>
            <p:cNvGrpSpPr>
              <a:grpSpLocks/>
            </p:cNvGrpSpPr>
            <p:nvPr/>
          </p:nvGrpSpPr>
          <p:grpSpPr bwMode="auto">
            <a:xfrm>
              <a:off x="1165" y="3288"/>
              <a:ext cx="142" cy="186"/>
              <a:chOff x="1429" y="976"/>
              <a:chExt cx="142" cy="186"/>
            </a:xfrm>
          </p:grpSpPr>
          <p:sp>
            <p:nvSpPr>
              <p:cNvPr id="25" name="Rectangle 363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26" name="Text Box 364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A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7" name="AutoShape 365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28" name="Rectangle 366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</p:grpSp>
        <p:cxnSp>
          <p:nvCxnSpPr>
            <p:cNvPr id="13" name="AutoShape 367"/>
            <p:cNvCxnSpPr>
              <a:cxnSpLocks noChangeShapeType="1"/>
            </p:cNvCxnSpPr>
            <p:nvPr/>
          </p:nvCxnSpPr>
          <p:spPr bwMode="auto">
            <a:xfrm>
              <a:off x="1255" y="3384"/>
              <a:ext cx="59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4" name="Rectangle 370"/>
            <p:cNvSpPr>
              <a:spLocks noChangeArrowheads="1"/>
            </p:cNvSpPr>
            <p:nvPr/>
          </p:nvSpPr>
          <p:spPr bwMode="auto">
            <a:xfrm>
              <a:off x="1415" y="3276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5" name="AutoShape 371"/>
            <p:cNvCxnSpPr>
              <a:cxnSpLocks noChangeShapeType="1"/>
            </p:cNvCxnSpPr>
            <p:nvPr/>
          </p:nvCxnSpPr>
          <p:spPr bwMode="auto">
            <a:xfrm flipH="1">
              <a:off x="1415" y="3278"/>
              <a:ext cx="1" cy="2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6" name="Oval 376"/>
            <p:cNvSpPr>
              <a:spLocks noChangeAspect="1" noChangeArrowheads="1"/>
            </p:cNvSpPr>
            <p:nvPr/>
          </p:nvSpPr>
          <p:spPr bwMode="auto">
            <a:xfrm>
              <a:off x="1612" y="3337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" name="Rectangle 377"/>
            <p:cNvSpPr>
              <a:spLocks noChangeArrowheads="1"/>
            </p:cNvSpPr>
            <p:nvPr/>
          </p:nvSpPr>
          <p:spPr bwMode="auto">
            <a:xfrm>
              <a:off x="1495" y="3333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8" name="AutoShape 378"/>
            <p:cNvCxnSpPr>
              <a:cxnSpLocks noChangeShapeType="1"/>
            </p:cNvCxnSpPr>
            <p:nvPr/>
          </p:nvCxnSpPr>
          <p:spPr bwMode="auto">
            <a:xfrm>
              <a:off x="1506" y="3378"/>
              <a:ext cx="100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9" name="Rectangle 381"/>
            <p:cNvSpPr>
              <a:spLocks noChangeArrowheads="1"/>
            </p:cNvSpPr>
            <p:nvPr/>
          </p:nvSpPr>
          <p:spPr bwMode="auto">
            <a:xfrm>
              <a:off x="1418" y="3407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grpSp>
          <p:nvGrpSpPr>
            <p:cNvPr id="20" name="Group 394"/>
            <p:cNvGrpSpPr>
              <a:grpSpLocks/>
            </p:cNvGrpSpPr>
            <p:nvPr/>
          </p:nvGrpSpPr>
          <p:grpSpPr bwMode="auto">
            <a:xfrm>
              <a:off x="1313" y="3309"/>
              <a:ext cx="272" cy="141"/>
              <a:chOff x="4332" y="2296"/>
              <a:chExt cx="272" cy="141"/>
            </a:xfrm>
          </p:grpSpPr>
          <p:sp>
            <p:nvSpPr>
              <p:cNvPr id="21" name="AutoShape 395"/>
              <p:cNvSpPr>
                <a:spLocks noChangeArrowheads="1"/>
              </p:cNvSpPr>
              <p:nvPr/>
            </p:nvSpPr>
            <p:spPr bwMode="auto">
              <a:xfrm>
                <a:off x="4332" y="2296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chemeClr val="bg1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endParaRPr lang="de-AT" sz="1000">
                  <a:solidFill>
                    <a:srgbClr val="000099"/>
                  </a:solidFill>
                  <a:latin typeface="+mj-lt"/>
                </a:endParaRPr>
              </a:p>
            </p:txBody>
          </p:sp>
          <p:grpSp>
            <p:nvGrpSpPr>
              <p:cNvPr id="22" name="Group 396"/>
              <p:cNvGrpSpPr>
                <a:grpSpLocks/>
              </p:cNvGrpSpPr>
              <p:nvPr/>
            </p:nvGrpSpPr>
            <p:grpSpPr bwMode="auto">
              <a:xfrm>
                <a:off x="4354" y="2312"/>
                <a:ext cx="182" cy="125"/>
                <a:chOff x="4354" y="2312"/>
                <a:chExt cx="182" cy="125"/>
              </a:xfrm>
            </p:grpSpPr>
            <p:sp>
              <p:nvSpPr>
                <p:cNvPr id="23" name="Text Box 397"/>
                <p:cNvSpPr txBox="1">
                  <a:spLocks noChangeArrowheads="1"/>
                </p:cNvSpPr>
                <p:nvPr/>
              </p:nvSpPr>
              <p:spPr bwMode="auto">
                <a:xfrm>
                  <a:off x="4422" y="2341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4" name="Text Box 398"/>
                <p:cNvSpPr txBox="1">
                  <a:spLocks noChangeArrowheads="1"/>
                </p:cNvSpPr>
                <p:nvPr/>
              </p:nvSpPr>
              <p:spPr bwMode="auto">
                <a:xfrm>
                  <a:off x="4354" y="2312"/>
                  <a:ext cx="18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A   </a:t>
                  </a:r>
                  <a:r>
                    <a:rPr lang="de-DE" sz="1000" b="1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3473404" y="5649425"/>
            <a:ext cx="877887" cy="593725"/>
            <a:chOff x="4420" y="3271"/>
            <a:chExt cx="553" cy="374"/>
          </a:xfrm>
        </p:grpSpPr>
        <p:sp>
          <p:nvSpPr>
            <p:cNvPr id="30" name="Rectangle 320"/>
            <p:cNvSpPr>
              <a:spLocks noChangeArrowheads="1"/>
            </p:cNvSpPr>
            <p:nvPr/>
          </p:nvSpPr>
          <p:spPr bwMode="auto">
            <a:xfrm>
              <a:off x="4718" y="3383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31" name="AutoShape 321"/>
            <p:cNvCxnSpPr>
              <a:cxnSpLocks noChangeShapeType="1"/>
            </p:cNvCxnSpPr>
            <p:nvPr/>
          </p:nvCxnSpPr>
          <p:spPr bwMode="auto">
            <a:xfrm flipH="1">
              <a:off x="4718" y="3361"/>
              <a:ext cx="1" cy="45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grpSp>
          <p:nvGrpSpPr>
            <p:cNvPr id="32" name="Group 322"/>
            <p:cNvGrpSpPr>
              <a:grpSpLocks/>
            </p:cNvGrpSpPr>
            <p:nvPr/>
          </p:nvGrpSpPr>
          <p:grpSpPr bwMode="auto">
            <a:xfrm>
              <a:off x="4616" y="3271"/>
              <a:ext cx="148" cy="104"/>
              <a:chOff x="2755" y="2154"/>
              <a:chExt cx="148" cy="104"/>
            </a:xfrm>
          </p:grpSpPr>
          <p:sp>
            <p:nvSpPr>
              <p:cNvPr id="54" name="Text Box 323"/>
              <p:cNvSpPr txBox="1">
                <a:spLocks noChangeArrowheads="1"/>
              </p:cNvSpPr>
              <p:nvPr/>
            </p:nvSpPr>
            <p:spPr bwMode="auto">
              <a:xfrm>
                <a:off x="2755" y="2162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55" name="AutoShape 324"/>
              <p:cNvSpPr>
                <a:spLocks noChangeArrowheads="1"/>
              </p:cNvSpPr>
              <p:nvPr/>
            </p:nvSpPr>
            <p:spPr bwMode="auto">
              <a:xfrm rot="10800000">
                <a:off x="2813" y="215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56" name="Rectangle 325"/>
              <p:cNvSpPr>
                <a:spLocks noChangeArrowheads="1"/>
              </p:cNvSpPr>
              <p:nvPr/>
            </p:nvSpPr>
            <p:spPr bwMode="auto">
              <a:xfrm rot="5400000">
                <a:off x="2834" y="2180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 b="1">
                  <a:latin typeface="+mj-lt"/>
                </a:endParaRPr>
              </a:p>
            </p:txBody>
          </p:sp>
        </p:grpSp>
        <p:sp>
          <p:nvSpPr>
            <p:cNvPr id="33" name="Rectangle 326"/>
            <p:cNvSpPr>
              <a:spLocks noChangeArrowheads="1"/>
            </p:cNvSpPr>
            <p:nvPr/>
          </p:nvSpPr>
          <p:spPr bwMode="auto">
            <a:xfrm>
              <a:off x="4718" y="3477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34" name="AutoShape 327"/>
            <p:cNvCxnSpPr>
              <a:cxnSpLocks noChangeShapeType="1"/>
            </p:cNvCxnSpPr>
            <p:nvPr/>
          </p:nvCxnSpPr>
          <p:spPr bwMode="auto">
            <a:xfrm flipH="1" flipV="1">
              <a:off x="4718" y="3500"/>
              <a:ext cx="1" cy="55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grpSp>
          <p:nvGrpSpPr>
            <p:cNvPr id="35" name="Group 328"/>
            <p:cNvGrpSpPr>
              <a:grpSpLocks/>
            </p:cNvGrpSpPr>
            <p:nvPr/>
          </p:nvGrpSpPr>
          <p:grpSpPr bwMode="auto">
            <a:xfrm>
              <a:off x="4617" y="3513"/>
              <a:ext cx="149" cy="132"/>
              <a:chOff x="2756" y="2436"/>
              <a:chExt cx="149" cy="132"/>
            </a:xfrm>
          </p:grpSpPr>
          <p:sp>
            <p:nvSpPr>
              <p:cNvPr id="51" name="Text Box 329"/>
              <p:cNvSpPr txBox="1">
                <a:spLocks noChangeArrowheads="1"/>
              </p:cNvSpPr>
              <p:nvPr/>
            </p:nvSpPr>
            <p:spPr bwMode="auto">
              <a:xfrm>
                <a:off x="2756" y="243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52" name="AutoShape 330"/>
              <p:cNvSpPr>
                <a:spLocks noChangeArrowheads="1"/>
              </p:cNvSpPr>
              <p:nvPr/>
            </p:nvSpPr>
            <p:spPr bwMode="auto">
              <a:xfrm>
                <a:off x="2813" y="2478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53" name="Rectangle 331"/>
              <p:cNvSpPr>
                <a:spLocks noChangeArrowheads="1"/>
              </p:cNvSpPr>
              <p:nvPr/>
            </p:nvSpPr>
            <p:spPr bwMode="auto">
              <a:xfrm rot="-5400000">
                <a:off x="2837" y="2454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</p:grpSp>
        <p:sp>
          <p:nvSpPr>
            <p:cNvPr id="36" name="Oval 337"/>
            <p:cNvSpPr>
              <a:spLocks noChangeAspect="1" noChangeArrowheads="1"/>
            </p:cNvSpPr>
            <p:nvPr/>
          </p:nvSpPr>
          <p:spPr bwMode="auto">
            <a:xfrm>
              <a:off x="4891" y="3410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7" name="Rectangle 338"/>
            <p:cNvSpPr>
              <a:spLocks noChangeArrowheads="1"/>
            </p:cNvSpPr>
            <p:nvPr/>
          </p:nvSpPr>
          <p:spPr bwMode="auto">
            <a:xfrm>
              <a:off x="4816" y="3406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38" name="AutoShape 339"/>
            <p:cNvCxnSpPr>
              <a:cxnSpLocks noChangeShapeType="1"/>
            </p:cNvCxnSpPr>
            <p:nvPr/>
          </p:nvCxnSpPr>
          <p:spPr bwMode="auto">
            <a:xfrm>
              <a:off x="4827" y="3451"/>
              <a:ext cx="58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39" name="Rectangle 435"/>
            <p:cNvSpPr>
              <a:spLocks noChangeArrowheads="1"/>
            </p:cNvSpPr>
            <p:nvPr/>
          </p:nvSpPr>
          <p:spPr bwMode="auto">
            <a:xfrm>
              <a:off x="4611" y="3417"/>
              <a:ext cx="2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grpSp>
          <p:nvGrpSpPr>
            <p:cNvPr id="40" name="Group 443"/>
            <p:cNvGrpSpPr>
              <a:grpSpLocks/>
            </p:cNvGrpSpPr>
            <p:nvPr/>
          </p:nvGrpSpPr>
          <p:grpSpPr bwMode="auto">
            <a:xfrm>
              <a:off x="4420" y="3366"/>
              <a:ext cx="142" cy="186"/>
              <a:chOff x="1429" y="976"/>
              <a:chExt cx="142" cy="186"/>
            </a:xfrm>
          </p:grpSpPr>
          <p:sp>
            <p:nvSpPr>
              <p:cNvPr id="47" name="Rectangle 444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48" name="Text Box 445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R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49" name="AutoShape 446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50" name="Rectangle 447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</p:grpSp>
        <p:cxnSp>
          <p:nvCxnSpPr>
            <p:cNvPr id="41" name="AutoShape 448"/>
            <p:cNvCxnSpPr>
              <a:cxnSpLocks noChangeShapeType="1"/>
            </p:cNvCxnSpPr>
            <p:nvPr/>
          </p:nvCxnSpPr>
          <p:spPr bwMode="auto">
            <a:xfrm>
              <a:off x="4510" y="3462"/>
              <a:ext cx="101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</p:cxnSp>
        <p:grpSp>
          <p:nvGrpSpPr>
            <p:cNvPr id="42" name="Group 340"/>
            <p:cNvGrpSpPr>
              <a:grpSpLocks/>
            </p:cNvGrpSpPr>
            <p:nvPr/>
          </p:nvGrpSpPr>
          <p:grpSpPr bwMode="auto">
            <a:xfrm>
              <a:off x="4598" y="3381"/>
              <a:ext cx="272" cy="141"/>
              <a:chOff x="4614" y="926"/>
              <a:chExt cx="272" cy="141"/>
            </a:xfrm>
          </p:grpSpPr>
          <p:sp>
            <p:nvSpPr>
              <p:cNvPr id="43" name="AutoShape 341"/>
              <p:cNvSpPr>
                <a:spLocks noChangeArrowheads="1"/>
              </p:cNvSpPr>
              <p:nvPr/>
            </p:nvSpPr>
            <p:spPr bwMode="auto">
              <a:xfrm>
                <a:off x="4614" y="926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chemeClr val="bg1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endParaRPr lang="de-AT" sz="1000">
                  <a:solidFill>
                    <a:srgbClr val="000099"/>
                  </a:solidFill>
                  <a:latin typeface="+mj-lt"/>
                </a:endParaRPr>
              </a:p>
            </p:txBody>
          </p:sp>
          <p:grpSp>
            <p:nvGrpSpPr>
              <p:cNvPr id="44" name="Group 342"/>
              <p:cNvGrpSpPr>
                <a:grpSpLocks/>
              </p:cNvGrpSpPr>
              <p:nvPr/>
            </p:nvGrpSpPr>
            <p:grpSpPr bwMode="auto">
              <a:xfrm>
                <a:off x="4638" y="942"/>
                <a:ext cx="182" cy="125"/>
                <a:chOff x="4638" y="942"/>
                <a:chExt cx="182" cy="125"/>
              </a:xfrm>
            </p:grpSpPr>
            <p:sp>
              <p:nvSpPr>
                <p:cNvPr id="45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4699" y="971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46" name="Text Box 344"/>
                <p:cNvSpPr txBox="1">
                  <a:spLocks noChangeArrowheads="1"/>
                </p:cNvSpPr>
                <p:nvPr/>
              </p:nvSpPr>
              <p:spPr bwMode="auto">
                <a:xfrm>
                  <a:off x="4638" y="942"/>
                  <a:ext cx="182" cy="96"/>
                </a:xfrm>
                <a:prstGeom prst="rect">
                  <a:avLst/>
                </a:prstGeom>
                <a:noFill/>
                <a:ln w="9525">
                  <a:noFill/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R   </a:t>
                  </a:r>
                  <a:r>
                    <a:rPr lang="de-DE" sz="1000" b="1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R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57" name="Group 54"/>
          <p:cNvGrpSpPr>
            <a:grpSpLocks/>
          </p:cNvGrpSpPr>
          <p:nvPr/>
        </p:nvGrpSpPr>
        <p:grpSpPr bwMode="auto">
          <a:xfrm>
            <a:off x="3467054" y="4246761"/>
            <a:ext cx="900112" cy="441325"/>
            <a:chOff x="4247" y="3333"/>
            <a:chExt cx="567" cy="278"/>
          </a:xfrm>
        </p:grpSpPr>
        <p:sp>
          <p:nvSpPr>
            <p:cNvPr id="58" name="Rectangle 288"/>
            <p:cNvSpPr>
              <a:spLocks noChangeArrowheads="1"/>
            </p:cNvSpPr>
            <p:nvPr/>
          </p:nvSpPr>
          <p:spPr bwMode="auto">
            <a:xfrm>
              <a:off x="4813" y="3404"/>
              <a:ext cx="1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sp>
          <p:nvSpPr>
            <p:cNvPr id="59" name="Oval 294"/>
            <p:cNvSpPr>
              <a:spLocks noChangeAspect="1" noChangeArrowheads="1"/>
            </p:cNvSpPr>
            <p:nvPr/>
          </p:nvSpPr>
          <p:spPr bwMode="auto">
            <a:xfrm>
              <a:off x="4694" y="3385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0" name="Rectangle 295"/>
            <p:cNvSpPr>
              <a:spLocks noChangeArrowheads="1"/>
            </p:cNvSpPr>
            <p:nvPr/>
          </p:nvSpPr>
          <p:spPr bwMode="auto">
            <a:xfrm>
              <a:off x="4616" y="3381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61" name="AutoShape 296"/>
            <p:cNvCxnSpPr>
              <a:cxnSpLocks noChangeShapeType="1"/>
            </p:cNvCxnSpPr>
            <p:nvPr/>
          </p:nvCxnSpPr>
          <p:spPr bwMode="auto">
            <a:xfrm>
              <a:off x="4627" y="3426"/>
              <a:ext cx="61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62" name="Rectangle 298"/>
            <p:cNvSpPr>
              <a:spLocks noChangeArrowheads="1"/>
            </p:cNvSpPr>
            <p:nvPr/>
          </p:nvSpPr>
          <p:spPr bwMode="auto">
            <a:xfrm>
              <a:off x="4404" y="3385"/>
              <a:ext cx="2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63" name="AutoShape 299"/>
            <p:cNvCxnSpPr>
              <a:cxnSpLocks noChangeShapeType="1"/>
            </p:cNvCxnSpPr>
            <p:nvPr/>
          </p:nvCxnSpPr>
          <p:spPr bwMode="auto">
            <a:xfrm>
              <a:off x="4337" y="3429"/>
              <a:ext cx="67" cy="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grpSp>
          <p:nvGrpSpPr>
            <p:cNvPr id="64" name="Group 307"/>
            <p:cNvGrpSpPr>
              <a:grpSpLocks/>
            </p:cNvGrpSpPr>
            <p:nvPr/>
          </p:nvGrpSpPr>
          <p:grpSpPr bwMode="auto">
            <a:xfrm>
              <a:off x="4247" y="3333"/>
              <a:ext cx="142" cy="186"/>
              <a:chOff x="1429" y="976"/>
              <a:chExt cx="142" cy="186"/>
            </a:xfrm>
          </p:grpSpPr>
          <p:sp>
            <p:nvSpPr>
              <p:cNvPr id="73" name="Rectangle 30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74" name="Text Box 309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75" name="AutoShape 310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76" name="Rectangle 311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</p:grpSp>
        <p:sp>
          <p:nvSpPr>
            <p:cNvPr id="65" name="Oval 312"/>
            <p:cNvSpPr>
              <a:spLocks noChangeAspect="1" noChangeArrowheads="1"/>
            </p:cNvSpPr>
            <p:nvPr/>
          </p:nvSpPr>
          <p:spPr bwMode="auto">
            <a:xfrm>
              <a:off x="4465" y="3529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6" name="Rectangle 313"/>
            <p:cNvSpPr>
              <a:spLocks noChangeArrowheads="1"/>
            </p:cNvSpPr>
            <p:nvPr/>
          </p:nvSpPr>
          <p:spPr bwMode="auto">
            <a:xfrm rot="5400000">
              <a:off x="4500" y="3434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67" name="AutoShape 314"/>
            <p:cNvCxnSpPr>
              <a:cxnSpLocks noChangeShapeType="1"/>
            </p:cNvCxnSpPr>
            <p:nvPr/>
          </p:nvCxnSpPr>
          <p:spPr bwMode="auto">
            <a:xfrm flipH="1">
              <a:off x="4506" y="3484"/>
              <a:ext cx="1" cy="39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grpSp>
          <p:nvGrpSpPr>
            <p:cNvPr id="68" name="Group 315"/>
            <p:cNvGrpSpPr>
              <a:grpSpLocks/>
            </p:cNvGrpSpPr>
            <p:nvPr/>
          </p:nvGrpSpPr>
          <p:grpSpPr bwMode="auto">
            <a:xfrm>
              <a:off x="4398" y="3356"/>
              <a:ext cx="272" cy="140"/>
              <a:chOff x="2699" y="1843"/>
              <a:chExt cx="272" cy="140"/>
            </a:xfrm>
          </p:grpSpPr>
          <p:sp>
            <p:nvSpPr>
              <p:cNvPr id="69" name="AutoShape 316"/>
              <p:cNvSpPr>
                <a:spLocks noChangeArrowheads="1"/>
              </p:cNvSpPr>
              <p:nvPr/>
            </p:nvSpPr>
            <p:spPr bwMode="auto">
              <a:xfrm>
                <a:off x="2699" y="1843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chemeClr val="bg1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70" name="Group 317"/>
              <p:cNvGrpSpPr>
                <a:grpSpLocks/>
              </p:cNvGrpSpPr>
              <p:nvPr/>
            </p:nvGrpSpPr>
            <p:grpSpPr bwMode="auto">
              <a:xfrm>
                <a:off x="2719" y="1856"/>
                <a:ext cx="182" cy="127"/>
                <a:chOff x="4195" y="1298"/>
                <a:chExt cx="182" cy="127"/>
              </a:xfrm>
            </p:grpSpPr>
            <p:sp>
              <p:nvSpPr>
                <p:cNvPr id="71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4264" y="1329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72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4195" y="1298"/>
                  <a:ext cx="18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C   </a:t>
                  </a:r>
                  <a:r>
                    <a:rPr lang="de-DE" sz="1000" b="1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C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77" name="Group 74"/>
          <p:cNvGrpSpPr>
            <a:grpSpLocks/>
          </p:cNvGrpSpPr>
          <p:nvPr/>
        </p:nvGrpSpPr>
        <p:grpSpPr bwMode="auto">
          <a:xfrm>
            <a:off x="4858214" y="4246663"/>
            <a:ext cx="1001712" cy="441325"/>
            <a:chOff x="3905" y="3113"/>
            <a:chExt cx="631" cy="278"/>
          </a:xfrm>
        </p:grpSpPr>
        <p:sp>
          <p:nvSpPr>
            <p:cNvPr id="78" name="Rectangle 288"/>
            <p:cNvSpPr>
              <a:spLocks noChangeArrowheads="1"/>
            </p:cNvSpPr>
            <p:nvPr/>
          </p:nvSpPr>
          <p:spPr bwMode="auto">
            <a:xfrm>
              <a:off x="4535" y="3184"/>
              <a:ext cx="1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sp>
          <p:nvSpPr>
            <p:cNvPr id="79" name="Oval 294"/>
            <p:cNvSpPr>
              <a:spLocks noChangeAspect="1" noChangeArrowheads="1"/>
            </p:cNvSpPr>
            <p:nvPr/>
          </p:nvSpPr>
          <p:spPr bwMode="auto">
            <a:xfrm>
              <a:off x="4416" y="3165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0" name="Rectangle 295"/>
            <p:cNvSpPr>
              <a:spLocks noChangeArrowheads="1"/>
            </p:cNvSpPr>
            <p:nvPr/>
          </p:nvSpPr>
          <p:spPr bwMode="auto">
            <a:xfrm>
              <a:off x="4338" y="3161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81" name="AutoShape 296"/>
            <p:cNvCxnSpPr>
              <a:cxnSpLocks noChangeShapeType="1"/>
            </p:cNvCxnSpPr>
            <p:nvPr/>
          </p:nvCxnSpPr>
          <p:spPr bwMode="auto">
            <a:xfrm>
              <a:off x="4349" y="3206"/>
              <a:ext cx="61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82" name="Rectangle 298"/>
            <p:cNvSpPr>
              <a:spLocks noChangeArrowheads="1"/>
            </p:cNvSpPr>
            <p:nvPr/>
          </p:nvSpPr>
          <p:spPr bwMode="auto">
            <a:xfrm>
              <a:off x="4062" y="3165"/>
              <a:ext cx="2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83" name="AutoShape 299"/>
            <p:cNvCxnSpPr>
              <a:cxnSpLocks noChangeShapeType="1"/>
              <a:endCxn id="82" idx="1"/>
            </p:cNvCxnSpPr>
            <p:nvPr/>
          </p:nvCxnSpPr>
          <p:spPr bwMode="auto">
            <a:xfrm>
              <a:off x="3995" y="3209"/>
              <a:ext cx="67" cy="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grpSp>
          <p:nvGrpSpPr>
            <p:cNvPr id="84" name="Group 307"/>
            <p:cNvGrpSpPr>
              <a:grpSpLocks/>
            </p:cNvGrpSpPr>
            <p:nvPr/>
          </p:nvGrpSpPr>
          <p:grpSpPr bwMode="auto">
            <a:xfrm>
              <a:off x="3905" y="3113"/>
              <a:ext cx="142" cy="186"/>
              <a:chOff x="1429" y="976"/>
              <a:chExt cx="142" cy="186"/>
            </a:xfrm>
          </p:grpSpPr>
          <p:sp>
            <p:nvSpPr>
              <p:cNvPr id="92" name="Rectangle 30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93" name="Text Box 309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4" name="AutoShape 310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95" name="Rectangle 311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</p:grpSp>
        <p:sp>
          <p:nvSpPr>
            <p:cNvPr id="85" name="Oval 312"/>
            <p:cNvSpPr>
              <a:spLocks noChangeAspect="1" noChangeArrowheads="1"/>
            </p:cNvSpPr>
            <p:nvPr/>
          </p:nvSpPr>
          <p:spPr bwMode="auto">
            <a:xfrm>
              <a:off x="4187" y="3309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6" name="Rectangle 313"/>
            <p:cNvSpPr>
              <a:spLocks noChangeArrowheads="1"/>
            </p:cNvSpPr>
            <p:nvPr/>
          </p:nvSpPr>
          <p:spPr bwMode="auto">
            <a:xfrm rot="5400000">
              <a:off x="4222" y="3214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87" name="AutoShape 314"/>
            <p:cNvCxnSpPr>
              <a:cxnSpLocks noChangeShapeType="1"/>
            </p:cNvCxnSpPr>
            <p:nvPr/>
          </p:nvCxnSpPr>
          <p:spPr bwMode="auto">
            <a:xfrm flipH="1">
              <a:off x="4228" y="3264"/>
              <a:ext cx="1" cy="39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88" name="AutoShape 316"/>
            <p:cNvSpPr>
              <a:spLocks noChangeArrowheads="1"/>
            </p:cNvSpPr>
            <p:nvPr/>
          </p:nvSpPr>
          <p:spPr bwMode="auto">
            <a:xfrm>
              <a:off x="4059" y="3136"/>
              <a:ext cx="333" cy="138"/>
            </a:xfrm>
            <a:prstGeom prst="homePlate">
              <a:avLst>
                <a:gd name="adj" fmla="val 49275"/>
              </a:avLst>
            </a:prstGeom>
            <a:solidFill>
              <a:schemeClr val="bg1"/>
            </a:solidFill>
            <a:ln w="1270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AT" sz="1000">
                <a:latin typeface="+mj-lt"/>
              </a:endParaRPr>
            </a:p>
          </p:txBody>
        </p:sp>
        <p:grpSp>
          <p:nvGrpSpPr>
            <p:cNvPr id="89" name="Group 90"/>
            <p:cNvGrpSpPr>
              <a:grpSpLocks/>
            </p:cNvGrpSpPr>
            <p:nvPr/>
          </p:nvGrpSpPr>
          <p:grpSpPr bwMode="auto">
            <a:xfrm>
              <a:off x="4078" y="3153"/>
              <a:ext cx="233" cy="127"/>
              <a:chOff x="4658" y="2976"/>
              <a:chExt cx="233" cy="127"/>
            </a:xfrm>
          </p:grpSpPr>
          <p:sp>
            <p:nvSpPr>
              <p:cNvPr id="90" name="Text Box 318"/>
              <p:cNvSpPr txBox="1">
                <a:spLocks noChangeArrowheads="1"/>
              </p:cNvSpPr>
              <p:nvPr/>
            </p:nvSpPr>
            <p:spPr bwMode="auto">
              <a:xfrm>
                <a:off x="4778" y="3007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rPr>
                  <a:t>2</a:t>
                </a:r>
                <a:endParaRPr lang="en-US" sz="1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1" name="Text Box 319"/>
              <p:cNvSpPr txBox="1">
                <a:spLocks noChangeArrowheads="1"/>
              </p:cNvSpPr>
              <p:nvPr/>
            </p:nvSpPr>
            <p:spPr bwMode="auto">
              <a:xfrm>
                <a:off x="4658" y="2976"/>
                <a:ext cx="23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rPr>
                  <a:t>Cn</a:t>
                </a:r>
                <a:r>
                  <a:rPr lang="de-DE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rPr>
                  <a:t>   C</a:t>
                </a:r>
                <a:endParaRPr lang="en-US" sz="1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cs typeface="Arial" pitchFamily="34" charset="0"/>
                </a:endParaRPr>
              </a:p>
            </p:txBody>
          </p:sp>
        </p:grpSp>
      </p:grpSp>
      <p:grpSp>
        <p:nvGrpSpPr>
          <p:cNvPr id="96" name="Group 93"/>
          <p:cNvGrpSpPr>
            <a:grpSpLocks/>
          </p:cNvGrpSpPr>
          <p:nvPr/>
        </p:nvGrpSpPr>
        <p:grpSpPr bwMode="auto">
          <a:xfrm>
            <a:off x="4850864" y="4921252"/>
            <a:ext cx="927100" cy="454025"/>
            <a:chOff x="4095" y="3158"/>
            <a:chExt cx="584" cy="286"/>
          </a:xfrm>
        </p:grpSpPr>
        <p:sp>
          <p:nvSpPr>
            <p:cNvPr id="97" name="Text Box 373"/>
            <p:cNvSpPr txBox="1">
              <a:spLocks noChangeArrowheads="1"/>
            </p:cNvSpPr>
            <p:nvPr/>
          </p:nvSpPr>
          <p:spPr bwMode="auto">
            <a:xfrm>
              <a:off x="4298" y="3166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de-DE" sz="1000" b="1" dirty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C</a:t>
              </a:r>
              <a:endParaRPr lang="en-US" sz="1000" b="1" dirty="0">
                <a:solidFill>
                  <a:srgbClr val="000099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8" name="AutoShape 374"/>
            <p:cNvSpPr>
              <a:spLocks noChangeArrowheads="1"/>
            </p:cNvSpPr>
            <p:nvPr/>
          </p:nvSpPr>
          <p:spPr bwMode="auto">
            <a:xfrm rot="10800000">
              <a:off x="4356" y="3158"/>
              <a:ext cx="90" cy="9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99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de-AT" sz="100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99" name="Rectangle 375"/>
            <p:cNvSpPr>
              <a:spLocks noChangeArrowheads="1"/>
            </p:cNvSpPr>
            <p:nvPr/>
          </p:nvSpPr>
          <p:spPr bwMode="auto">
            <a:xfrm rot="5400000">
              <a:off x="4377" y="3184"/>
              <a:ext cx="4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AT" sz="1000" b="1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100" name="Rectangle 354"/>
            <p:cNvSpPr>
              <a:spLocks noChangeArrowheads="1"/>
            </p:cNvSpPr>
            <p:nvPr/>
          </p:nvSpPr>
          <p:spPr bwMode="auto">
            <a:xfrm>
              <a:off x="4244" y="3309"/>
              <a:ext cx="2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grpSp>
          <p:nvGrpSpPr>
            <p:cNvPr id="101" name="Group 362"/>
            <p:cNvGrpSpPr>
              <a:grpSpLocks/>
            </p:cNvGrpSpPr>
            <p:nvPr/>
          </p:nvGrpSpPr>
          <p:grpSpPr bwMode="auto">
            <a:xfrm>
              <a:off x="4095" y="3258"/>
              <a:ext cx="138" cy="186"/>
              <a:chOff x="1429" y="976"/>
              <a:chExt cx="138" cy="186"/>
            </a:xfrm>
          </p:grpSpPr>
          <p:sp>
            <p:nvSpPr>
              <p:cNvPr id="113" name="Rectangle 363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114" name="Text Box 364"/>
              <p:cNvSpPr txBox="1">
                <a:spLocks noChangeArrowheads="1"/>
              </p:cNvSpPr>
              <p:nvPr/>
            </p:nvSpPr>
            <p:spPr bwMode="auto">
              <a:xfrm>
                <a:off x="1509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A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15" name="AutoShape 365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116" name="Rectangle 366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</p:grpSp>
        <p:cxnSp>
          <p:nvCxnSpPr>
            <p:cNvPr id="102" name="AutoShape 367"/>
            <p:cNvCxnSpPr>
              <a:cxnSpLocks noChangeShapeType="1"/>
              <a:endCxn id="100" idx="1"/>
            </p:cNvCxnSpPr>
            <p:nvPr/>
          </p:nvCxnSpPr>
          <p:spPr bwMode="auto">
            <a:xfrm>
              <a:off x="4185" y="3354"/>
              <a:ext cx="59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03" name="Rectangle 370"/>
            <p:cNvSpPr>
              <a:spLocks noChangeArrowheads="1"/>
            </p:cNvSpPr>
            <p:nvPr/>
          </p:nvSpPr>
          <p:spPr bwMode="auto">
            <a:xfrm>
              <a:off x="4400" y="3246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04" name="AutoShape 371"/>
            <p:cNvCxnSpPr>
              <a:cxnSpLocks noChangeShapeType="1"/>
            </p:cNvCxnSpPr>
            <p:nvPr/>
          </p:nvCxnSpPr>
          <p:spPr bwMode="auto">
            <a:xfrm flipH="1">
              <a:off x="4400" y="3248"/>
              <a:ext cx="1" cy="2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05" name="Oval 376"/>
            <p:cNvSpPr>
              <a:spLocks noChangeAspect="1" noChangeArrowheads="1"/>
            </p:cNvSpPr>
            <p:nvPr/>
          </p:nvSpPr>
          <p:spPr bwMode="auto">
            <a:xfrm>
              <a:off x="4597" y="3307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6" name="Rectangle 377"/>
            <p:cNvSpPr>
              <a:spLocks noChangeArrowheads="1"/>
            </p:cNvSpPr>
            <p:nvPr/>
          </p:nvSpPr>
          <p:spPr bwMode="auto">
            <a:xfrm>
              <a:off x="4480" y="3303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07" name="AutoShape 378"/>
            <p:cNvCxnSpPr>
              <a:cxnSpLocks noChangeShapeType="1"/>
            </p:cNvCxnSpPr>
            <p:nvPr/>
          </p:nvCxnSpPr>
          <p:spPr bwMode="auto">
            <a:xfrm>
              <a:off x="4491" y="3348"/>
              <a:ext cx="100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08" name="Rectangle 381"/>
            <p:cNvSpPr>
              <a:spLocks noChangeArrowheads="1"/>
            </p:cNvSpPr>
            <p:nvPr/>
          </p:nvSpPr>
          <p:spPr bwMode="auto">
            <a:xfrm>
              <a:off x="4403" y="3377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sp>
          <p:nvSpPr>
            <p:cNvPr id="109" name="AutoShape 395"/>
            <p:cNvSpPr>
              <a:spLocks noChangeArrowheads="1"/>
            </p:cNvSpPr>
            <p:nvPr/>
          </p:nvSpPr>
          <p:spPr bwMode="auto">
            <a:xfrm>
              <a:off x="4241" y="3279"/>
              <a:ext cx="329" cy="138"/>
            </a:xfrm>
            <a:prstGeom prst="homePlate">
              <a:avLst>
                <a:gd name="adj" fmla="val 59601"/>
              </a:avLst>
            </a:prstGeom>
            <a:solidFill>
              <a:schemeClr val="bg1"/>
            </a:solidFill>
            <a:ln w="12700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de-AT" sz="1000">
                <a:solidFill>
                  <a:srgbClr val="000099"/>
                </a:solidFill>
                <a:latin typeface="+mj-lt"/>
              </a:endParaRPr>
            </a:p>
          </p:txBody>
        </p:sp>
        <p:grpSp>
          <p:nvGrpSpPr>
            <p:cNvPr id="110" name="Group 111"/>
            <p:cNvGrpSpPr>
              <a:grpSpLocks/>
            </p:cNvGrpSpPr>
            <p:nvPr/>
          </p:nvGrpSpPr>
          <p:grpSpPr bwMode="auto">
            <a:xfrm>
              <a:off x="4270" y="3304"/>
              <a:ext cx="233" cy="125"/>
              <a:chOff x="5063" y="3067"/>
              <a:chExt cx="233" cy="125"/>
            </a:xfrm>
          </p:grpSpPr>
          <p:sp>
            <p:nvSpPr>
              <p:cNvPr id="111" name="Text Box 397"/>
              <p:cNvSpPr txBox="1">
                <a:spLocks noChangeArrowheads="1"/>
              </p:cNvSpPr>
              <p:nvPr/>
            </p:nvSpPr>
            <p:spPr bwMode="auto">
              <a:xfrm>
                <a:off x="5176" y="3096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rPr>
                  <a:t>2</a:t>
                </a:r>
                <a:endParaRPr lang="en-US" sz="1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12" name="Text Box 398"/>
              <p:cNvSpPr txBox="1">
                <a:spLocks noChangeArrowheads="1"/>
              </p:cNvSpPr>
              <p:nvPr/>
            </p:nvSpPr>
            <p:spPr bwMode="auto">
              <a:xfrm>
                <a:off x="5063" y="3067"/>
                <a:ext cx="23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An   A</a:t>
                </a:r>
                <a:endParaRPr lang="en-US" sz="1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endParaRPr>
              </a:p>
            </p:txBody>
          </p:sp>
        </p:grpSp>
      </p:grpSp>
      <p:grpSp>
        <p:nvGrpSpPr>
          <p:cNvPr id="117" name="Group 114"/>
          <p:cNvGrpSpPr>
            <a:grpSpLocks/>
          </p:cNvGrpSpPr>
          <p:nvPr/>
        </p:nvGrpSpPr>
        <p:grpSpPr bwMode="auto">
          <a:xfrm>
            <a:off x="4773077" y="5647837"/>
            <a:ext cx="1022350" cy="593725"/>
            <a:chOff x="3923" y="3339"/>
            <a:chExt cx="644" cy="374"/>
          </a:xfrm>
        </p:grpSpPr>
        <p:sp>
          <p:nvSpPr>
            <p:cNvPr id="118" name="Rectangle 320"/>
            <p:cNvSpPr>
              <a:spLocks noChangeArrowheads="1"/>
            </p:cNvSpPr>
            <p:nvPr/>
          </p:nvSpPr>
          <p:spPr bwMode="auto">
            <a:xfrm>
              <a:off x="4312" y="3451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19" name="AutoShape 321"/>
            <p:cNvCxnSpPr>
              <a:cxnSpLocks noChangeShapeType="1"/>
            </p:cNvCxnSpPr>
            <p:nvPr/>
          </p:nvCxnSpPr>
          <p:spPr bwMode="auto">
            <a:xfrm flipH="1">
              <a:off x="4312" y="3429"/>
              <a:ext cx="1" cy="45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grpSp>
          <p:nvGrpSpPr>
            <p:cNvPr id="120" name="Group 322"/>
            <p:cNvGrpSpPr>
              <a:grpSpLocks/>
            </p:cNvGrpSpPr>
            <p:nvPr/>
          </p:nvGrpSpPr>
          <p:grpSpPr bwMode="auto">
            <a:xfrm>
              <a:off x="4210" y="3339"/>
              <a:ext cx="148" cy="104"/>
              <a:chOff x="2755" y="2154"/>
              <a:chExt cx="148" cy="104"/>
            </a:xfrm>
          </p:grpSpPr>
          <p:sp>
            <p:nvSpPr>
              <p:cNvPr id="141" name="Text Box 323"/>
              <p:cNvSpPr txBox="1">
                <a:spLocks noChangeArrowheads="1"/>
              </p:cNvSpPr>
              <p:nvPr/>
            </p:nvSpPr>
            <p:spPr bwMode="auto">
              <a:xfrm>
                <a:off x="2755" y="2162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42" name="AutoShape 324"/>
              <p:cNvSpPr>
                <a:spLocks noChangeArrowheads="1"/>
              </p:cNvSpPr>
              <p:nvPr/>
            </p:nvSpPr>
            <p:spPr bwMode="auto">
              <a:xfrm rot="10800000">
                <a:off x="2813" y="215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143" name="Rectangle 325"/>
              <p:cNvSpPr>
                <a:spLocks noChangeArrowheads="1"/>
              </p:cNvSpPr>
              <p:nvPr/>
            </p:nvSpPr>
            <p:spPr bwMode="auto">
              <a:xfrm rot="5400000">
                <a:off x="2834" y="2180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 b="1">
                  <a:latin typeface="+mj-lt"/>
                </a:endParaRPr>
              </a:p>
            </p:txBody>
          </p:sp>
        </p:grpSp>
        <p:sp>
          <p:nvSpPr>
            <p:cNvPr id="121" name="Rectangle 326"/>
            <p:cNvSpPr>
              <a:spLocks noChangeArrowheads="1"/>
            </p:cNvSpPr>
            <p:nvPr/>
          </p:nvSpPr>
          <p:spPr bwMode="auto">
            <a:xfrm>
              <a:off x="4312" y="3545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22" name="AutoShape 327"/>
            <p:cNvCxnSpPr>
              <a:cxnSpLocks noChangeShapeType="1"/>
            </p:cNvCxnSpPr>
            <p:nvPr/>
          </p:nvCxnSpPr>
          <p:spPr bwMode="auto">
            <a:xfrm flipH="1" flipV="1">
              <a:off x="4312" y="3568"/>
              <a:ext cx="1" cy="55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grpSp>
          <p:nvGrpSpPr>
            <p:cNvPr id="123" name="Group 328"/>
            <p:cNvGrpSpPr>
              <a:grpSpLocks/>
            </p:cNvGrpSpPr>
            <p:nvPr/>
          </p:nvGrpSpPr>
          <p:grpSpPr bwMode="auto">
            <a:xfrm>
              <a:off x="4211" y="3581"/>
              <a:ext cx="149" cy="132"/>
              <a:chOff x="2756" y="2436"/>
              <a:chExt cx="149" cy="132"/>
            </a:xfrm>
          </p:grpSpPr>
          <p:sp>
            <p:nvSpPr>
              <p:cNvPr id="138" name="Text Box 329"/>
              <p:cNvSpPr txBox="1">
                <a:spLocks noChangeArrowheads="1"/>
              </p:cNvSpPr>
              <p:nvPr/>
            </p:nvSpPr>
            <p:spPr bwMode="auto">
              <a:xfrm>
                <a:off x="2756" y="243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39" name="AutoShape 330"/>
              <p:cNvSpPr>
                <a:spLocks noChangeArrowheads="1"/>
              </p:cNvSpPr>
              <p:nvPr/>
            </p:nvSpPr>
            <p:spPr bwMode="auto">
              <a:xfrm>
                <a:off x="2813" y="2478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140" name="Rectangle 331"/>
              <p:cNvSpPr>
                <a:spLocks noChangeArrowheads="1"/>
              </p:cNvSpPr>
              <p:nvPr/>
            </p:nvSpPr>
            <p:spPr bwMode="auto">
              <a:xfrm rot="-5400000">
                <a:off x="2837" y="2454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</p:grpSp>
        <p:sp>
          <p:nvSpPr>
            <p:cNvPr id="124" name="Oval 337"/>
            <p:cNvSpPr>
              <a:spLocks noChangeAspect="1" noChangeArrowheads="1"/>
            </p:cNvSpPr>
            <p:nvPr/>
          </p:nvSpPr>
          <p:spPr bwMode="auto">
            <a:xfrm>
              <a:off x="4485" y="3478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25" name="Rectangle 338"/>
            <p:cNvSpPr>
              <a:spLocks noChangeArrowheads="1"/>
            </p:cNvSpPr>
            <p:nvPr/>
          </p:nvSpPr>
          <p:spPr bwMode="auto">
            <a:xfrm>
              <a:off x="4410" y="3474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26" name="AutoShape 339"/>
            <p:cNvCxnSpPr>
              <a:cxnSpLocks noChangeShapeType="1"/>
            </p:cNvCxnSpPr>
            <p:nvPr/>
          </p:nvCxnSpPr>
          <p:spPr bwMode="auto">
            <a:xfrm>
              <a:off x="4421" y="3519"/>
              <a:ext cx="58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27" name="Rectangle 435"/>
            <p:cNvSpPr>
              <a:spLocks noChangeArrowheads="1"/>
            </p:cNvSpPr>
            <p:nvPr/>
          </p:nvSpPr>
          <p:spPr bwMode="auto">
            <a:xfrm>
              <a:off x="4114" y="3485"/>
              <a:ext cx="2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grpSp>
          <p:nvGrpSpPr>
            <p:cNvPr id="128" name="Group 443"/>
            <p:cNvGrpSpPr>
              <a:grpSpLocks/>
            </p:cNvGrpSpPr>
            <p:nvPr/>
          </p:nvGrpSpPr>
          <p:grpSpPr bwMode="auto">
            <a:xfrm>
              <a:off x="3923" y="3434"/>
              <a:ext cx="142" cy="186"/>
              <a:chOff x="1429" y="976"/>
              <a:chExt cx="142" cy="186"/>
            </a:xfrm>
          </p:grpSpPr>
          <p:sp>
            <p:nvSpPr>
              <p:cNvPr id="134" name="Rectangle 444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135" name="Text Box 445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R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36" name="AutoShape 446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137" name="Rectangle 447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</p:grpSp>
        <p:cxnSp>
          <p:nvCxnSpPr>
            <p:cNvPr id="129" name="AutoShape 448"/>
            <p:cNvCxnSpPr>
              <a:cxnSpLocks noChangeShapeType="1"/>
            </p:cNvCxnSpPr>
            <p:nvPr/>
          </p:nvCxnSpPr>
          <p:spPr bwMode="auto">
            <a:xfrm>
              <a:off x="4013" y="3530"/>
              <a:ext cx="101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30" name="AutoShape 341"/>
            <p:cNvSpPr>
              <a:spLocks noChangeArrowheads="1"/>
            </p:cNvSpPr>
            <p:nvPr/>
          </p:nvSpPr>
          <p:spPr bwMode="auto">
            <a:xfrm>
              <a:off x="4105" y="3449"/>
              <a:ext cx="359" cy="138"/>
            </a:xfrm>
            <a:prstGeom prst="homePlate">
              <a:avLst>
                <a:gd name="adj" fmla="val 65036"/>
              </a:avLst>
            </a:prstGeom>
            <a:solidFill>
              <a:schemeClr val="bg1"/>
            </a:solidFill>
            <a:ln w="12700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de-AT" sz="1000">
                <a:solidFill>
                  <a:srgbClr val="000099"/>
                </a:solidFill>
                <a:latin typeface="+mj-lt"/>
              </a:endParaRPr>
            </a:p>
          </p:txBody>
        </p:sp>
        <p:grpSp>
          <p:nvGrpSpPr>
            <p:cNvPr id="131" name="Group 138"/>
            <p:cNvGrpSpPr>
              <a:grpSpLocks/>
            </p:cNvGrpSpPr>
            <p:nvPr/>
          </p:nvGrpSpPr>
          <p:grpSpPr bwMode="auto">
            <a:xfrm>
              <a:off x="4140" y="3472"/>
              <a:ext cx="233" cy="125"/>
              <a:chOff x="4957" y="3203"/>
              <a:chExt cx="233" cy="125"/>
            </a:xfrm>
          </p:grpSpPr>
          <p:sp>
            <p:nvSpPr>
              <p:cNvPr id="132" name="Text Box 343"/>
              <p:cNvSpPr txBox="1">
                <a:spLocks noChangeArrowheads="1"/>
              </p:cNvSpPr>
              <p:nvPr/>
            </p:nvSpPr>
            <p:spPr bwMode="auto">
              <a:xfrm>
                <a:off x="5073" y="3232"/>
                <a:ext cx="44" cy="96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rPr>
                  <a:t>2</a:t>
                </a:r>
                <a:endParaRPr lang="en-US" sz="1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33" name="Text Box 344"/>
              <p:cNvSpPr txBox="1">
                <a:spLocks noChangeArrowheads="1"/>
              </p:cNvSpPr>
              <p:nvPr/>
            </p:nvSpPr>
            <p:spPr bwMode="auto">
              <a:xfrm>
                <a:off x="4957" y="3203"/>
                <a:ext cx="233" cy="97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000" b="1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Rn</a:t>
                </a:r>
                <a:r>
                  <a:rPr lang="de-DE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   R</a:t>
                </a:r>
                <a:endParaRPr lang="en-US" sz="1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endParaRPr>
              </a:p>
            </p:txBody>
          </p:sp>
        </p:grpSp>
      </p:grpSp>
      <p:grpSp>
        <p:nvGrpSpPr>
          <p:cNvPr id="144" name="Group 141"/>
          <p:cNvGrpSpPr>
            <a:grpSpLocks/>
          </p:cNvGrpSpPr>
          <p:nvPr/>
        </p:nvGrpSpPr>
        <p:grpSpPr bwMode="auto">
          <a:xfrm>
            <a:off x="6734145" y="5681077"/>
            <a:ext cx="595312" cy="593725"/>
            <a:chOff x="4827" y="3430"/>
            <a:chExt cx="375" cy="374"/>
          </a:xfrm>
        </p:grpSpPr>
        <p:sp>
          <p:nvSpPr>
            <p:cNvPr id="145" name="Rectangle 320"/>
            <p:cNvSpPr>
              <a:spLocks noChangeArrowheads="1"/>
            </p:cNvSpPr>
            <p:nvPr/>
          </p:nvSpPr>
          <p:spPr bwMode="auto">
            <a:xfrm>
              <a:off x="4947" y="3542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46" name="AutoShape 321"/>
            <p:cNvCxnSpPr>
              <a:cxnSpLocks noChangeShapeType="1"/>
              <a:endCxn id="145" idx="1"/>
            </p:cNvCxnSpPr>
            <p:nvPr/>
          </p:nvCxnSpPr>
          <p:spPr bwMode="auto">
            <a:xfrm flipH="1">
              <a:off x="4947" y="3520"/>
              <a:ext cx="1" cy="45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grpSp>
          <p:nvGrpSpPr>
            <p:cNvPr id="147" name="Group 322"/>
            <p:cNvGrpSpPr>
              <a:grpSpLocks/>
            </p:cNvGrpSpPr>
            <p:nvPr/>
          </p:nvGrpSpPr>
          <p:grpSpPr bwMode="auto">
            <a:xfrm>
              <a:off x="4845" y="3430"/>
              <a:ext cx="148" cy="104"/>
              <a:chOff x="2755" y="2154"/>
              <a:chExt cx="148" cy="104"/>
            </a:xfrm>
          </p:grpSpPr>
          <p:sp>
            <p:nvSpPr>
              <p:cNvPr id="163" name="Text Box 323"/>
              <p:cNvSpPr txBox="1">
                <a:spLocks noChangeArrowheads="1"/>
              </p:cNvSpPr>
              <p:nvPr/>
            </p:nvSpPr>
            <p:spPr bwMode="auto">
              <a:xfrm>
                <a:off x="2755" y="2162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64" name="AutoShape 324"/>
              <p:cNvSpPr>
                <a:spLocks noChangeArrowheads="1"/>
              </p:cNvSpPr>
              <p:nvPr/>
            </p:nvSpPr>
            <p:spPr bwMode="auto">
              <a:xfrm rot="10800000">
                <a:off x="2813" y="215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165" name="Rectangle 325"/>
              <p:cNvSpPr>
                <a:spLocks noChangeArrowheads="1"/>
              </p:cNvSpPr>
              <p:nvPr/>
            </p:nvSpPr>
            <p:spPr bwMode="auto">
              <a:xfrm rot="5400000">
                <a:off x="2834" y="2180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 b="1">
                  <a:latin typeface="+mj-lt"/>
                </a:endParaRPr>
              </a:p>
            </p:txBody>
          </p:sp>
        </p:grpSp>
        <p:sp>
          <p:nvSpPr>
            <p:cNvPr id="148" name="Rectangle 326"/>
            <p:cNvSpPr>
              <a:spLocks noChangeArrowheads="1"/>
            </p:cNvSpPr>
            <p:nvPr/>
          </p:nvSpPr>
          <p:spPr bwMode="auto">
            <a:xfrm>
              <a:off x="4947" y="3636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49" name="AutoShape 327"/>
            <p:cNvCxnSpPr>
              <a:cxnSpLocks noChangeShapeType="1"/>
              <a:endCxn id="148" idx="1"/>
            </p:cNvCxnSpPr>
            <p:nvPr/>
          </p:nvCxnSpPr>
          <p:spPr bwMode="auto">
            <a:xfrm flipH="1" flipV="1">
              <a:off x="4947" y="3659"/>
              <a:ext cx="1" cy="55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grpSp>
          <p:nvGrpSpPr>
            <p:cNvPr id="150" name="Group 328"/>
            <p:cNvGrpSpPr>
              <a:grpSpLocks/>
            </p:cNvGrpSpPr>
            <p:nvPr/>
          </p:nvGrpSpPr>
          <p:grpSpPr bwMode="auto">
            <a:xfrm>
              <a:off x="4846" y="3672"/>
              <a:ext cx="149" cy="132"/>
              <a:chOff x="2756" y="2436"/>
              <a:chExt cx="149" cy="132"/>
            </a:xfrm>
          </p:grpSpPr>
          <p:sp>
            <p:nvSpPr>
              <p:cNvPr id="160" name="Text Box 329"/>
              <p:cNvSpPr txBox="1">
                <a:spLocks noChangeArrowheads="1"/>
              </p:cNvSpPr>
              <p:nvPr/>
            </p:nvSpPr>
            <p:spPr bwMode="auto">
              <a:xfrm>
                <a:off x="2756" y="243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61" name="AutoShape 330"/>
              <p:cNvSpPr>
                <a:spLocks noChangeArrowheads="1"/>
              </p:cNvSpPr>
              <p:nvPr/>
            </p:nvSpPr>
            <p:spPr bwMode="auto">
              <a:xfrm>
                <a:off x="2813" y="2478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162" name="Rectangle 331"/>
              <p:cNvSpPr>
                <a:spLocks noChangeArrowheads="1"/>
              </p:cNvSpPr>
              <p:nvPr/>
            </p:nvSpPr>
            <p:spPr bwMode="auto">
              <a:xfrm rot="-5400000">
                <a:off x="2837" y="2454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</p:grpSp>
        <p:sp>
          <p:nvSpPr>
            <p:cNvPr id="151" name="Oval 337"/>
            <p:cNvSpPr>
              <a:spLocks noChangeAspect="1" noChangeArrowheads="1"/>
            </p:cNvSpPr>
            <p:nvPr/>
          </p:nvSpPr>
          <p:spPr bwMode="auto">
            <a:xfrm>
              <a:off x="5120" y="3569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52" name="Rectangle 338"/>
            <p:cNvSpPr>
              <a:spLocks noChangeArrowheads="1"/>
            </p:cNvSpPr>
            <p:nvPr/>
          </p:nvSpPr>
          <p:spPr bwMode="auto">
            <a:xfrm>
              <a:off x="5045" y="3565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53" name="AutoShape 339"/>
            <p:cNvCxnSpPr>
              <a:cxnSpLocks noChangeShapeType="1"/>
              <a:stCxn id="152" idx="3"/>
              <a:endCxn id="151" idx="2"/>
            </p:cNvCxnSpPr>
            <p:nvPr/>
          </p:nvCxnSpPr>
          <p:spPr bwMode="auto">
            <a:xfrm>
              <a:off x="5056" y="3610"/>
              <a:ext cx="58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54" name="Rectangle 435"/>
            <p:cNvSpPr>
              <a:spLocks noChangeArrowheads="1"/>
            </p:cNvSpPr>
            <p:nvPr/>
          </p:nvSpPr>
          <p:spPr bwMode="auto">
            <a:xfrm>
              <a:off x="4840" y="3576"/>
              <a:ext cx="2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grpSp>
          <p:nvGrpSpPr>
            <p:cNvPr id="155" name="Group 340"/>
            <p:cNvGrpSpPr>
              <a:grpSpLocks/>
            </p:cNvGrpSpPr>
            <p:nvPr/>
          </p:nvGrpSpPr>
          <p:grpSpPr bwMode="auto">
            <a:xfrm>
              <a:off x="4827" y="3540"/>
              <a:ext cx="272" cy="141"/>
              <a:chOff x="4614" y="926"/>
              <a:chExt cx="272" cy="141"/>
            </a:xfrm>
          </p:grpSpPr>
          <p:sp>
            <p:nvSpPr>
              <p:cNvPr id="156" name="AutoShape 341"/>
              <p:cNvSpPr>
                <a:spLocks noChangeArrowheads="1"/>
              </p:cNvSpPr>
              <p:nvPr/>
            </p:nvSpPr>
            <p:spPr bwMode="auto">
              <a:xfrm>
                <a:off x="4614" y="926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chemeClr val="bg1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endParaRPr lang="de-AT" sz="1000">
                  <a:solidFill>
                    <a:srgbClr val="000099"/>
                  </a:solidFill>
                  <a:latin typeface="+mj-lt"/>
                </a:endParaRPr>
              </a:p>
            </p:txBody>
          </p:sp>
          <p:grpSp>
            <p:nvGrpSpPr>
              <p:cNvPr id="157" name="Group 342"/>
              <p:cNvGrpSpPr>
                <a:grpSpLocks/>
              </p:cNvGrpSpPr>
              <p:nvPr/>
            </p:nvGrpSpPr>
            <p:grpSpPr bwMode="auto">
              <a:xfrm>
                <a:off x="4638" y="942"/>
                <a:ext cx="170" cy="125"/>
                <a:chOff x="4638" y="942"/>
                <a:chExt cx="170" cy="125"/>
              </a:xfrm>
            </p:grpSpPr>
            <p:sp>
              <p:nvSpPr>
                <p:cNvPr id="158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4692" y="971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59" name="Text Box 344"/>
                <p:cNvSpPr txBox="1">
                  <a:spLocks noChangeArrowheads="1"/>
                </p:cNvSpPr>
                <p:nvPr/>
              </p:nvSpPr>
              <p:spPr bwMode="auto">
                <a:xfrm>
                  <a:off x="4638" y="942"/>
                  <a:ext cx="170" cy="97"/>
                </a:xfrm>
                <a:prstGeom prst="rect">
                  <a:avLst/>
                </a:prstGeom>
                <a:noFill/>
                <a:ln w="9525">
                  <a:noFill/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</a:rPr>
                    <a:t>0  </a:t>
                  </a:r>
                  <a:r>
                    <a:rPr lang="de-DE" sz="1000" b="1" dirty="0" smtClean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</a:rPr>
                    <a:t> </a:t>
                  </a: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</a:rPr>
                    <a:t>R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endParaRPr>
                </a:p>
              </p:txBody>
            </p:sp>
          </p:grpSp>
        </p:grpSp>
      </p:grpSp>
      <p:grpSp>
        <p:nvGrpSpPr>
          <p:cNvPr id="166" name="Group 163"/>
          <p:cNvGrpSpPr>
            <a:grpSpLocks/>
          </p:cNvGrpSpPr>
          <p:nvPr/>
        </p:nvGrpSpPr>
        <p:grpSpPr bwMode="auto">
          <a:xfrm>
            <a:off x="6748432" y="4935540"/>
            <a:ext cx="604838" cy="419100"/>
            <a:chOff x="4525" y="3249"/>
            <a:chExt cx="381" cy="264"/>
          </a:xfrm>
        </p:grpSpPr>
        <p:sp>
          <p:nvSpPr>
            <p:cNvPr id="167" name="Text Box 373"/>
            <p:cNvSpPr txBox="1">
              <a:spLocks noChangeArrowheads="1"/>
            </p:cNvSpPr>
            <p:nvPr/>
          </p:nvSpPr>
          <p:spPr bwMode="auto">
            <a:xfrm>
              <a:off x="4525" y="3257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de-DE" sz="1000" b="1" dirty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C</a:t>
              </a:r>
              <a:endParaRPr lang="en-US" sz="1000" b="1" dirty="0">
                <a:solidFill>
                  <a:srgbClr val="000099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8" name="AutoShape 374"/>
            <p:cNvSpPr>
              <a:spLocks noChangeArrowheads="1"/>
            </p:cNvSpPr>
            <p:nvPr/>
          </p:nvSpPr>
          <p:spPr bwMode="auto">
            <a:xfrm rot="10800000">
              <a:off x="4583" y="3249"/>
              <a:ext cx="90" cy="9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99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de-AT" sz="100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169" name="Rectangle 375"/>
            <p:cNvSpPr>
              <a:spLocks noChangeArrowheads="1"/>
            </p:cNvSpPr>
            <p:nvPr/>
          </p:nvSpPr>
          <p:spPr bwMode="auto">
            <a:xfrm rot="5400000">
              <a:off x="4604" y="3275"/>
              <a:ext cx="4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AT" sz="1000" b="1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170" name="Rectangle 370"/>
            <p:cNvSpPr>
              <a:spLocks noChangeArrowheads="1"/>
            </p:cNvSpPr>
            <p:nvPr/>
          </p:nvSpPr>
          <p:spPr bwMode="auto">
            <a:xfrm>
              <a:off x="4627" y="3337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71" name="AutoShape 371"/>
            <p:cNvCxnSpPr>
              <a:cxnSpLocks noChangeShapeType="1"/>
              <a:endCxn id="170" idx="1"/>
            </p:cNvCxnSpPr>
            <p:nvPr/>
          </p:nvCxnSpPr>
          <p:spPr bwMode="auto">
            <a:xfrm flipH="1">
              <a:off x="4627" y="3339"/>
              <a:ext cx="1" cy="2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72" name="Oval 376"/>
            <p:cNvSpPr>
              <a:spLocks noChangeAspect="1" noChangeArrowheads="1"/>
            </p:cNvSpPr>
            <p:nvPr/>
          </p:nvSpPr>
          <p:spPr bwMode="auto">
            <a:xfrm>
              <a:off x="4824" y="3398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3" name="Rectangle 377"/>
            <p:cNvSpPr>
              <a:spLocks noChangeArrowheads="1"/>
            </p:cNvSpPr>
            <p:nvPr/>
          </p:nvSpPr>
          <p:spPr bwMode="auto">
            <a:xfrm>
              <a:off x="4707" y="3394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74" name="AutoShape 378"/>
            <p:cNvCxnSpPr>
              <a:cxnSpLocks noChangeShapeType="1"/>
              <a:stCxn id="173" idx="3"/>
              <a:endCxn id="172" idx="2"/>
            </p:cNvCxnSpPr>
            <p:nvPr/>
          </p:nvCxnSpPr>
          <p:spPr bwMode="auto">
            <a:xfrm>
              <a:off x="4718" y="3439"/>
              <a:ext cx="100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75" name="Rectangle 381"/>
            <p:cNvSpPr>
              <a:spLocks noChangeArrowheads="1"/>
            </p:cNvSpPr>
            <p:nvPr/>
          </p:nvSpPr>
          <p:spPr bwMode="auto">
            <a:xfrm>
              <a:off x="4630" y="3468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grpSp>
          <p:nvGrpSpPr>
            <p:cNvPr id="176" name="Group 394"/>
            <p:cNvGrpSpPr>
              <a:grpSpLocks/>
            </p:cNvGrpSpPr>
            <p:nvPr/>
          </p:nvGrpSpPr>
          <p:grpSpPr bwMode="auto">
            <a:xfrm>
              <a:off x="4525" y="3370"/>
              <a:ext cx="272" cy="141"/>
              <a:chOff x="4332" y="2296"/>
              <a:chExt cx="272" cy="141"/>
            </a:xfrm>
          </p:grpSpPr>
          <p:sp>
            <p:nvSpPr>
              <p:cNvPr id="177" name="AutoShape 395"/>
              <p:cNvSpPr>
                <a:spLocks noChangeArrowheads="1"/>
              </p:cNvSpPr>
              <p:nvPr/>
            </p:nvSpPr>
            <p:spPr bwMode="auto">
              <a:xfrm>
                <a:off x="4332" y="2296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chemeClr val="bg1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endParaRPr lang="de-AT" sz="1000">
                  <a:solidFill>
                    <a:srgbClr val="000099"/>
                  </a:solidFill>
                  <a:latin typeface="+mj-lt"/>
                </a:endParaRPr>
              </a:p>
            </p:txBody>
          </p:sp>
          <p:grpSp>
            <p:nvGrpSpPr>
              <p:cNvPr id="178" name="Group 396"/>
              <p:cNvGrpSpPr>
                <a:grpSpLocks/>
              </p:cNvGrpSpPr>
              <p:nvPr/>
            </p:nvGrpSpPr>
            <p:grpSpPr bwMode="auto">
              <a:xfrm>
                <a:off x="4360" y="2312"/>
                <a:ext cx="170" cy="125"/>
                <a:chOff x="4360" y="2312"/>
                <a:chExt cx="170" cy="125"/>
              </a:xfrm>
            </p:grpSpPr>
            <p:sp>
              <p:nvSpPr>
                <p:cNvPr id="179" name="Text Box 397"/>
                <p:cNvSpPr txBox="1">
                  <a:spLocks noChangeArrowheads="1"/>
                </p:cNvSpPr>
                <p:nvPr/>
              </p:nvSpPr>
              <p:spPr bwMode="auto">
                <a:xfrm>
                  <a:off x="4418" y="2341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80" name="Text Box 398"/>
                <p:cNvSpPr txBox="1">
                  <a:spLocks noChangeArrowheads="1"/>
                </p:cNvSpPr>
                <p:nvPr/>
              </p:nvSpPr>
              <p:spPr bwMode="auto">
                <a:xfrm>
                  <a:off x="4360" y="2312"/>
                  <a:ext cx="17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</a:rPr>
                    <a:t>0   A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endParaRPr>
                </a:p>
              </p:txBody>
            </p:sp>
          </p:grpSp>
        </p:grpSp>
      </p:grpSp>
      <p:grpSp>
        <p:nvGrpSpPr>
          <p:cNvPr id="181" name="Group 178"/>
          <p:cNvGrpSpPr>
            <a:grpSpLocks/>
          </p:cNvGrpSpPr>
          <p:nvPr/>
        </p:nvGrpSpPr>
        <p:grpSpPr bwMode="auto">
          <a:xfrm>
            <a:off x="6696339" y="4281686"/>
            <a:ext cx="660400" cy="404812"/>
            <a:chOff x="4528" y="3226"/>
            <a:chExt cx="416" cy="255"/>
          </a:xfrm>
        </p:grpSpPr>
        <p:sp>
          <p:nvSpPr>
            <p:cNvPr id="182" name="Rectangle 288"/>
            <p:cNvSpPr>
              <a:spLocks noChangeArrowheads="1"/>
            </p:cNvSpPr>
            <p:nvPr/>
          </p:nvSpPr>
          <p:spPr bwMode="auto">
            <a:xfrm>
              <a:off x="4943" y="3274"/>
              <a:ext cx="1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sp>
          <p:nvSpPr>
            <p:cNvPr id="183" name="Oval 294"/>
            <p:cNvSpPr>
              <a:spLocks noChangeAspect="1" noChangeArrowheads="1"/>
            </p:cNvSpPr>
            <p:nvPr/>
          </p:nvSpPr>
          <p:spPr bwMode="auto">
            <a:xfrm>
              <a:off x="4824" y="3255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4" name="Rectangle 295"/>
            <p:cNvSpPr>
              <a:spLocks noChangeArrowheads="1"/>
            </p:cNvSpPr>
            <p:nvPr/>
          </p:nvSpPr>
          <p:spPr bwMode="auto">
            <a:xfrm>
              <a:off x="4746" y="3251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85" name="AutoShape 296"/>
            <p:cNvCxnSpPr>
              <a:cxnSpLocks noChangeShapeType="1"/>
              <a:stCxn id="184" idx="3"/>
              <a:endCxn id="183" idx="2"/>
            </p:cNvCxnSpPr>
            <p:nvPr/>
          </p:nvCxnSpPr>
          <p:spPr bwMode="auto">
            <a:xfrm>
              <a:off x="4757" y="3296"/>
              <a:ext cx="61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86" name="Oval 312"/>
            <p:cNvSpPr>
              <a:spLocks noChangeAspect="1" noChangeArrowheads="1"/>
            </p:cNvSpPr>
            <p:nvPr/>
          </p:nvSpPr>
          <p:spPr bwMode="auto">
            <a:xfrm>
              <a:off x="4595" y="3399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7" name="Rectangle 313"/>
            <p:cNvSpPr>
              <a:spLocks noChangeArrowheads="1"/>
            </p:cNvSpPr>
            <p:nvPr/>
          </p:nvSpPr>
          <p:spPr bwMode="auto">
            <a:xfrm rot="5400000">
              <a:off x="4630" y="3304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88" name="AutoShape 314"/>
            <p:cNvCxnSpPr>
              <a:cxnSpLocks noChangeShapeType="1"/>
              <a:stCxn id="187" idx="3"/>
              <a:endCxn id="186" idx="0"/>
            </p:cNvCxnSpPr>
            <p:nvPr/>
          </p:nvCxnSpPr>
          <p:spPr bwMode="auto">
            <a:xfrm flipH="1">
              <a:off x="4636" y="3354"/>
              <a:ext cx="1" cy="39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grpSp>
          <p:nvGrpSpPr>
            <p:cNvPr id="189" name="Group 315"/>
            <p:cNvGrpSpPr>
              <a:grpSpLocks/>
            </p:cNvGrpSpPr>
            <p:nvPr/>
          </p:nvGrpSpPr>
          <p:grpSpPr bwMode="auto">
            <a:xfrm>
              <a:off x="4528" y="3226"/>
              <a:ext cx="272" cy="140"/>
              <a:chOff x="2699" y="1843"/>
              <a:chExt cx="272" cy="140"/>
            </a:xfrm>
          </p:grpSpPr>
          <p:sp>
            <p:nvSpPr>
              <p:cNvPr id="190" name="AutoShape 316"/>
              <p:cNvSpPr>
                <a:spLocks noChangeArrowheads="1"/>
              </p:cNvSpPr>
              <p:nvPr/>
            </p:nvSpPr>
            <p:spPr bwMode="auto">
              <a:xfrm>
                <a:off x="2699" y="1843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chemeClr val="bg1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191" name="Group 317"/>
              <p:cNvGrpSpPr>
                <a:grpSpLocks/>
              </p:cNvGrpSpPr>
              <p:nvPr/>
            </p:nvGrpSpPr>
            <p:grpSpPr bwMode="auto">
              <a:xfrm>
                <a:off x="2725" y="1856"/>
                <a:ext cx="170" cy="127"/>
                <a:chOff x="4201" y="1298"/>
                <a:chExt cx="170" cy="127"/>
              </a:xfrm>
            </p:grpSpPr>
            <p:sp>
              <p:nvSpPr>
                <p:cNvPr id="192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4264" y="1329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93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4201" y="1298"/>
                  <a:ext cx="17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</a:rPr>
                    <a:t>0   C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endParaRPr>
                </a:p>
              </p:txBody>
            </p:sp>
          </p:grpSp>
        </p:grpSp>
      </p:grpSp>
      <p:sp>
        <p:nvSpPr>
          <p:cNvPr id="204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6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Evaluation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7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8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latin typeface="+mn-lt"/>
              </a:rPr>
              <a:t>MOps</a:t>
            </a:r>
            <a:endParaRPr lang="de-AT" sz="1000" b="1" dirty="0">
              <a:latin typeface="+mn-lt"/>
            </a:endParaRPr>
          </a:p>
        </p:txBody>
      </p:sp>
      <p:sp>
        <p:nvSpPr>
          <p:cNvPr id="199" name="Textfeld 198"/>
          <p:cNvSpPr txBox="1"/>
          <p:nvPr/>
        </p:nvSpPr>
        <p:spPr>
          <a:xfrm>
            <a:off x="1187624" y="6343114"/>
            <a:ext cx="6768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* Note that splitting can be represented by </a:t>
            </a:r>
            <a:r>
              <a:rPr lang="en-GB" sz="1400" dirty="0" smtClean="0">
                <a:latin typeface="+mn-lt"/>
              </a:rPr>
              <a:t>several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copying </a:t>
            </a:r>
            <a:r>
              <a:rPr lang="en-GB" sz="1400" dirty="0" err="1" smtClean="0">
                <a:latin typeface="+mn-lt"/>
              </a:rPr>
              <a:t>MOps</a:t>
            </a:r>
            <a:r>
              <a:rPr lang="en-GB" sz="1400" dirty="0" smtClean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 of Kernel </a:t>
            </a:r>
            <a:r>
              <a:rPr lang="en-GB" dirty="0" err="1" smtClean="0"/>
              <a:t>MOps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>
          <a:xfrm>
            <a:off x="7572375" y="6195007"/>
            <a:ext cx="1066800" cy="457200"/>
          </a:xfrm>
        </p:spPr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Inhaltsplatzhalter 129"/>
          <p:cNvSpPr txBox="1">
            <a:spLocks/>
          </p:cNvSpPr>
          <p:nvPr/>
        </p:nvSpPr>
        <p:spPr>
          <a:xfrm>
            <a:off x="300560" y="2483106"/>
            <a:ext cx="7943848" cy="1757362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</a:p>
          <a:p>
            <a:pPr marL="809625" marR="0" lvl="1" indent="-266700" algn="l" defTabSz="809625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25000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[1] C</a:t>
            </a:r>
            <a:r>
              <a:rPr kumimoji="0" lang="de-DE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</a:t>
            </a:r>
          </a:p>
          <a:p>
            <a:pPr marL="809625" marR="0" lvl="1" indent="-266700" algn="l" defTabSz="809625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25000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[0..*] 2AttributeMOps</a:t>
            </a:r>
          </a:p>
          <a:p>
            <a:pPr marL="809625" marR="0" lvl="1" indent="-266700" algn="l" defTabSz="809625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25000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[0..*] 2RelationshipMOps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94" name="Gruppieren 193"/>
          <p:cNvGrpSpPr/>
          <p:nvPr/>
        </p:nvGrpSpPr>
        <p:grpSpPr>
          <a:xfrm>
            <a:off x="3491880" y="4516710"/>
            <a:ext cx="4708525" cy="2152650"/>
            <a:chOff x="3501363" y="4516710"/>
            <a:chExt cx="4708525" cy="2152650"/>
          </a:xfrm>
        </p:grpSpPr>
        <p:sp>
          <p:nvSpPr>
            <p:cNvPr id="6" name="Text Box 136"/>
            <p:cNvSpPr txBox="1">
              <a:spLocks noChangeArrowheads="1"/>
            </p:cNvSpPr>
            <p:nvPr/>
          </p:nvSpPr>
          <p:spPr bwMode="auto">
            <a:xfrm>
              <a:off x="3918847" y="4772298"/>
              <a:ext cx="1490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dirty="0">
                  <a:latin typeface="+mn-lt"/>
                </a:rPr>
                <a:t>cl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7" name="Text Box 137"/>
            <p:cNvSpPr txBox="1">
              <a:spLocks noChangeArrowheads="1"/>
            </p:cNvSpPr>
            <p:nvPr/>
          </p:nvSpPr>
          <p:spPr bwMode="auto">
            <a:xfrm>
              <a:off x="7705060" y="4767535"/>
              <a:ext cx="149080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dirty="0">
                  <a:latin typeface="+mn-lt"/>
                </a:rPr>
                <a:t>cl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8" name="Oval 139"/>
            <p:cNvSpPr>
              <a:spLocks noChangeAspect="1" noChangeArrowheads="1"/>
            </p:cNvSpPr>
            <p:nvPr/>
          </p:nvSpPr>
          <p:spPr bwMode="auto">
            <a:xfrm>
              <a:off x="8079713" y="4905648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>
                  <a:solidFill>
                    <a:schemeClr val="bg1"/>
                  </a:solidFill>
                  <a:latin typeface="+mn-lt"/>
                </a:rPr>
                <a:t>C</a:t>
              </a:r>
              <a:endParaRPr lang="en-US" sz="1000" b="1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9" name="AutoShape 140"/>
            <p:cNvCxnSpPr>
              <a:cxnSpLocks noChangeShapeType="1"/>
              <a:stCxn id="21" idx="3"/>
              <a:endCxn id="8" idx="2"/>
            </p:cNvCxnSpPr>
            <p:nvPr/>
          </p:nvCxnSpPr>
          <p:spPr bwMode="auto">
            <a:xfrm flipV="1">
              <a:off x="7465351" y="4970735"/>
              <a:ext cx="604837" cy="158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sp>
          <p:nvSpPr>
            <p:cNvPr id="10" name="Oval 141"/>
            <p:cNvSpPr>
              <a:spLocks noChangeAspect="1" noChangeArrowheads="1"/>
            </p:cNvSpPr>
            <p:nvPr/>
          </p:nvSpPr>
          <p:spPr bwMode="auto">
            <a:xfrm>
              <a:off x="8079713" y="5972448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>
                  <a:solidFill>
                    <a:schemeClr val="bg1"/>
                  </a:solidFill>
                  <a:latin typeface="+mn-lt"/>
                </a:rPr>
                <a:t>R</a:t>
              </a:r>
              <a:endParaRPr lang="en-US" sz="1000" b="1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1" name="AutoShape 142"/>
            <p:cNvCxnSpPr>
              <a:cxnSpLocks noChangeShapeType="1"/>
              <a:stCxn id="69" idx="1"/>
              <a:endCxn id="10" idx="2"/>
            </p:cNvCxnSpPr>
            <p:nvPr/>
          </p:nvCxnSpPr>
          <p:spPr bwMode="auto">
            <a:xfrm>
              <a:off x="7447888" y="6032773"/>
              <a:ext cx="622300" cy="476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sp>
          <p:nvSpPr>
            <p:cNvPr id="12" name="Text Box 143"/>
            <p:cNvSpPr txBox="1">
              <a:spLocks noChangeArrowheads="1"/>
            </p:cNvSpPr>
            <p:nvPr/>
          </p:nvSpPr>
          <p:spPr bwMode="auto">
            <a:xfrm>
              <a:off x="3688688" y="5491435"/>
              <a:ext cx="5273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dirty="0" err="1">
                  <a:latin typeface="+mn-lt"/>
                </a:rPr>
                <a:t>attr</a:t>
              </a:r>
              <a:r>
                <a:rPr lang="de-DE" sz="1400" b="1" dirty="0">
                  <a:latin typeface="+mn-lt"/>
                </a:rPr>
                <a:t> [*]</a:t>
              </a:r>
              <a:endParaRPr lang="en-US" sz="1400" b="1" baseline="-25000" dirty="0">
                <a:latin typeface="+mn-lt"/>
              </a:endParaRPr>
            </a:p>
          </p:txBody>
        </p:sp>
        <p:sp>
          <p:nvSpPr>
            <p:cNvPr id="13" name="Oval 144"/>
            <p:cNvSpPr>
              <a:spLocks noChangeAspect="1" noChangeArrowheads="1"/>
            </p:cNvSpPr>
            <p:nvPr/>
          </p:nvSpPr>
          <p:spPr bwMode="auto">
            <a:xfrm>
              <a:off x="8079713" y="5640660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>
                  <a:solidFill>
                    <a:schemeClr val="bg1"/>
                  </a:solidFill>
                  <a:latin typeface="+mn-lt"/>
                </a:rPr>
                <a:t>A</a:t>
              </a:r>
              <a:endParaRPr lang="en-US" sz="1000" b="1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4" name="AutoShape 145"/>
            <p:cNvCxnSpPr>
              <a:cxnSpLocks noChangeShapeType="1"/>
              <a:stCxn id="101" idx="1"/>
              <a:endCxn id="13" idx="2"/>
            </p:cNvCxnSpPr>
            <p:nvPr/>
          </p:nvCxnSpPr>
          <p:spPr bwMode="auto">
            <a:xfrm>
              <a:off x="7449476" y="5704160"/>
              <a:ext cx="620712" cy="158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sp>
          <p:nvSpPr>
            <p:cNvPr id="15" name="AutoShape 147"/>
            <p:cNvSpPr>
              <a:spLocks noChangeArrowheads="1"/>
            </p:cNvSpPr>
            <p:nvPr/>
          </p:nvSpPr>
          <p:spPr bwMode="auto">
            <a:xfrm>
              <a:off x="4247488" y="4516710"/>
              <a:ext cx="3429000" cy="276225"/>
            </a:xfrm>
            <a:prstGeom prst="homePlate">
              <a:avLst>
                <a:gd name="adj" fmla="val 87126"/>
              </a:avLst>
            </a:prstGeom>
            <a:solidFill>
              <a:srgbClr val="FFFF00"/>
            </a:solidFill>
            <a:ln w="28575" algn="ctr">
              <a:solidFill>
                <a:srgbClr val="EBE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AT" sz="1600">
                <a:latin typeface="+mn-lt"/>
              </a:endParaRPr>
            </a:p>
          </p:txBody>
        </p:sp>
        <p:sp>
          <p:nvSpPr>
            <p:cNvPr id="16" name="Rectangle 148"/>
            <p:cNvSpPr>
              <a:spLocks noChangeArrowheads="1"/>
            </p:cNvSpPr>
            <p:nvPr/>
          </p:nvSpPr>
          <p:spPr bwMode="auto">
            <a:xfrm>
              <a:off x="6289013" y="4937398"/>
              <a:ext cx="1588" cy="7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17" name="Rectangle 149"/>
            <p:cNvSpPr>
              <a:spLocks noChangeArrowheads="1"/>
            </p:cNvSpPr>
            <p:nvPr/>
          </p:nvSpPr>
          <p:spPr bwMode="auto">
            <a:xfrm>
              <a:off x="6282663" y="4900885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18" name="WordArt 150"/>
            <p:cNvSpPr>
              <a:spLocks noChangeArrowheads="1" noChangeShapeType="1" noTextEdit="1"/>
            </p:cNvSpPr>
            <p:nvPr/>
          </p:nvSpPr>
          <p:spPr bwMode="auto">
            <a:xfrm>
              <a:off x="5453988" y="4545285"/>
              <a:ext cx="863600" cy="215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3600" b="1" kern="10" dirty="0" err="1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+mn-lt"/>
                </a:rPr>
                <a:t>Copier</a:t>
              </a:r>
              <a:endParaRPr lang="de-AT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Rectangle 151"/>
            <p:cNvSpPr>
              <a:spLocks noChangeArrowheads="1"/>
            </p:cNvSpPr>
            <p:nvPr/>
          </p:nvSpPr>
          <p:spPr bwMode="auto">
            <a:xfrm>
              <a:off x="4249076" y="4792935"/>
              <a:ext cx="3198812" cy="1628775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rgbClr val="EAE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600">
                <a:latin typeface="+mn-lt"/>
              </a:endParaRPr>
            </a:p>
          </p:txBody>
        </p:sp>
        <p:sp>
          <p:nvSpPr>
            <p:cNvPr id="20" name="Rectangle 152"/>
            <p:cNvSpPr>
              <a:spLocks noChangeArrowheads="1"/>
            </p:cNvSpPr>
            <p:nvPr/>
          </p:nvSpPr>
          <p:spPr bwMode="auto">
            <a:xfrm>
              <a:off x="4236376" y="4904060"/>
              <a:ext cx="17462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21" name="Rectangle 153"/>
            <p:cNvSpPr>
              <a:spLocks noChangeArrowheads="1"/>
            </p:cNvSpPr>
            <p:nvPr/>
          </p:nvSpPr>
          <p:spPr bwMode="auto">
            <a:xfrm>
              <a:off x="7447888" y="4900885"/>
              <a:ext cx="17463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22" name="Oval 154"/>
            <p:cNvSpPr>
              <a:spLocks noChangeAspect="1" noChangeArrowheads="1"/>
            </p:cNvSpPr>
            <p:nvPr/>
          </p:nvSpPr>
          <p:spPr bwMode="auto">
            <a:xfrm>
              <a:off x="6100101" y="4907235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+mn-lt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Rectangle 155"/>
            <p:cNvSpPr>
              <a:spLocks noChangeArrowheads="1"/>
            </p:cNvSpPr>
            <p:nvPr/>
          </p:nvSpPr>
          <p:spPr bwMode="auto">
            <a:xfrm>
              <a:off x="5976276" y="4904060"/>
              <a:ext cx="17462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24" name="AutoShape 156"/>
            <p:cNvCxnSpPr>
              <a:cxnSpLocks noChangeShapeType="1"/>
              <a:stCxn id="23" idx="3"/>
              <a:endCxn id="22" idx="2"/>
            </p:cNvCxnSpPr>
            <p:nvPr/>
          </p:nvCxnSpPr>
          <p:spPr bwMode="auto">
            <a:xfrm flipV="1">
              <a:off x="5993738" y="4972323"/>
              <a:ext cx="96838" cy="3175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cxnSp>
          <p:nvCxnSpPr>
            <p:cNvPr id="25" name="AutoShape 157"/>
            <p:cNvCxnSpPr>
              <a:cxnSpLocks noChangeShapeType="1"/>
              <a:stCxn id="22" idx="6"/>
              <a:endCxn id="21" idx="1"/>
            </p:cNvCxnSpPr>
            <p:nvPr/>
          </p:nvCxnSpPr>
          <p:spPr bwMode="auto">
            <a:xfrm>
              <a:off x="6239801" y="4972323"/>
              <a:ext cx="1208087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sp>
          <p:nvSpPr>
            <p:cNvPr id="26" name="Rectangle 158"/>
            <p:cNvSpPr>
              <a:spLocks noChangeArrowheads="1"/>
            </p:cNvSpPr>
            <p:nvPr/>
          </p:nvSpPr>
          <p:spPr bwMode="auto">
            <a:xfrm>
              <a:off x="5639726" y="4910410"/>
              <a:ext cx="3175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27" name="AutoShape 159"/>
            <p:cNvCxnSpPr>
              <a:cxnSpLocks noChangeShapeType="1"/>
              <a:endCxn id="26" idx="1"/>
            </p:cNvCxnSpPr>
            <p:nvPr/>
          </p:nvCxnSpPr>
          <p:spPr bwMode="auto">
            <a:xfrm>
              <a:off x="5533363" y="4980260"/>
              <a:ext cx="106363" cy="1588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cxnSp>
          <p:nvCxnSpPr>
            <p:cNvPr id="28" name="AutoShape 160"/>
            <p:cNvCxnSpPr>
              <a:cxnSpLocks noChangeShapeType="1"/>
              <a:stCxn id="20" idx="3"/>
            </p:cNvCxnSpPr>
            <p:nvPr/>
          </p:nvCxnSpPr>
          <p:spPr bwMode="auto">
            <a:xfrm>
              <a:off x="4253838" y="4975498"/>
              <a:ext cx="1206500" cy="476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cxnSp>
          <p:nvCxnSpPr>
            <p:cNvPr id="29" name="AutoShape 161"/>
            <p:cNvCxnSpPr>
              <a:cxnSpLocks noChangeShapeType="1"/>
              <a:endCxn id="20" idx="1"/>
            </p:cNvCxnSpPr>
            <p:nvPr/>
          </p:nvCxnSpPr>
          <p:spPr bwMode="auto">
            <a:xfrm>
              <a:off x="3671226" y="4973910"/>
              <a:ext cx="565150" cy="158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30" name="Group 162"/>
            <p:cNvGrpSpPr>
              <a:grpSpLocks/>
            </p:cNvGrpSpPr>
            <p:nvPr/>
          </p:nvGrpSpPr>
          <p:grpSpPr bwMode="auto">
            <a:xfrm>
              <a:off x="3528351" y="4821510"/>
              <a:ext cx="225425" cy="295275"/>
              <a:chOff x="1429" y="976"/>
              <a:chExt cx="142" cy="186"/>
            </a:xfrm>
          </p:grpSpPr>
          <p:sp>
            <p:nvSpPr>
              <p:cNvPr id="31" name="Rectangle 163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  <p:sp>
            <p:nvSpPr>
              <p:cNvPr id="32" name="Text Box 164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+mn-lt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33" name="AutoShape 165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34" name="Rectangle 166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</p:grpSp>
        <p:grpSp>
          <p:nvGrpSpPr>
            <p:cNvPr id="35" name="Group 167"/>
            <p:cNvGrpSpPr>
              <a:grpSpLocks/>
            </p:cNvGrpSpPr>
            <p:nvPr/>
          </p:nvGrpSpPr>
          <p:grpSpPr bwMode="auto">
            <a:xfrm>
              <a:off x="5390488" y="4827860"/>
              <a:ext cx="225425" cy="295275"/>
              <a:chOff x="1429" y="976"/>
              <a:chExt cx="142" cy="186"/>
            </a:xfrm>
          </p:grpSpPr>
          <p:sp>
            <p:nvSpPr>
              <p:cNvPr id="36" name="Rectangle 16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  <p:sp>
            <p:nvSpPr>
              <p:cNvPr id="37" name="Text Box 169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+mn-lt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38" name="AutoShape 170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39" name="Rectangle 171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</p:grpSp>
        <p:sp>
          <p:nvSpPr>
            <p:cNvPr id="40" name="Oval 172"/>
            <p:cNvSpPr>
              <a:spLocks noChangeAspect="1" noChangeArrowheads="1"/>
            </p:cNvSpPr>
            <p:nvPr/>
          </p:nvSpPr>
          <p:spPr bwMode="auto">
            <a:xfrm>
              <a:off x="5736563" y="5139010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+mn-lt"/>
                </a:rPr>
                <a:t>T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1" name="Rectangle 173"/>
            <p:cNvSpPr>
              <a:spLocks noChangeArrowheads="1"/>
            </p:cNvSpPr>
            <p:nvPr/>
          </p:nvSpPr>
          <p:spPr bwMode="auto">
            <a:xfrm rot="5400000">
              <a:off x="5792919" y="4987404"/>
              <a:ext cx="17463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42" name="AutoShape 174"/>
            <p:cNvCxnSpPr>
              <a:cxnSpLocks noChangeShapeType="1"/>
              <a:stCxn id="41" idx="3"/>
              <a:endCxn id="40" idx="0"/>
            </p:cNvCxnSpPr>
            <p:nvPr/>
          </p:nvCxnSpPr>
          <p:spPr bwMode="auto">
            <a:xfrm flipH="1">
              <a:off x="5801651" y="5067573"/>
              <a:ext cx="1587" cy="6191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43" name="Group 175"/>
            <p:cNvGrpSpPr>
              <a:grpSpLocks/>
            </p:cNvGrpSpPr>
            <p:nvPr/>
          </p:nvGrpSpPr>
          <p:grpSpPr bwMode="auto">
            <a:xfrm>
              <a:off x="5630201" y="4864373"/>
              <a:ext cx="431800" cy="222250"/>
              <a:chOff x="2699" y="1843"/>
              <a:chExt cx="272" cy="140"/>
            </a:xfrm>
          </p:grpSpPr>
          <p:sp>
            <p:nvSpPr>
              <p:cNvPr id="44" name="AutoShape 176"/>
              <p:cNvSpPr>
                <a:spLocks noChangeArrowheads="1"/>
              </p:cNvSpPr>
              <p:nvPr/>
            </p:nvSpPr>
            <p:spPr bwMode="auto">
              <a:xfrm>
                <a:off x="2699" y="1843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chemeClr val="bg1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grpSp>
            <p:nvGrpSpPr>
              <p:cNvPr id="45" name="Group 177"/>
              <p:cNvGrpSpPr>
                <a:grpSpLocks/>
              </p:cNvGrpSpPr>
              <p:nvPr/>
            </p:nvGrpSpPr>
            <p:grpSpPr bwMode="auto">
              <a:xfrm>
                <a:off x="2719" y="1856"/>
                <a:ext cx="182" cy="127"/>
                <a:chOff x="4195" y="1298"/>
                <a:chExt cx="182" cy="127"/>
              </a:xfrm>
            </p:grpSpPr>
            <p:sp>
              <p:nvSpPr>
                <p:cNvPr id="46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4264" y="1329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47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4195" y="1298"/>
                  <a:ext cx="18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C   </a:t>
                  </a:r>
                  <a:r>
                    <a:rPr lang="de-DE" sz="1000" b="1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C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</p:grpSp>
        </p:grpSp>
        <p:sp>
          <p:nvSpPr>
            <p:cNvPr id="48" name="Rectangle 180"/>
            <p:cNvSpPr>
              <a:spLocks noChangeArrowheads="1"/>
            </p:cNvSpPr>
            <p:nvPr/>
          </p:nvSpPr>
          <p:spPr bwMode="auto">
            <a:xfrm>
              <a:off x="6342988" y="5924823"/>
              <a:ext cx="3175" cy="71437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49" name="AutoShape 181"/>
            <p:cNvCxnSpPr>
              <a:cxnSpLocks noChangeShapeType="1"/>
              <a:endCxn id="48" idx="1"/>
            </p:cNvCxnSpPr>
            <p:nvPr/>
          </p:nvCxnSpPr>
          <p:spPr bwMode="auto">
            <a:xfrm flipH="1">
              <a:off x="6342988" y="5889898"/>
              <a:ext cx="1588" cy="71437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50" name="Group 182"/>
            <p:cNvGrpSpPr>
              <a:grpSpLocks/>
            </p:cNvGrpSpPr>
            <p:nvPr/>
          </p:nvGrpSpPr>
          <p:grpSpPr bwMode="auto">
            <a:xfrm>
              <a:off x="6181063" y="5747023"/>
              <a:ext cx="234950" cy="165100"/>
              <a:chOff x="2755" y="2154"/>
              <a:chExt cx="148" cy="104"/>
            </a:xfrm>
          </p:grpSpPr>
          <p:sp>
            <p:nvSpPr>
              <p:cNvPr id="51" name="Text Box 183"/>
              <p:cNvSpPr txBox="1">
                <a:spLocks noChangeArrowheads="1"/>
              </p:cNvSpPr>
              <p:nvPr/>
            </p:nvSpPr>
            <p:spPr bwMode="auto">
              <a:xfrm>
                <a:off x="2755" y="2162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>
                    <a:solidFill>
                      <a:srgbClr val="000099"/>
                    </a:solidFill>
                    <a:latin typeface="+mn-lt"/>
                  </a:rPr>
                  <a:t>C</a:t>
                </a:r>
                <a:endParaRPr lang="en-US" sz="1000" b="1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52" name="AutoShape 184"/>
              <p:cNvSpPr>
                <a:spLocks noChangeArrowheads="1"/>
              </p:cNvSpPr>
              <p:nvPr/>
            </p:nvSpPr>
            <p:spPr bwMode="auto">
              <a:xfrm rot="10800000">
                <a:off x="2813" y="215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53" name="Rectangle 185"/>
              <p:cNvSpPr>
                <a:spLocks noChangeArrowheads="1"/>
              </p:cNvSpPr>
              <p:nvPr/>
            </p:nvSpPr>
            <p:spPr bwMode="auto">
              <a:xfrm rot="27000000">
                <a:off x="2834" y="2180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de-AT" b="1">
                  <a:latin typeface="+mn-lt"/>
                </a:endParaRPr>
              </a:p>
            </p:txBody>
          </p:sp>
        </p:grpSp>
        <p:sp>
          <p:nvSpPr>
            <p:cNvPr id="54" name="Rectangle 186"/>
            <p:cNvSpPr>
              <a:spLocks noChangeArrowheads="1"/>
            </p:cNvSpPr>
            <p:nvPr/>
          </p:nvSpPr>
          <p:spPr bwMode="auto">
            <a:xfrm>
              <a:off x="6342988" y="6074048"/>
              <a:ext cx="3175" cy="71437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55" name="AutoShape 187"/>
            <p:cNvCxnSpPr>
              <a:cxnSpLocks noChangeShapeType="1"/>
              <a:endCxn id="54" idx="1"/>
            </p:cNvCxnSpPr>
            <p:nvPr/>
          </p:nvCxnSpPr>
          <p:spPr bwMode="auto">
            <a:xfrm flipH="1" flipV="1">
              <a:off x="6342988" y="6110560"/>
              <a:ext cx="1588" cy="87313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56" name="Group 188"/>
            <p:cNvGrpSpPr>
              <a:grpSpLocks/>
            </p:cNvGrpSpPr>
            <p:nvPr/>
          </p:nvGrpSpPr>
          <p:grpSpPr bwMode="auto">
            <a:xfrm>
              <a:off x="6182651" y="6131198"/>
              <a:ext cx="236537" cy="209550"/>
              <a:chOff x="2756" y="2436"/>
              <a:chExt cx="149" cy="132"/>
            </a:xfrm>
          </p:grpSpPr>
          <p:sp>
            <p:nvSpPr>
              <p:cNvPr id="57" name="Text Box 189"/>
              <p:cNvSpPr txBox="1">
                <a:spLocks noChangeArrowheads="1"/>
              </p:cNvSpPr>
              <p:nvPr/>
            </p:nvSpPr>
            <p:spPr bwMode="auto">
              <a:xfrm>
                <a:off x="2756" y="243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>
                    <a:solidFill>
                      <a:srgbClr val="000099"/>
                    </a:solidFill>
                    <a:latin typeface="+mn-lt"/>
                  </a:rPr>
                  <a:t>C</a:t>
                </a:r>
                <a:endParaRPr lang="en-US" sz="1000" b="1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58" name="AutoShape 190"/>
              <p:cNvSpPr>
                <a:spLocks noChangeArrowheads="1"/>
              </p:cNvSpPr>
              <p:nvPr/>
            </p:nvSpPr>
            <p:spPr bwMode="auto">
              <a:xfrm>
                <a:off x="2813" y="2478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59" name="Rectangle 191"/>
              <p:cNvSpPr>
                <a:spLocks noChangeArrowheads="1"/>
              </p:cNvSpPr>
              <p:nvPr/>
            </p:nvSpPr>
            <p:spPr bwMode="auto">
              <a:xfrm rot="-5400000">
                <a:off x="2837" y="2454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</p:grpSp>
        <p:cxnSp>
          <p:nvCxnSpPr>
            <p:cNvPr id="60" name="AutoShape 192"/>
            <p:cNvCxnSpPr>
              <a:cxnSpLocks noChangeShapeType="1"/>
              <a:stCxn id="40" idx="4"/>
            </p:cNvCxnSpPr>
            <p:nvPr/>
          </p:nvCxnSpPr>
          <p:spPr bwMode="auto">
            <a:xfrm rot="16200000" flipH="1">
              <a:off x="5798476" y="5281885"/>
              <a:ext cx="547688" cy="541337"/>
            </a:xfrm>
            <a:prstGeom prst="curvedConnector3">
              <a:avLst>
                <a:gd name="adj1" fmla="val 48986"/>
              </a:avLst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cxnSp>
          <p:nvCxnSpPr>
            <p:cNvPr id="61" name="AutoShape 193"/>
            <p:cNvCxnSpPr>
              <a:cxnSpLocks noChangeShapeType="1"/>
              <a:stCxn id="74" idx="3"/>
            </p:cNvCxnSpPr>
            <p:nvPr/>
          </p:nvCxnSpPr>
          <p:spPr bwMode="auto">
            <a:xfrm flipV="1">
              <a:off x="6339813" y="6270898"/>
              <a:ext cx="6350" cy="15875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sp>
          <p:nvSpPr>
            <p:cNvPr id="62" name="Oval 194"/>
            <p:cNvSpPr>
              <a:spLocks noChangeAspect="1" noChangeArrowheads="1"/>
            </p:cNvSpPr>
            <p:nvPr/>
          </p:nvSpPr>
          <p:spPr bwMode="auto">
            <a:xfrm>
              <a:off x="7073231" y="6497910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>
                  <a:solidFill>
                    <a:schemeClr val="bg1"/>
                  </a:solidFill>
                  <a:latin typeface="+mn-lt"/>
                </a:rPr>
                <a:t>T</a:t>
              </a:r>
              <a:endParaRPr lang="en-US" sz="1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3" name="Rectangle 195"/>
            <p:cNvSpPr>
              <a:spLocks noChangeArrowheads="1"/>
            </p:cNvSpPr>
            <p:nvPr/>
          </p:nvSpPr>
          <p:spPr bwMode="auto">
            <a:xfrm rot="5400000">
              <a:off x="7129587" y="6352654"/>
              <a:ext cx="17463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64" name="AutoShape 196"/>
            <p:cNvCxnSpPr>
              <a:cxnSpLocks noChangeShapeType="1"/>
              <a:stCxn id="63" idx="3"/>
              <a:endCxn id="62" idx="0"/>
            </p:cNvCxnSpPr>
            <p:nvPr/>
          </p:nvCxnSpPr>
          <p:spPr bwMode="auto">
            <a:xfrm flipH="1">
              <a:off x="7138319" y="6432823"/>
              <a:ext cx="1587" cy="5556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sp>
          <p:nvSpPr>
            <p:cNvPr id="65" name="Oval 197"/>
            <p:cNvSpPr>
              <a:spLocks noChangeAspect="1" noChangeArrowheads="1"/>
            </p:cNvSpPr>
            <p:nvPr/>
          </p:nvSpPr>
          <p:spPr bwMode="auto">
            <a:xfrm>
              <a:off x="7143088" y="5967685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>
                  <a:solidFill>
                    <a:schemeClr val="bg1"/>
                  </a:solidFill>
                  <a:latin typeface="+mn-lt"/>
                </a:rPr>
                <a:t>R</a:t>
              </a:r>
              <a:endParaRPr lang="en-US" sz="1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6" name="Rectangle 198"/>
            <p:cNvSpPr>
              <a:spLocks noChangeArrowheads="1"/>
            </p:cNvSpPr>
            <p:nvPr/>
          </p:nvSpPr>
          <p:spPr bwMode="auto">
            <a:xfrm>
              <a:off x="6817651" y="5961335"/>
              <a:ext cx="17462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67" name="AutoShape 199"/>
            <p:cNvCxnSpPr>
              <a:cxnSpLocks noChangeShapeType="1"/>
              <a:stCxn id="66" idx="3"/>
              <a:endCxn id="65" idx="2"/>
            </p:cNvCxnSpPr>
            <p:nvPr/>
          </p:nvCxnSpPr>
          <p:spPr bwMode="auto">
            <a:xfrm>
              <a:off x="6835113" y="6032773"/>
              <a:ext cx="298450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cxnSp>
          <p:nvCxnSpPr>
            <p:cNvPr id="68" name="AutoShape 200"/>
            <p:cNvCxnSpPr>
              <a:cxnSpLocks noChangeShapeType="1"/>
              <a:stCxn id="65" idx="6"/>
              <a:endCxn id="69" idx="1"/>
            </p:cNvCxnSpPr>
            <p:nvPr/>
          </p:nvCxnSpPr>
          <p:spPr bwMode="auto">
            <a:xfrm>
              <a:off x="7282788" y="6032773"/>
              <a:ext cx="165100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sp>
          <p:nvSpPr>
            <p:cNvPr id="69" name="Rectangle 201"/>
            <p:cNvSpPr>
              <a:spLocks noChangeArrowheads="1"/>
            </p:cNvSpPr>
            <p:nvPr/>
          </p:nvSpPr>
          <p:spPr bwMode="auto">
            <a:xfrm>
              <a:off x="7447888" y="5961335"/>
              <a:ext cx="17463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grpSp>
          <p:nvGrpSpPr>
            <p:cNvPr id="70" name="Group 202"/>
            <p:cNvGrpSpPr>
              <a:grpSpLocks/>
            </p:cNvGrpSpPr>
            <p:nvPr/>
          </p:nvGrpSpPr>
          <p:grpSpPr bwMode="auto">
            <a:xfrm>
              <a:off x="6179476" y="6459810"/>
              <a:ext cx="236537" cy="209550"/>
              <a:chOff x="2756" y="2436"/>
              <a:chExt cx="149" cy="132"/>
            </a:xfrm>
          </p:grpSpPr>
          <p:sp>
            <p:nvSpPr>
              <p:cNvPr id="71" name="Text Box 203"/>
              <p:cNvSpPr txBox="1">
                <a:spLocks noChangeArrowheads="1"/>
              </p:cNvSpPr>
              <p:nvPr/>
            </p:nvSpPr>
            <p:spPr bwMode="auto">
              <a:xfrm>
                <a:off x="2756" y="243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>
                    <a:solidFill>
                      <a:srgbClr val="000099"/>
                    </a:solidFill>
                    <a:latin typeface="+mn-lt"/>
                  </a:rPr>
                  <a:t>C</a:t>
                </a:r>
                <a:endParaRPr lang="en-US" sz="1000" b="1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72" name="AutoShape 204"/>
              <p:cNvSpPr>
                <a:spLocks noChangeArrowheads="1"/>
              </p:cNvSpPr>
              <p:nvPr/>
            </p:nvSpPr>
            <p:spPr bwMode="auto">
              <a:xfrm>
                <a:off x="2813" y="2478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73" name="Rectangle 205"/>
              <p:cNvSpPr>
                <a:spLocks noChangeArrowheads="1"/>
              </p:cNvSpPr>
              <p:nvPr/>
            </p:nvSpPr>
            <p:spPr bwMode="auto">
              <a:xfrm rot="-5400000">
                <a:off x="2837" y="2454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</p:grpSp>
        <p:sp>
          <p:nvSpPr>
            <p:cNvPr id="74" name="Rectangle 206"/>
            <p:cNvSpPr>
              <a:spLocks noChangeArrowheads="1"/>
            </p:cNvSpPr>
            <p:nvPr/>
          </p:nvSpPr>
          <p:spPr bwMode="auto">
            <a:xfrm rot="16200000">
              <a:off x="6339019" y="6393929"/>
              <a:ext cx="317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75" name="AutoShape 207"/>
            <p:cNvCxnSpPr>
              <a:cxnSpLocks noChangeShapeType="1"/>
              <a:endCxn id="74" idx="1"/>
            </p:cNvCxnSpPr>
            <p:nvPr/>
          </p:nvCxnSpPr>
          <p:spPr bwMode="auto">
            <a:xfrm flipH="1" flipV="1">
              <a:off x="6339813" y="6432823"/>
              <a:ext cx="1588" cy="9366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sp>
          <p:nvSpPr>
            <p:cNvPr id="76" name="Rectangle 208"/>
            <p:cNvSpPr>
              <a:spLocks noChangeArrowheads="1"/>
            </p:cNvSpPr>
            <p:nvPr/>
          </p:nvSpPr>
          <p:spPr bwMode="auto">
            <a:xfrm>
              <a:off x="4585626" y="5637485"/>
              <a:ext cx="3175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77" name="Rectangle 209"/>
            <p:cNvSpPr>
              <a:spLocks noChangeArrowheads="1"/>
            </p:cNvSpPr>
            <p:nvPr/>
          </p:nvSpPr>
          <p:spPr bwMode="auto">
            <a:xfrm>
              <a:off x="4231613" y="5635898"/>
              <a:ext cx="17463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78" name="AutoShape 210"/>
            <p:cNvCxnSpPr>
              <a:cxnSpLocks noChangeShapeType="1"/>
              <a:endCxn id="77" idx="1"/>
            </p:cNvCxnSpPr>
            <p:nvPr/>
          </p:nvCxnSpPr>
          <p:spPr bwMode="auto">
            <a:xfrm flipV="1">
              <a:off x="3644238" y="5707335"/>
              <a:ext cx="587375" cy="158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79" name="Group 211"/>
            <p:cNvGrpSpPr>
              <a:grpSpLocks/>
            </p:cNvGrpSpPr>
            <p:nvPr/>
          </p:nvGrpSpPr>
          <p:grpSpPr bwMode="auto">
            <a:xfrm>
              <a:off x="3501363" y="5556523"/>
              <a:ext cx="225425" cy="295275"/>
              <a:chOff x="1429" y="976"/>
              <a:chExt cx="142" cy="186"/>
            </a:xfrm>
          </p:grpSpPr>
          <p:sp>
            <p:nvSpPr>
              <p:cNvPr id="80" name="Rectangle 212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  <p:sp>
            <p:nvSpPr>
              <p:cNvPr id="81" name="Text Box 213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+mn-lt"/>
                  </a:rPr>
                  <a:t>A</a:t>
                </a:r>
                <a:endParaRPr lang="en-US" sz="1000" b="1" dirty="0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82" name="AutoShape 214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83" name="Rectangle 215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</p:grpSp>
        <p:grpSp>
          <p:nvGrpSpPr>
            <p:cNvPr id="84" name="Group 216"/>
            <p:cNvGrpSpPr>
              <a:grpSpLocks/>
            </p:cNvGrpSpPr>
            <p:nvPr/>
          </p:nvGrpSpPr>
          <p:grpSpPr bwMode="auto">
            <a:xfrm>
              <a:off x="4349088" y="5556523"/>
              <a:ext cx="225425" cy="295275"/>
              <a:chOff x="1429" y="976"/>
              <a:chExt cx="142" cy="186"/>
            </a:xfrm>
          </p:grpSpPr>
          <p:sp>
            <p:nvSpPr>
              <p:cNvPr id="85" name="Rectangle 217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  <p:sp>
            <p:nvSpPr>
              <p:cNvPr id="86" name="Text Box 218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>
                    <a:solidFill>
                      <a:srgbClr val="000099"/>
                    </a:solidFill>
                    <a:latin typeface="+mn-lt"/>
                  </a:rPr>
                  <a:t>A</a:t>
                </a:r>
                <a:endParaRPr lang="en-US" sz="1000" b="1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87" name="AutoShape 219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88" name="Rectangle 220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</p:grpSp>
        <p:cxnSp>
          <p:nvCxnSpPr>
            <p:cNvPr id="89" name="AutoShape 221"/>
            <p:cNvCxnSpPr>
              <a:cxnSpLocks noChangeShapeType="1"/>
              <a:endCxn id="76" idx="1"/>
            </p:cNvCxnSpPr>
            <p:nvPr/>
          </p:nvCxnSpPr>
          <p:spPr bwMode="auto">
            <a:xfrm>
              <a:off x="4491963" y="5708923"/>
              <a:ext cx="93663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cxnSp>
          <p:nvCxnSpPr>
            <p:cNvPr id="90" name="AutoShape 222"/>
            <p:cNvCxnSpPr>
              <a:cxnSpLocks noChangeShapeType="1"/>
              <a:stCxn id="77" idx="1"/>
            </p:cNvCxnSpPr>
            <p:nvPr/>
          </p:nvCxnSpPr>
          <p:spPr bwMode="auto">
            <a:xfrm>
              <a:off x="4231613" y="5707335"/>
              <a:ext cx="187325" cy="158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cxnSp>
          <p:nvCxnSpPr>
            <p:cNvPr id="91" name="AutoShape 223"/>
            <p:cNvCxnSpPr>
              <a:cxnSpLocks noChangeShapeType="1"/>
              <a:stCxn id="40" idx="4"/>
            </p:cNvCxnSpPr>
            <p:nvPr/>
          </p:nvCxnSpPr>
          <p:spPr bwMode="auto">
            <a:xfrm rot="5400000">
              <a:off x="5418270" y="5093766"/>
              <a:ext cx="198438" cy="568325"/>
            </a:xfrm>
            <a:prstGeom prst="curvedConnector3">
              <a:avLst>
                <a:gd name="adj1" fmla="val 47199"/>
              </a:avLst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sp>
          <p:nvSpPr>
            <p:cNvPr id="92" name="Rectangle 224"/>
            <p:cNvSpPr>
              <a:spLocks noChangeArrowheads="1"/>
            </p:cNvSpPr>
            <p:nvPr/>
          </p:nvSpPr>
          <p:spPr bwMode="auto">
            <a:xfrm>
              <a:off x="5233326" y="5537473"/>
              <a:ext cx="3175" cy="71437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93" name="AutoShape 225"/>
            <p:cNvCxnSpPr>
              <a:cxnSpLocks noChangeShapeType="1"/>
              <a:endCxn id="92" idx="1"/>
            </p:cNvCxnSpPr>
            <p:nvPr/>
          </p:nvCxnSpPr>
          <p:spPr bwMode="auto">
            <a:xfrm flipH="1">
              <a:off x="5233326" y="5540648"/>
              <a:ext cx="1587" cy="33337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94" name="Group 226"/>
            <p:cNvGrpSpPr>
              <a:grpSpLocks/>
            </p:cNvGrpSpPr>
            <p:nvPr/>
          </p:nvGrpSpPr>
          <p:grpSpPr bwMode="auto">
            <a:xfrm>
              <a:off x="5071401" y="5397773"/>
              <a:ext cx="234950" cy="165100"/>
              <a:chOff x="2755" y="2154"/>
              <a:chExt cx="148" cy="104"/>
            </a:xfrm>
          </p:grpSpPr>
          <p:sp>
            <p:nvSpPr>
              <p:cNvPr id="95" name="Text Box 227"/>
              <p:cNvSpPr txBox="1">
                <a:spLocks noChangeArrowheads="1"/>
              </p:cNvSpPr>
              <p:nvPr/>
            </p:nvSpPr>
            <p:spPr bwMode="auto">
              <a:xfrm>
                <a:off x="2755" y="2162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+mn-lt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96" name="AutoShape 228"/>
              <p:cNvSpPr>
                <a:spLocks noChangeArrowheads="1"/>
              </p:cNvSpPr>
              <p:nvPr/>
            </p:nvSpPr>
            <p:spPr bwMode="auto">
              <a:xfrm rot="10800000">
                <a:off x="2813" y="215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de-AT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97" name="Rectangle 229"/>
              <p:cNvSpPr>
                <a:spLocks noChangeArrowheads="1"/>
              </p:cNvSpPr>
              <p:nvPr/>
            </p:nvSpPr>
            <p:spPr bwMode="auto">
              <a:xfrm rot="27000000">
                <a:off x="2834" y="2180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de-AT" b="1">
                  <a:solidFill>
                    <a:srgbClr val="000099"/>
                  </a:solidFill>
                  <a:latin typeface="+mn-lt"/>
                </a:endParaRPr>
              </a:p>
            </p:txBody>
          </p:sp>
        </p:grpSp>
        <p:sp>
          <p:nvSpPr>
            <p:cNvPr id="98" name="Oval 230"/>
            <p:cNvSpPr>
              <a:spLocks noChangeAspect="1" noChangeArrowheads="1"/>
            </p:cNvSpPr>
            <p:nvPr/>
          </p:nvSpPr>
          <p:spPr bwMode="auto">
            <a:xfrm>
              <a:off x="5923888" y="5634310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+mn-lt"/>
                </a:rPr>
                <a:t>A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99" name="AutoShape 232"/>
            <p:cNvCxnSpPr>
              <a:cxnSpLocks noChangeShapeType="1"/>
              <a:endCxn id="98" idx="2"/>
            </p:cNvCxnSpPr>
            <p:nvPr/>
          </p:nvCxnSpPr>
          <p:spPr bwMode="auto">
            <a:xfrm>
              <a:off x="5096801" y="5699398"/>
              <a:ext cx="817562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cxnSp>
          <p:nvCxnSpPr>
            <p:cNvPr id="100" name="AutoShape 233"/>
            <p:cNvCxnSpPr>
              <a:cxnSpLocks noChangeShapeType="1"/>
              <a:stCxn id="98" idx="6"/>
              <a:endCxn id="101" idx="1"/>
            </p:cNvCxnSpPr>
            <p:nvPr/>
          </p:nvCxnSpPr>
          <p:spPr bwMode="auto">
            <a:xfrm>
              <a:off x="6063588" y="5699398"/>
              <a:ext cx="1385888" cy="476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sp>
          <p:nvSpPr>
            <p:cNvPr id="101" name="Rectangle 234"/>
            <p:cNvSpPr>
              <a:spLocks noChangeArrowheads="1"/>
            </p:cNvSpPr>
            <p:nvPr/>
          </p:nvSpPr>
          <p:spPr bwMode="auto">
            <a:xfrm>
              <a:off x="7449476" y="5632723"/>
              <a:ext cx="17462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102" name="AutoShape 249"/>
            <p:cNvSpPr>
              <a:spLocks noChangeArrowheads="1"/>
            </p:cNvSpPr>
            <p:nvPr/>
          </p:nvSpPr>
          <p:spPr bwMode="auto">
            <a:xfrm>
              <a:off x="4584038" y="5589860"/>
              <a:ext cx="1263650" cy="219075"/>
            </a:xfrm>
            <a:prstGeom prst="homePlate">
              <a:avLst>
                <a:gd name="adj" fmla="val 51459"/>
              </a:avLst>
            </a:prstGeom>
            <a:solidFill>
              <a:schemeClr val="bg1"/>
            </a:solidFill>
            <a:ln w="12700" algn="ctr">
              <a:solidFill>
                <a:srgbClr val="000099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AT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03" name="Text Box 251"/>
            <p:cNvSpPr txBox="1">
              <a:spLocks noChangeArrowheads="1"/>
            </p:cNvSpPr>
            <p:nvPr/>
          </p:nvSpPr>
          <p:spPr bwMode="auto">
            <a:xfrm>
              <a:off x="4647538" y="5648598"/>
              <a:ext cx="698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de-DE" sz="1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2</a:t>
              </a:r>
              <a:endParaRPr lang="en-US" sz="1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104" name="Text Box 252"/>
            <p:cNvSpPr txBox="1">
              <a:spLocks noChangeArrowheads="1"/>
            </p:cNvSpPr>
            <p:nvPr/>
          </p:nvSpPr>
          <p:spPr bwMode="auto">
            <a:xfrm>
              <a:off x="4735644" y="5621610"/>
              <a:ext cx="82073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de-DE" sz="1000" b="1" dirty="0" err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AttributeMOp</a:t>
              </a:r>
              <a:endParaRPr lang="en-US" sz="1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105" name="Rectangle 254"/>
            <p:cNvSpPr>
              <a:spLocks noChangeArrowheads="1"/>
            </p:cNvSpPr>
            <p:nvPr/>
          </p:nvSpPr>
          <p:spPr bwMode="auto">
            <a:xfrm>
              <a:off x="5617501" y="5978798"/>
              <a:ext cx="3175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106" name="Rectangle 255"/>
            <p:cNvSpPr>
              <a:spLocks noChangeArrowheads="1"/>
            </p:cNvSpPr>
            <p:nvPr/>
          </p:nvSpPr>
          <p:spPr bwMode="auto">
            <a:xfrm>
              <a:off x="4233201" y="5977210"/>
              <a:ext cx="17462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107" name="AutoShape 256"/>
            <p:cNvCxnSpPr>
              <a:cxnSpLocks noChangeShapeType="1"/>
              <a:endCxn id="106" idx="1"/>
            </p:cNvCxnSpPr>
            <p:nvPr/>
          </p:nvCxnSpPr>
          <p:spPr bwMode="auto">
            <a:xfrm flipV="1">
              <a:off x="3645826" y="6048648"/>
              <a:ext cx="587375" cy="1587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108" name="Group 257"/>
            <p:cNvGrpSpPr>
              <a:grpSpLocks/>
            </p:cNvGrpSpPr>
            <p:nvPr/>
          </p:nvGrpSpPr>
          <p:grpSpPr bwMode="auto">
            <a:xfrm>
              <a:off x="3502951" y="5897835"/>
              <a:ext cx="225425" cy="295275"/>
              <a:chOff x="1429" y="976"/>
              <a:chExt cx="142" cy="186"/>
            </a:xfrm>
          </p:grpSpPr>
          <p:sp>
            <p:nvSpPr>
              <p:cNvPr id="109" name="Rectangle 25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  <p:sp>
            <p:nvSpPr>
              <p:cNvPr id="110" name="Text Box 259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+mn-lt"/>
                  </a:rPr>
                  <a:t>R</a:t>
                </a:r>
                <a:endParaRPr lang="en-US" sz="1000" b="1" dirty="0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111" name="AutoShape 260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112" name="Rectangle 261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</p:grpSp>
        <p:grpSp>
          <p:nvGrpSpPr>
            <p:cNvPr id="113" name="Group 262"/>
            <p:cNvGrpSpPr>
              <a:grpSpLocks/>
            </p:cNvGrpSpPr>
            <p:nvPr/>
          </p:nvGrpSpPr>
          <p:grpSpPr bwMode="auto">
            <a:xfrm>
              <a:off x="5314288" y="5897835"/>
              <a:ext cx="225425" cy="295275"/>
              <a:chOff x="1429" y="976"/>
              <a:chExt cx="142" cy="186"/>
            </a:xfrm>
          </p:grpSpPr>
          <p:sp>
            <p:nvSpPr>
              <p:cNvPr id="114" name="Rectangle 263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  <p:sp>
            <p:nvSpPr>
              <p:cNvPr id="115" name="Text Box 264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+mn-lt"/>
                  </a:rPr>
                  <a:t>R</a:t>
                </a:r>
                <a:endParaRPr lang="en-US" sz="1000" b="1" dirty="0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116" name="AutoShape 265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117" name="Rectangle 266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</p:grpSp>
        <p:cxnSp>
          <p:nvCxnSpPr>
            <p:cNvPr id="118" name="AutoShape 267"/>
            <p:cNvCxnSpPr>
              <a:cxnSpLocks noChangeShapeType="1"/>
              <a:endCxn id="105" idx="1"/>
            </p:cNvCxnSpPr>
            <p:nvPr/>
          </p:nvCxnSpPr>
          <p:spPr bwMode="auto">
            <a:xfrm>
              <a:off x="5457163" y="6050235"/>
              <a:ext cx="160338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cxnSp>
          <p:nvCxnSpPr>
            <p:cNvPr id="119" name="AutoShape 268"/>
            <p:cNvCxnSpPr>
              <a:cxnSpLocks noChangeShapeType="1"/>
              <a:stCxn id="106" idx="1"/>
            </p:cNvCxnSpPr>
            <p:nvPr/>
          </p:nvCxnSpPr>
          <p:spPr bwMode="auto">
            <a:xfrm>
              <a:off x="4233201" y="6048648"/>
              <a:ext cx="1150937" cy="1587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sp>
          <p:nvSpPr>
            <p:cNvPr id="120" name="AutoShape 270"/>
            <p:cNvSpPr>
              <a:spLocks noChangeArrowheads="1"/>
            </p:cNvSpPr>
            <p:nvPr/>
          </p:nvSpPr>
          <p:spPr bwMode="auto">
            <a:xfrm>
              <a:off x="5596863" y="5921648"/>
              <a:ext cx="1470025" cy="219075"/>
            </a:xfrm>
            <a:prstGeom prst="homePlate">
              <a:avLst>
                <a:gd name="adj" fmla="val 43492"/>
              </a:avLst>
            </a:prstGeom>
            <a:solidFill>
              <a:schemeClr val="bg1"/>
            </a:solidFill>
            <a:ln w="12700" algn="ctr">
              <a:solidFill>
                <a:srgbClr val="000099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AT">
                <a:solidFill>
                  <a:srgbClr val="000099"/>
                </a:solidFill>
                <a:latin typeface="+mn-lt"/>
              </a:endParaRPr>
            </a:p>
          </p:txBody>
        </p:sp>
        <p:grpSp>
          <p:nvGrpSpPr>
            <p:cNvPr id="121" name="Group 271"/>
            <p:cNvGrpSpPr>
              <a:grpSpLocks/>
            </p:cNvGrpSpPr>
            <p:nvPr/>
          </p:nvGrpSpPr>
          <p:grpSpPr bwMode="auto">
            <a:xfrm>
              <a:off x="5549238" y="5950223"/>
              <a:ext cx="166688" cy="198437"/>
              <a:chOff x="4638" y="942"/>
              <a:chExt cx="105" cy="125"/>
            </a:xfrm>
          </p:grpSpPr>
          <p:sp>
            <p:nvSpPr>
              <p:cNvPr id="122" name="Text Box 272"/>
              <p:cNvSpPr txBox="1">
                <a:spLocks noChangeArrowheads="1"/>
              </p:cNvSpPr>
              <p:nvPr/>
            </p:nvSpPr>
            <p:spPr bwMode="auto">
              <a:xfrm>
                <a:off x="4699" y="971"/>
                <a:ext cx="44" cy="96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2</a:t>
                </a:r>
                <a:endParaRPr lang="en-US" sz="1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23" name="Text Box 273"/>
              <p:cNvSpPr txBox="1">
                <a:spLocks noChangeArrowheads="1"/>
              </p:cNvSpPr>
              <p:nvPr/>
            </p:nvSpPr>
            <p:spPr bwMode="auto">
              <a:xfrm>
                <a:off x="4638" y="942"/>
                <a:ext cx="0" cy="97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AT" sz="1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24" name="Text Box 274"/>
            <p:cNvSpPr txBox="1">
              <a:spLocks noChangeArrowheads="1"/>
            </p:cNvSpPr>
            <p:nvPr/>
          </p:nvSpPr>
          <p:spPr bwMode="auto">
            <a:xfrm>
              <a:off x="5731471" y="5951810"/>
              <a:ext cx="105317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de-DE" sz="1000" b="1" dirty="0" err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RelationshipMOp</a:t>
              </a:r>
              <a:endParaRPr lang="en-US" sz="1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125" name="Text Box 413"/>
            <p:cNvSpPr txBox="1">
              <a:spLocks noChangeArrowheads="1"/>
            </p:cNvSpPr>
            <p:nvPr/>
          </p:nvSpPr>
          <p:spPr bwMode="auto">
            <a:xfrm>
              <a:off x="5580988" y="5589860"/>
              <a:ext cx="106363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de-DE" sz="8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[*]</a:t>
              </a:r>
              <a:endParaRPr lang="en-US" sz="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126" name="Text Box 414"/>
            <p:cNvSpPr txBox="1">
              <a:spLocks noChangeArrowheads="1"/>
            </p:cNvSpPr>
            <p:nvPr/>
          </p:nvSpPr>
          <p:spPr bwMode="auto">
            <a:xfrm>
              <a:off x="6831938" y="5926410"/>
              <a:ext cx="106363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de-DE" sz="8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[*]</a:t>
              </a:r>
              <a:endParaRPr lang="en-US" sz="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127" name="Text Box 415"/>
            <p:cNvSpPr txBox="1">
              <a:spLocks noChangeArrowheads="1"/>
            </p:cNvSpPr>
            <p:nvPr/>
          </p:nvSpPr>
          <p:spPr bwMode="auto">
            <a:xfrm>
              <a:off x="3737734" y="5820131"/>
              <a:ext cx="4680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dirty="0" err="1">
                  <a:latin typeface="+mn-lt"/>
                </a:rPr>
                <a:t>ref</a:t>
              </a:r>
              <a:r>
                <a:rPr lang="de-DE" sz="1400" b="1" dirty="0">
                  <a:latin typeface="+mn-lt"/>
                </a:rPr>
                <a:t> [*]</a:t>
              </a:r>
              <a:endParaRPr lang="en-US" sz="1400" b="1" baseline="-25000" dirty="0">
                <a:latin typeface="+mn-lt"/>
              </a:endParaRPr>
            </a:p>
          </p:txBody>
        </p:sp>
        <p:sp>
          <p:nvSpPr>
            <p:cNvPr id="128" name="Text Box 416"/>
            <p:cNvSpPr txBox="1">
              <a:spLocks noChangeArrowheads="1"/>
            </p:cNvSpPr>
            <p:nvPr/>
          </p:nvSpPr>
          <p:spPr bwMode="auto">
            <a:xfrm>
              <a:off x="7513059" y="5473889"/>
              <a:ext cx="5273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dirty="0" err="1">
                  <a:latin typeface="+mn-lt"/>
                </a:rPr>
                <a:t>attr</a:t>
              </a:r>
              <a:r>
                <a:rPr lang="de-DE" sz="1400" b="1" dirty="0">
                  <a:latin typeface="+mn-lt"/>
                </a:rPr>
                <a:t> [*]</a:t>
              </a:r>
              <a:endParaRPr lang="en-US" sz="1400" b="1" baseline="-25000" dirty="0">
                <a:latin typeface="+mn-lt"/>
              </a:endParaRPr>
            </a:p>
          </p:txBody>
        </p:sp>
        <p:sp>
          <p:nvSpPr>
            <p:cNvPr id="129" name="Text Box 417"/>
            <p:cNvSpPr txBox="1">
              <a:spLocks noChangeArrowheads="1"/>
            </p:cNvSpPr>
            <p:nvPr/>
          </p:nvSpPr>
          <p:spPr bwMode="auto">
            <a:xfrm>
              <a:off x="7545143" y="5810606"/>
              <a:ext cx="4680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dirty="0" err="1">
                  <a:latin typeface="+mn-lt"/>
                </a:rPr>
                <a:t>ref</a:t>
              </a:r>
              <a:r>
                <a:rPr lang="de-DE" sz="1400" b="1" dirty="0">
                  <a:latin typeface="+mn-lt"/>
                </a:rPr>
                <a:t> [*]</a:t>
              </a:r>
              <a:endParaRPr lang="en-US" sz="1400" b="1" baseline="-25000" dirty="0">
                <a:latin typeface="+mn-lt"/>
              </a:endParaRPr>
            </a:p>
          </p:txBody>
        </p:sp>
      </p:grpSp>
      <p:sp>
        <p:nvSpPr>
          <p:cNvPr id="130" name="Geschweifte Klammer links 129"/>
          <p:cNvSpPr/>
          <p:nvPr/>
        </p:nvSpPr>
        <p:spPr>
          <a:xfrm>
            <a:off x="3256364" y="5388925"/>
            <a:ext cx="458380" cy="914400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1" name="Geschweifte Klammer rechts 130"/>
          <p:cNvSpPr/>
          <p:nvPr/>
        </p:nvSpPr>
        <p:spPr>
          <a:xfrm>
            <a:off x="1835696" y="2924944"/>
            <a:ext cx="219763" cy="35719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2" name="Geschweifte Klammer links 131"/>
          <p:cNvSpPr/>
          <p:nvPr/>
        </p:nvSpPr>
        <p:spPr>
          <a:xfrm>
            <a:off x="683568" y="3212976"/>
            <a:ext cx="298324" cy="818077"/>
          </a:xfrm>
          <a:prstGeom prst="leftBrac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3" name="Geschweifte Klammer rechts 132"/>
          <p:cNvSpPr/>
          <p:nvPr/>
        </p:nvSpPr>
        <p:spPr>
          <a:xfrm>
            <a:off x="8215338" y="4811972"/>
            <a:ext cx="357190" cy="35719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4" name="Abgerundetes Rechteck 133"/>
          <p:cNvSpPr/>
          <p:nvPr/>
        </p:nvSpPr>
        <p:spPr>
          <a:xfrm>
            <a:off x="5429256" y="3078080"/>
            <a:ext cx="3143272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Fixed Part </a:t>
            </a:r>
            <a:r>
              <a:rPr lang="de-DE" sz="1800" dirty="0" err="1" smtClean="0">
                <a:solidFill>
                  <a:schemeClr val="tx1"/>
                </a:solidFill>
              </a:rPr>
              <a:t>of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Composite </a:t>
            </a:r>
            <a:r>
              <a:rPr lang="de-DE" sz="1800" dirty="0" err="1" smtClean="0">
                <a:solidFill>
                  <a:schemeClr val="tx1"/>
                </a:solidFill>
              </a:rPr>
              <a:t>MOp</a:t>
            </a:r>
            <a:endParaRPr lang="de-DE" sz="1800" dirty="0" smtClean="0">
              <a:solidFill>
                <a:schemeClr val="tx1"/>
              </a:solidFill>
            </a:endParaRPr>
          </a:p>
          <a:p>
            <a:pPr algn="ctr"/>
            <a:r>
              <a:rPr lang="de-AT" sz="1800" dirty="0" smtClean="0">
                <a:solidFill>
                  <a:schemeClr val="tx1"/>
                </a:solidFill>
                <a:sym typeface="Wingdings"/>
              </a:rPr>
              <a:t> </a:t>
            </a:r>
            <a:r>
              <a:rPr lang="de-AT" sz="1800" b="1" dirty="0" err="1" smtClean="0">
                <a:solidFill>
                  <a:schemeClr val="tx1"/>
                </a:solidFill>
                <a:sym typeface="Wingdings"/>
              </a:rPr>
              <a:t>Gets</a:t>
            </a:r>
            <a:r>
              <a:rPr lang="de-AT" sz="1800" b="1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  <a:sym typeface="Wingdings"/>
              </a:rPr>
              <a:t>pre-generated</a:t>
            </a:r>
            <a:r>
              <a:rPr lang="de-AT" sz="1800" b="1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  <a:sym typeface="Wingdings"/>
              </a:rPr>
              <a:t>when</a:t>
            </a:r>
            <a:r>
              <a:rPr lang="de-AT" sz="18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  <a:sym typeface="Wingdings"/>
              </a:rPr>
              <a:t>applying</a:t>
            </a:r>
            <a:r>
              <a:rPr lang="de-AT" sz="18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  <a:sym typeface="Wingdings"/>
              </a:rPr>
              <a:t>the</a:t>
            </a:r>
            <a:r>
              <a:rPr lang="de-AT" sz="18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  <a:sym typeface="Wingdings"/>
              </a:rPr>
              <a:t>MOp</a:t>
            </a:r>
            <a:endParaRPr lang="de-AT" sz="1800" dirty="0">
              <a:solidFill>
                <a:schemeClr val="tx1"/>
              </a:solidFill>
            </a:endParaRPr>
          </a:p>
        </p:txBody>
      </p:sp>
      <p:cxnSp>
        <p:nvCxnSpPr>
          <p:cNvPr id="135" name="Gewinkelte Verbindung 136"/>
          <p:cNvCxnSpPr>
            <a:stCxn id="131" idx="1"/>
            <a:endCxn id="134" idx="1"/>
          </p:cNvCxnSpPr>
          <p:nvPr/>
        </p:nvCxnSpPr>
        <p:spPr>
          <a:xfrm rot="10800000" flipH="1" flipV="1">
            <a:off x="2055458" y="3103538"/>
            <a:ext cx="3373797" cy="546045"/>
          </a:xfrm>
          <a:prstGeom prst="bentConnector3">
            <a:avLst>
              <a:gd name="adj1" fmla="val 56444"/>
            </a:avLst>
          </a:prstGeom>
          <a:ln w="22225" cap="flat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winkelte Verbindung 140"/>
          <p:cNvCxnSpPr>
            <a:stCxn id="133" idx="1"/>
            <a:endCxn id="134" idx="3"/>
          </p:cNvCxnSpPr>
          <p:nvPr/>
        </p:nvCxnSpPr>
        <p:spPr>
          <a:xfrm rot="10800000">
            <a:off x="8572528" y="3649585"/>
            <a:ext cx="1588" cy="1340983"/>
          </a:xfrm>
          <a:prstGeom prst="bentConnector5">
            <a:avLst>
              <a:gd name="adj1" fmla="val -14395466"/>
              <a:gd name="adj2" fmla="val 35350"/>
              <a:gd name="adj3" fmla="val -14295470"/>
            </a:avLst>
          </a:prstGeom>
          <a:ln w="2222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Abgerundetes Rechteck 136"/>
          <p:cNvSpPr/>
          <p:nvPr/>
        </p:nvSpPr>
        <p:spPr>
          <a:xfrm>
            <a:off x="71406" y="4811972"/>
            <a:ext cx="2928958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Variable Part </a:t>
            </a:r>
            <a:r>
              <a:rPr lang="de-DE" sz="1800" dirty="0" err="1" smtClean="0">
                <a:solidFill>
                  <a:schemeClr val="tx1"/>
                </a:solidFill>
              </a:rPr>
              <a:t>of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Composite </a:t>
            </a:r>
            <a:r>
              <a:rPr lang="de-DE" sz="1800" dirty="0" err="1" smtClean="0">
                <a:solidFill>
                  <a:schemeClr val="tx1"/>
                </a:solidFill>
              </a:rPr>
              <a:t>MOp</a:t>
            </a:r>
            <a:endParaRPr lang="de-DE" sz="1800" dirty="0" smtClean="0">
              <a:solidFill>
                <a:schemeClr val="tx1"/>
              </a:solidFill>
            </a:endParaRPr>
          </a:p>
          <a:p>
            <a:pPr algn="ctr"/>
            <a:r>
              <a:rPr lang="de-AT" sz="1800" dirty="0" smtClean="0">
                <a:solidFill>
                  <a:schemeClr val="tx1"/>
                </a:solidFill>
                <a:sym typeface="Wingdings"/>
              </a:rPr>
              <a:t> </a:t>
            </a:r>
            <a:r>
              <a:rPr lang="de-AT" sz="1800" b="1" dirty="0" err="1" smtClean="0">
                <a:solidFill>
                  <a:schemeClr val="tx1"/>
                </a:solidFill>
                <a:sym typeface="Wingdings"/>
              </a:rPr>
              <a:t>Matching</a:t>
            </a:r>
            <a:r>
              <a:rPr lang="de-AT" sz="1800" b="1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  <a:sym typeface="Wingdings"/>
              </a:rPr>
              <a:t>strategies</a:t>
            </a:r>
            <a:r>
              <a:rPr lang="de-AT" sz="1800" b="1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  <a:sym typeface="Wingdings"/>
              </a:rPr>
              <a:t>or</a:t>
            </a:r>
            <a:r>
              <a:rPr lang="de-AT" sz="18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  <a:sym typeface="Wingdings"/>
              </a:rPr>
              <a:t>user</a:t>
            </a:r>
            <a:r>
              <a:rPr lang="de-AT" sz="1800" b="1" dirty="0" err="1" smtClean="0">
                <a:solidFill>
                  <a:schemeClr val="tx1"/>
                </a:solidFill>
                <a:sym typeface="Wingdings"/>
              </a:rPr>
              <a:t>-</a:t>
            </a:r>
            <a:r>
              <a:rPr lang="de-AT" sz="1800" b="1" dirty="0" err="1" smtClean="0">
                <a:solidFill>
                  <a:schemeClr val="tx1"/>
                </a:solidFill>
                <a:sym typeface="Wingdings"/>
              </a:rPr>
              <a:t>defined</a:t>
            </a:r>
            <a:endParaRPr lang="de-AT" sz="1800" b="1" dirty="0">
              <a:solidFill>
                <a:schemeClr val="tx1"/>
              </a:solidFill>
            </a:endParaRPr>
          </a:p>
        </p:txBody>
      </p:sp>
      <p:cxnSp>
        <p:nvCxnSpPr>
          <p:cNvPr id="138" name="Gewinkelte Verbindung 150"/>
          <p:cNvCxnSpPr>
            <a:stCxn id="132" idx="1"/>
            <a:endCxn id="137" idx="0"/>
          </p:cNvCxnSpPr>
          <p:nvPr/>
        </p:nvCxnSpPr>
        <p:spPr>
          <a:xfrm rot="10800000" flipH="1" flipV="1">
            <a:off x="683567" y="3622014"/>
            <a:ext cx="852317" cy="1189957"/>
          </a:xfrm>
          <a:prstGeom prst="bentConnector4">
            <a:avLst>
              <a:gd name="adj1" fmla="val -26821"/>
              <a:gd name="adj2" fmla="val 67187"/>
            </a:avLst>
          </a:prstGeom>
          <a:ln w="22225">
            <a:solidFill>
              <a:schemeClr val="bg2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winkelte Verbindung 150"/>
          <p:cNvCxnSpPr>
            <a:stCxn id="137" idx="2"/>
            <a:endCxn id="130" idx="1"/>
          </p:cNvCxnSpPr>
          <p:nvPr/>
        </p:nvCxnSpPr>
        <p:spPr>
          <a:xfrm rot="5400000" flipH="1" flipV="1">
            <a:off x="2127382" y="5254627"/>
            <a:ext cx="537483" cy="1720479"/>
          </a:xfrm>
          <a:prstGeom prst="bentConnector4">
            <a:avLst>
              <a:gd name="adj1" fmla="val -42532"/>
              <a:gd name="adj2" fmla="val 92560"/>
            </a:avLst>
          </a:prstGeom>
          <a:ln w="2222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uppieren 143"/>
          <p:cNvGrpSpPr/>
          <p:nvPr/>
        </p:nvGrpSpPr>
        <p:grpSpPr>
          <a:xfrm>
            <a:off x="4012361" y="980728"/>
            <a:ext cx="3655983" cy="1728192"/>
            <a:chOff x="2688833" y="3212976"/>
            <a:chExt cx="3655983" cy="1728192"/>
          </a:xfrm>
        </p:grpSpPr>
        <p:grpSp>
          <p:nvGrpSpPr>
            <p:cNvPr id="145" name="Gruppieren 50"/>
            <p:cNvGrpSpPr/>
            <p:nvPr/>
          </p:nvGrpSpPr>
          <p:grpSpPr>
            <a:xfrm>
              <a:off x="2915816" y="3212976"/>
              <a:ext cx="3429000" cy="1728192"/>
              <a:chOff x="4247488" y="3919556"/>
              <a:chExt cx="3429000" cy="1728192"/>
            </a:xfrm>
          </p:grpSpPr>
          <p:sp>
            <p:nvSpPr>
              <p:cNvPr id="173" name="AutoShape 147"/>
              <p:cNvSpPr>
                <a:spLocks noChangeArrowheads="1"/>
              </p:cNvSpPr>
              <p:nvPr/>
            </p:nvSpPr>
            <p:spPr bwMode="auto">
              <a:xfrm>
                <a:off x="4247488" y="3919556"/>
                <a:ext cx="3429000" cy="276225"/>
              </a:xfrm>
              <a:prstGeom prst="homePlate">
                <a:avLst>
                  <a:gd name="adj" fmla="val 87126"/>
                </a:avLst>
              </a:prstGeom>
              <a:solidFill>
                <a:srgbClr val="FFFF00"/>
              </a:solidFill>
              <a:ln w="28575" algn="ctr">
                <a:solidFill>
                  <a:srgbClr val="EBE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AT" sz="1600">
                  <a:latin typeface="+mn-lt"/>
                </a:endParaRPr>
              </a:p>
            </p:txBody>
          </p:sp>
          <p:sp>
            <p:nvSpPr>
              <p:cNvPr id="174" name="Rectangle 151"/>
              <p:cNvSpPr>
                <a:spLocks noChangeArrowheads="1"/>
              </p:cNvSpPr>
              <p:nvPr/>
            </p:nvSpPr>
            <p:spPr bwMode="auto">
              <a:xfrm>
                <a:off x="4249076" y="4195781"/>
                <a:ext cx="3198812" cy="1451967"/>
              </a:xfrm>
              <a:prstGeom prst="rect">
                <a:avLst/>
              </a:prstGeom>
              <a:solidFill>
                <a:srgbClr val="FFFF99"/>
              </a:solidFill>
              <a:ln w="28575" algn="ctr">
                <a:solidFill>
                  <a:srgbClr val="EAE4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600">
                  <a:latin typeface="+mn-lt"/>
                </a:endParaRPr>
              </a:p>
            </p:txBody>
          </p:sp>
          <p:sp>
            <p:nvSpPr>
              <p:cNvPr id="175" name="WordArt 19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171631" y="3956992"/>
                <a:ext cx="1147611" cy="23971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de-AT" sz="3600" b="1" kern="10" dirty="0" smtClean="0"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Splitter</a:t>
                </a:r>
                <a:endParaRPr lang="de-AT" sz="3600" b="1" kern="10" dirty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146" name="Gruppieren 59"/>
            <p:cNvGrpSpPr/>
            <p:nvPr/>
          </p:nvGrpSpPr>
          <p:grpSpPr>
            <a:xfrm>
              <a:off x="2688833" y="3717032"/>
              <a:ext cx="226983" cy="267840"/>
              <a:chOff x="3788094" y="6329512"/>
              <a:chExt cx="226983" cy="267840"/>
            </a:xfrm>
          </p:grpSpPr>
          <p:sp>
            <p:nvSpPr>
              <p:cNvPr id="169" name="Text Box 209"/>
              <p:cNvSpPr txBox="1">
                <a:spLocks noChangeArrowheads="1"/>
              </p:cNvSpPr>
              <p:nvPr/>
            </p:nvSpPr>
            <p:spPr bwMode="auto">
              <a:xfrm>
                <a:off x="3880157" y="6444952"/>
                <a:ext cx="92063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Verdana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Verdana" pitchFamily="34" charset="0"/>
                </a:endParaRPr>
              </a:p>
            </p:txBody>
          </p:sp>
          <p:sp>
            <p:nvSpPr>
              <p:cNvPr id="170" name="Rectangle 211"/>
              <p:cNvSpPr>
                <a:spLocks noChangeArrowheads="1"/>
              </p:cNvSpPr>
              <p:nvPr/>
            </p:nvSpPr>
            <p:spPr bwMode="auto">
              <a:xfrm>
                <a:off x="3826194" y="6335414"/>
                <a:ext cx="73015" cy="1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cxnSp>
            <p:nvCxnSpPr>
              <p:cNvPr id="171" name="AutoShape 212"/>
              <p:cNvCxnSpPr>
                <a:cxnSpLocks noChangeShapeType="1"/>
                <a:stCxn id="170" idx="3"/>
              </p:cNvCxnSpPr>
              <p:nvPr/>
            </p:nvCxnSpPr>
            <p:spPr bwMode="auto">
              <a:xfrm>
                <a:off x="3899209" y="6407646"/>
                <a:ext cx="115868" cy="1587"/>
              </a:xfrm>
              <a:prstGeom prst="straightConnector1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72" name="AutoShape 210"/>
              <p:cNvSpPr>
                <a:spLocks noChangeArrowheads="1"/>
              </p:cNvSpPr>
              <p:nvPr/>
            </p:nvSpPr>
            <p:spPr bwMode="auto">
              <a:xfrm rot="5400000">
                <a:off x="3788084" y="6329522"/>
                <a:ext cx="142875" cy="142856"/>
              </a:xfrm>
              <a:custGeom>
                <a:avLst/>
                <a:gdLst>
                  <a:gd name="T0" fmla="*/ 45 w 21600"/>
                  <a:gd name="T1" fmla="*/ 0 h 21600"/>
                  <a:gd name="T2" fmla="*/ 11 w 21600"/>
                  <a:gd name="T3" fmla="*/ 45 h 21600"/>
                  <a:gd name="T4" fmla="*/ 45 w 21600"/>
                  <a:gd name="T5" fmla="*/ 23 h 21600"/>
                  <a:gd name="T6" fmla="*/ 79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de-AT"/>
              </a:p>
            </p:txBody>
          </p:sp>
        </p:grpSp>
        <p:sp>
          <p:nvSpPr>
            <p:cNvPr id="147" name="Oval 213"/>
            <p:cNvSpPr>
              <a:spLocks noChangeAspect="1" noChangeArrowheads="1"/>
            </p:cNvSpPr>
            <p:nvPr/>
          </p:nvSpPr>
          <p:spPr bwMode="auto">
            <a:xfrm>
              <a:off x="6098026" y="3789040"/>
              <a:ext cx="130158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8" name="Oval 213"/>
            <p:cNvSpPr>
              <a:spLocks noChangeAspect="1" noChangeArrowheads="1"/>
            </p:cNvSpPr>
            <p:nvPr/>
          </p:nvSpPr>
          <p:spPr bwMode="auto">
            <a:xfrm>
              <a:off x="6137124" y="4590777"/>
              <a:ext cx="130158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9" name="AutoShape 147"/>
            <p:cNvSpPr>
              <a:spLocks noChangeArrowheads="1"/>
            </p:cNvSpPr>
            <p:nvPr/>
          </p:nvSpPr>
          <p:spPr bwMode="auto">
            <a:xfrm>
              <a:off x="3383392" y="3717032"/>
              <a:ext cx="2268728" cy="276225"/>
            </a:xfrm>
            <a:prstGeom prst="homePlate">
              <a:avLst>
                <a:gd name="adj" fmla="val 87126"/>
              </a:avLst>
            </a:prstGeom>
            <a:solidFill>
              <a:srgbClr val="FFFF00"/>
            </a:solidFill>
            <a:ln w="28575" algn="ctr">
              <a:solidFill>
                <a:srgbClr val="EBE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AT" sz="1600">
                <a:latin typeface="+mn-lt"/>
              </a:endParaRPr>
            </a:p>
          </p:txBody>
        </p:sp>
        <p:sp>
          <p:nvSpPr>
            <p:cNvPr id="150" name="AutoShape 147"/>
            <p:cNvSpPr>
              <a:spLocks noChangeArrowheads="1"/>
            </p:cNvSpPr>
            <p:nvPr/>
          </p:nvSpPr>
          <p:spPr bwMode="auto">
            <a:xfrm>
              <a:off x="3347864" y="4516735"/>
              <a:ext cx="2268728" cy="276225"/>
            </a:xfrm>
            <a:prstGeom prst="homePlate">
              <a:avLst>
                <a:gd name="adj" fmla="val 87126"/>
              </a:avLst>
            </a:prstGeom>
            <a:solidFill>
              <a:srgbClr val="FFFF00"/>
            </a:solidFill>
            <a:ln w="28575" algn="ctr">
              <a:solidFill>
                <a:srgbClr val="EBE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AT" sz="1600">
                <a:latin typeface="+mn-lt"/>
              </a:endParaRPr>
            </a:p>
          </p:txBody>
        </p:sp>
        <p:cxnSp>
          <p:nvCxnSpPr>
            <p:cNvPr id="151" name="AutoShape 205"/>
            <p:cNvCxnSpPr>
              <a:cxnSpLocks noChangeShapeType="1"/>
              <a:stCxn id="166" idx="1"/>
            </p:cNvCxnSpPr>
            <p:nvPr/>
          </p:nvCxnSpPr>
          <p:spPr bwMode="auto">
            <a:xfrm rot="10800000">
              <a:off x="2915818" y="3789043"/>
              <a:ext cx="271738" cy="54891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99"/>
              </a:solidFill>
              <a:prstDash val="sysDot"/>
              <a:round/>
              <a:headEnd/>
              <a:tailEnd/>
            </a:ln>
          </p:spPr>
        </p:cxnSp>
        <p:grpSp>
          <p:nvGrpSpPr>
            <p:cNvPr id="152" name="Gruppieren 76"/>
            <p:cNvGrpSpPr/>
            <p:nvPr/>
          </p:nvGrpSpPr>
          <p:grpSpPr>
            <a:xfrm>
              <a:off x="3149456" y="3765799"/>
              <a:ext cx="226983" cy="267840"/>
              <a:chOff x="3788094" y="6329512"/>
              <a:chExt cx="226983" cy="267840"/>
            </a:xfrm>
          </p:grpSpPr>
          <p:sp>
            <p:nvSpPr>
              <p:cNvPr id="165" name="Text Box 209"/>
              <p:cNvSpPr txBox="1">
                <a:spLocks noChangeArrowheads="1"/>
              </p:cNvSpPr>
              <p:nvPr/>
            </p:nvSpPr>
            <p:spPr bwMode="auto">
              <a:xfrm>
                <a:off x="3880157" y="6444952"/>
                <a:ext cx="92063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Verdana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Verdana" pitchFamily="34" charset="0"/>
                </a:endParaRPr>
              </a:p>
            </p:txBody>
          </p:sp>
          <p:sp>
            <p:nvSpPr>
              <p:cNvPr id="166" name="Rectangle 211"/>
              <p:cNvSpPr>
                <a:spLocks noChangeArrowheads="1"/>
              </p:cNvSpPr>
              <p:nvPr/>
            </p:nvSpPr>
            <p:spPr bwMode="auto">
              <a:xfrm>
                <a:off x="3826194" y="6335414"/>
                <a:ext cx="73015" cy="1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cxnSp>
            <p:nvCxnSpPr>
              <p:cNvPr id="167" name="AutoShape 212"/>
              <p:cNvCxnSpPr>
                <a:cxnSpLocks noChangeShapeType="1"/>
                <a:stCxn id="166" idx="3"/>
              </p:cNvCxnSpPr>
              <p:nvPr/>
            </p:nvCxnSpPr>
            <p:spPr bwMode="auto">
              <a:xfrm>
                <a:off x="3899209" y="6407646"/>
                <a:ext cx="115868" cy="1587"/>
              </a:xfrm>
              <a:prstGeom prst="straightConnector1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68" name="AutoShape 210"/>
              <p:cNvSpPr>
                <a:spLocks noChangeArrowheads="1"/>
              </p:cNvSpPr>
              <p:nvPr/>
            </p:nvSpPr>
            <p:spPr bwMode="auto">
              <a:xfrm rot="5400000">
                <a:off x="3788084" y="6329522"/>
                <a:ext cx="142875" cy="142856"/>
              </a:xfrm>
              <a:custGeom>
                <a:avLst/>
                <a:gdLst>
                  <a:gd name="T0" fmla="*/ 45 w 21600"/>
                  <a:gd name="T1" fmla="*/ 0 h 21600"/>
                  <a:gd name="T2" fmla="*/ 11 w 21600"/>
                  <a:gd name="T3" fmla="*/ 45 h 21600"/>
                  <a:gd name="T4" fmla="*/ 45 w 21600"/>
                  <a:gd name="T5" fmla="*/ 23 h 21600"/>
                  <a:gd name="T6" fmla="*/ 79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de-AT"/>
              </a:p>
            </p:txBody>
          </p:sp>
        </p:grpSp>
        <p:grpSp>
          <p:nvGrpSpPr>
            <p:cNvPr id="153" name="Gruppieren 81"/>
            <p:cNvGrpSpPr/>
            <p:nvPr/>
          </p:nvGrpSpPr>
          <p:grpSpPr>
            <a:xfrm>
              <a:off x="3120881" y="4562078"/>
              <a:ext cx="226983" cy="268982"/>
              <a:chOff x="3788094" y="5605240"/>
              <a:chExt cx="226983" cy="268982"/>
            </a:xfrm>
          </p:grpSpPr>
          <p:sp>
            <p:nvSpPr>
              <p:cNvPr id="161" name="Text Box 209"/>
              <p:cNvSpPr txBox="1">
                <a:spLocks noChangeArrowheads="1"/>
              </p:cNvSpPr>
              <p:nvPr/>
            </p:nvSpPr>
            <p:spPr bwMode="auto">
              <a:xfrm>
                <a:off x="3880157" y="5721822"/>
                <a:ext cx="92063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Verdana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Verdana" pitchFamily="34" charset="0"/>
                </a:endParaRPr>
              </a:p>
            </p:txBody>
          </p:sp>
          <p:sp>
            <p:nvSpPr>
              <p:cNvPr id="162" name="Rectangle 211"/>
              <p:cNvSpPr>
                <a:spLocks noChangeArrowheads="1"/>
              </p:cNvSpPr>
              <p:nvPr/>
            </p:nvSpPr>
            <p:spPr bwMode="auto">
              <a:xfrm>
                <a:off x="3826194" y="5623843"/>
                <a:ext cx="73015" cy="1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cxnSp>
            <p:nvCxnSpPr>
              <p:cNvPr id="163" name="AutoShape 212"/>
              <p:cNvCxnSpPr>
                <a:cxnSpLocks noChangeShapeType="1"/>
              </p:cNvCxnSpPr>
              <p:nvPr/>
            </p:nvCxnSpPr>
            <p:spPr bwMode="auto">
              <a:xfrm>
                <a:off x="3899209" y="5684516"/>
                <a:ext cx="115868" cy="1587"/>
              </a:xfrm>
              <a:prstGeom prst="straightConnector1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64" name="AutoShape 210"/>
              <p:cNvSpPr>
                <a:spLocks noChangeArrowheads="1"/>
              </p:cNvSpPr>
              <p:nvPr/>
            </p:nvSpPr>
            <p:spPr bwMode="auto">
              <a:xfrm rot="5400000">
                <a:off x="3788084" y="5605250"/>
                <a:ext cx="142875" cy="142856"/>
              </a:xfrm>
              <a:custGeom>
                <a:avLst/>
                <a:gdLst>
                  <a:gd name="T0" fmla="*/ 45 w 21600"/>
                  <a:gd name="T1" fmla="*/ 0 h 21600"/>
                  <a:gd name="T2" fmla="*/ 11 w 21600"/>
                  <a:gd name="T3" fmla="*/ 45 h 21600"/>
                  <a:gd name="T4" fmla="*/ 45 w 21600"/>
                  <a:gd name="T5" fmla="*/ 23 h 21600"/>
                  <a:gd name="T6" fmla="*/ 79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de-AT"/>
              </a:p>
            </p:txBody>
          </p:sp>
        </p:grpSp>
        <p:sp>
          <p:nvSpPr>
            <p:cNvPr id="154" name="Oval 213"/>
            <p:cNvSpPr>
              <a:spLocks noChangeAspect="1" noChangeArrowheads="1"/>
            </p:cNvSpPr>
            <p:nvPr/>
          </p:nvSpPr>
          <p:spPr bwMode="auto">
            <a:xfrm>
              <a:off x="5646787" y="3789040"/>
              <a:ext cx="130158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5" name="Oval 213"/>
            <p:cNvSpPr>
              <a:spLocks noChangeAspect="1" noChangeArrowheads="1"/>
            </p:cNvSpPr>
            <p:nvPr/>
          </p:nvSpPr>
          <p:spPr bwMode="auto">
            <a:xfrm>
              <a:off x="5633070" y="4590777"/>
              <a:ext cx="130158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56" name="AutoShape 238"/>
            <p:cNvCxnSpPr>
              <a:cxnSpLocks noChangeShapeType="1"/>
              <a:stCxn id="147" idx="2"/>
              <a:endCxn id="154" idx="6"/>
            </p:cNvCxnSpPr>
            <p:nvPr/>
          </p:nvCxnSpPr>
          <p:spPr bwMode="auto">
            <a:xfrm rot="10800000">
              <a:off x="5776946" y="3854128"/>
              <a:ext cx="321081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99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57" name="AutoShape 238"/>
            <p:cNvCxnSpPr>
              <a:cxnSpLocks noChangeShapeType="1"/>
              <a:stCxn id="148" idx="2"/>
              <a:endCxn id="155" idx="6"/>
            </p:cNvCxnSpPr>
            <p:nvPr/>
          </p:nvCxnSpPr>
          <p:spPr bwMode="auto">
            <a:xfrm rot="10800000">
              <a:off x="5763228" y="4655865"/>
              <a:ext cx="373896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99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58" name="AutoShape 238"/>
            <p:cNvCxnSpPr>
              <a:cxnSpLocks noChangeShapeType="1"/>
              <a:stCxn id="162" idx="1"/>
            </p:cNvCxnSpPr>
            <p:nvPr/>
          </p:nvCxnSpPr>
          <p:spPr bwMode="auto">
            <a:xfrm rot="10800000">
              <a:off x="2904857" y="3789041"/>
              <a:ext cx="254124" cy="863873"/>
            </a:xfrm>
            <a:prstGeom prst="curvedConnector2">
              <a:avLst/>
            </a:prstGeom>
            <a:noFill/>
            <a:ln w="25400">
              <a:solidFill>
                <a:srgbClr val="000099"/>
              </a:solidFill>
              <a:prstDash val="sysDot"/>
              <a:round/>
              <a:headEnd/>
              <a:tailEnd/>
            </a:ln>
          </p:spPr>
        </p:cxnSp>
        <p:sp>
          <p:nvSpPr>
            <p:cNvPr id="159" name="WordArt 195"/>
            <p:cNvSpPr>
              <a:spLocks noChangeArrowheads="1" noChangeShapeType="1" noTextEdit="1"/>
            </p:cNvSpPr>
            <p:nvPr/>
          </p:nvSpPr>
          <p:spPr bwMode="auto">
            <a:xfrm>
              <a:off x="3851920" y="3736776"/>
              <a:ext cx="1147611" cy="2397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3600" b="1" kern="10" dirty="0" err="1" smtClean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Copier</a:t>
              </a:r>
              <a:endParaRPr lang="de-AT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0" name="WordArt 195"/>
            <p:cNvSpPr>
              <a:spLocks noChangeArrowheads="1" noChangeShapeType="1" noTextEdit="1"/>
            </p:cNvSpPr>
            <p:nvPr/>
          </p:nvSpPr>
          <p:spPr bwMode="auto">
            <a:xfrm>
              <a:off x="3851920" y="4557439"/>
              <a:ext cx="1147611" cy="2397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3600" b="1" kern="10" dirty="0" err="1" smtClean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Copier</a:t>
              </a:r>
              <a:endParaRPr lang="de-AT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endParaRPr>
            </a:p>
          </p:txBody>
        </p:sp>
      </p:grpSp>
      <p:sp>
        <p:nvSpPr>
          <p:cNvPr id="179" name="Textfeld 178"/>
          <p:cNvSpPr txBox="1"/>
          <p:nvPr/>
        </p:nvSpPr>
        <p:spPr>
          <a:xfrm>
            <a:off x="5508104" y="170080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180" name="Inhaltsplatzhalter 129"/>
          <p:cNvSpPr txBox="1">
            <a:spLocks/>
          </p:cNvSpPr>
          <p:nvPr/>
        </p:nvSpPr>
        <p:spPr>
          <a:xfrm>
            <a:off x="323528" y="1052736"/>
            <a:ext cx="7943848" cy="1757362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Splitter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809625" marR="0" lvl="1" indent="-266700" algn="l" defTabSz="809625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25000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[2..*]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Copiers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1" name="Geschweifte Klammer rechts 180"/>
          <p:cNvSpPr/>
          <p:nvPr/>
        </p:nvSpPr>
        <p:spPr>
          <a:xfrm>
            <a:off x="7524328" y="1556792"/>
            <a:ext cx="357190" cy="86409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82" name="Gewinkelte Verbindung 136"/>
          <p:cNvCxnSpPr>
            <a:stCxn id="181" idx="1"/>
            <a:endCxn id="134" idx="3"/>
          </p:cNvCxnSpPr>
          <p:nvPr/>
        </p:nvCxnSpPr>
        <p:spPr>
          <a:xfrm rot="10800000" flipH="1" flipV="1">
            <a:off x="7881518" y="1988840"/>
            <a:ext cx="691010" cy="1660744"/>
          </a:xfrm>
          <a:prstGeom prst="bentConnector5">
            <a:avLst>
              <a:gd name="adj1" fmla="val 133707"/>
              <a:gd name="adj2" fmla="val 45801"/>
              <a:gd name="adj3" fmla="val 133082"/>
            </a:avLst>
          </a:prstGeom>
          <a:ln w="22225" cap="flat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Geschweifte Klammer rechts 187"/>
          <p:cNvSpPr/>
          <p:nvPr/>
        </p:nvSpPr>
        <p:spPr>
          <a:xfrm>
            <a:off x="2483768" y="1412776"/>
            <a:ext cx="219763" cy="35719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89" name="Gewinkelte Verbindung 136"/>
          <p:cNvCxnSpPr>
            <a:stCxn id="188" idx="1"/>
            <a:endCxn id="134" idx="1"/>
          </p:cNvCxnSpPr>
          <p:nvPr/>
        </p:nvCxnSpPr>
        <p:spPr>
          <a:xfrm rot="10800000" flipH="1" flipV="1">
            <a:off x="2703530" y="1591370"/>
            <a:ext cx="2725725" cy="2058213"/>
          </a:xfrm>
          <a:prstGeom prst="bentConnector3">
            <a:avLst>
              <a:gd name="adj1" fmla="val 46102"/>
            </a:avLst>
          </a:prstGeom>
          <a:ln w="22225" cap="flat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6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7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Evaluation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8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9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latin typeface="+mn-lt"/>
              </a:rPr>
              <a:t>MOps</a:t>
            </a:r>
            <a:endParaRPr lang="de-AT" sz="1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0" grpId="0" animBg="1"/>
      <p:bldP spid="131" grpId="0" animBg="1"/>
      <p:bldP spid="132" grpId="0" animBg="1"/>
      <p:bldP spid="133" grpId="0" animBg="1"/>
      <p:bldP spid="134" grpId="0" animBg="1"/>
      <p:bldP spid="137" grpId="0" animBg="1"/>
      <p:bldP spid="181" grpId="0" animBg="1"/>
      <p:bldP spid="1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Composite </a:t>
            </a:r>
            <a:r>
              <a:rPr lang="en-GB" dirty="0" err="1" smtClean="0"/>
              <a:t>MOps</a:t>
            </a:r>
            <a:r>
              <a:rPr lang="en-GB" dirty="0" smtClean="0"/>
              <a:t> – </a:t>
            </a:r>
            <a:r>
              <a:rPr lang="en-GB" dirty="0" err="1" smtClean="0"/>
              <a:t>Whitebox</a:t>
            </a:r>
            <a:r>
              <a:rPr lang="en-GB" dirty="0" smtClean="0"/>
              <a:t> View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395536" y="2204864"/>
            <a:ext cx="1944216" cy="2808312"/>
            <a:chOff x="251520" y="3429000"/>
            <a:chExt cx="1944216" cy="2808312"/>
          </a:xfrm>
        </p:grpSpPr>
        <p:sp>
          <p:nvSpPr>
            <p:cNvPr id="6" name="Abgerundetes Rechteck 5"/>
            <p:cNvSpPr/>
            <p:nvPr/>
          </p:nvSpPr>
          <p:spPr bwMode="auto">
            <a:xfrm>
              <a:off x="290020" y="3429000"/>
              <a:ext cx="1872208" cy="280831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67544" y="3942581"/>
              <a:ext cx="1527175" cy="2889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67544" y="4231506"/>
              <a:ext cx="1527175" cy="9969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70719" y="3933056"/>
              <a:ext cx="150934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1279525"/>
              <a:r>
                <a:rPr lang="de-DE" sz="1500" b="1" dirty="0" err="1">
                  <a:latin typeface="Arial" charset="0"/>
                </a:rPr>
                <a:t>Publication</a:t>
              </a:r>
              <a:endParaRPr lang="de-AT" sz="1500" b="1" dirty="0">
                <a:latin typeface="Arial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67544" y="4236269"/>
              <a:ext cx="12128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>
                  <a:latin typeface="Arial" charset="0"/>
                </a:rPr>
                <a:t>name:String</a:t>
              </a:r>
              <a:endParaRPr lang="de-AT" sz="1500" b="0">
                <a:latin typeface="Arial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75482" y="4460106"/>
              <a:ext cx="10858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>
                  <a:latin typeface="Arial" charset="0"/>
                </a:rPr>
                <a:t>kind:String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83419" y="4671244"/>
              <a:ext cx="154146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>
                  <a:latin typeface="Arial" charset="0"/>
                </a:rPr>
                <a:t>university:String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75482" y="4891906"/>
              <a:ext cx="139382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>
                  <a:latin typeface="Arial" charset="0"/>
                </a:rPr>
                <a:t>location:String</a:t>
              </a:r>
              <a:endParaRPr lang="de-AT" sz="1500" b="0">
                <a:latin typeface="Arial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51520" y="5775647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LHS MM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732240" y="2204864"/>
            <a:ext cx="1944216" cy="2808312"/>
            <a:chOff x="6948264" y="3429000"/>
            <a:chExt cx="1944216" cy="2808312"/>
          </a:xfrm>
        </p:grpSpPr>
        <p:sp>
          <p:nvSpPr>
            <p:cNvPr id="16" name="Abgerundetes Rechteck 15"/>
            <p:cNvSpPr/>
            <p:nvPr/>
          </p:nvSpPr>
          <p:spPr bwMode="auto">
            <a:xfrm>
              <a:off x="6948264" y="3429000"/>
              <a:ext cx="1944216" cy="280831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7195119" y="3591813"/>
              <a:ext cx="1511300" cy="2889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7198244" y="3880738"/>
              <a:ext cx="1511300" cy="6295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7192044" y="3582288"/>
              <a:ext cx="152028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1279525"/>
              <a:r>
                <a:rPr lang="de-DE" sz="1500" b="1" dirty="0" err="1">
                  <a:latin typeface="Arial" charset="0"/>
                </a:rPr>
                <a:t>TechReport</a:t>
              </a:r>
              <a:endParaRPr lang="de-AT" sz="1500" b="1" dirty="0">
                <a:latin typeface="Arial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7169572" y="4805086"/>
              <a:ext cx="1587500" cy="2889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7169572" y="5094011"/>
              <a:ext cx="1587500" cy="6306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7153697" y="4795561"/>
              <a:ext cx="16764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79525"/>
              <a:r>
                <a:rPr lang="de-DE" sz="1500" b="1" dirty="0" err="1">
                  <a:latin typeface="Arial" charset="0"/>
                </a:rPr>
                <a:t>ConfPublication</a:t>
              </a:r>
              <a:endParaRPr lang="de-AT" sz="1500" b="1" dirty="0">
                <a:latin typeface="Arial" charset="0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7156872" y="5100361"/>
              <a:ext cx="122341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 smtClean="0">
                  <a:latin typeface="Arial" charset="0"/>
                </a:rPr>
                <a:t>name:String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7207919" y="3879150"/>
              <a:ext cx="122341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 smtClean="0">
                  <a:latin typeface="Arial" charset="0"/>
                </a:rPr>
                <a:t>name:String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7207001" y="4121635"/>
              <a:ext cx="154146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>
                  <a:latin typeface="Arial" charset="0"/>
                </a:rPr>
                <a:t>university:String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7156150" y="5344075"/>
              <a:ext cx="139382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79525"/>
              <a:r>
                <a:rPr lang="de-DE" sz="1500" b="0" dirty="0" err="1">
                  <a:latin typeface="Arial" charset="0"/>
                </a:rPr>
                <a:t>location:String</a:t>
              </a:r>
              <a:endParaRPr lang="de-AT" sz="1500" b="0" dirty="0">
                <a:latin typeface="Arial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948264" y="5775647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RHS MM</a:t>
              </a:r>
              <a:endParaRPr lang="en-GB" dirty="0">
                <a:latin typeface="+mn-lt"/>
              </a:endParaRPr>
            </a:p>
          </p:txBody>
        </p:sp>
      </p:grpSp>
      <p:sp>
        <p:nvSpPr>
          <p:cNvPr id="34" name="Rechteck 183"/>
          <p:cNvSpPr>
            <a:spLocks noChangeArrowheads="1"/>
          </p:cNvSpPr>
          <p:nvPr/>
        </p:nvSpPr>
        <p:spPr bwMode="auto">
          <a:xfrm rot="5400000">
            <a:off x="2138959" y="2804750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35" name="AutoShape 205"/>
          <p:cNvCxnSpPr>
            <a:cxnSpLocks noChangeShapeType="1"/>
            <a:endCxn id="34" idx="0"/>
          </p:cNvCxnSpPr>
          <p:nvPr/>
        </p:nvCxnSpPr>
        <p:spPr bwMode="auto">
          <a:xfrm rot="10800000">
            <a:off x="2281826" y="2876180"/>
            <a:ext cx="1407209" cy="32940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grpSp>
        <p:nvGrpSpPr>
          <p:cNvPr id="36" name="Group 222"/>
          <p:cNvGrpSpPr>
            <a:grpSpLocks/>
          </p:cNvGrpSpPr>
          <p:nvPr/>
        </p:nvGrpSpPr>
        <p:grpSpPr bwMode="auto">
          <a:xfrm>
            <a:off x="3635694" y="3020641"/>
            <a:ext cx="1846019" cy="374651"/>
            <a:chOff x="3192" y="257"/>
            <a:chExt cx="1163" cy="236"/>
          </a:xfrm>
        </p:grpSpPr>
        <p:sp>
          <p:nvSpPr>
            <p:cNvPr id="39" name="AutoShape 192"/>
            <p:cNvSpPr>
              <a:spLocks noChangeArrowheads="1"/>
            </p:cNvSpPr>
            <p:nvPr/>
          </p:nvSpPr>
          <p:spPr bwMode="auto">
            <a:xfrm>
              <a:off x="3335" y="257"/>
              <a:ext cx="929" cy="235"/>
            </a:xfrm>
            <a:prstGeom prst="homePlate">
              <a:avLst>
                <a:gd name="adj" fmla="val 38461"/>
              </a:avLst>
            </a:prstGeom>
            <a:solidFill>
              <a:srgbClr val="FFFF00"/>
            </a:solidFill>
            <a:ln w="28575" algn="ctr">
              <a:solidFill>
                <a:srgbClr val="EAE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600" b="1">
                <a:latin typeface="Verdana" pitchFamily="34" charset="0"/>
              </a:endParaRPr>
            </a:p>
          </p:txBody>
        </p:sp>
        <p:sp>
          <p:nvSpPr>
            <p:cNvPr id="40" name="WordArt 195"/>
            <p:cNvSpPr>
              <a:spLocks noChangeArrowheads="1" noChangeShapeType="1" noTextEdit="1"/>
            </p:cNvSpPr>
            <p:nvPr/>
          </p:nvSpPr>
          <p:spPr bwMode="auto">
            <a:xfrm>
              <a:off x="3405" y="306"/>
              <a:ext cx="723" cy="1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3600" b="1" kern="10" dirty="0" smtClean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Splitter</a:t>
              </a:r>
              <a:endParaRPr lang="de-AT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endParaRPr>
            </a:p>
          </p:txBody>
        </p:sp>
        <p:grpSp>
          <p:nvGrpSpPr>
            <p:cNvPr id="41" name="Group 207"/>
            <p:cNvGrpSpPr>
              <a:grpSpLocks/>
            </p:cNvGrpSpPr>
            <p:nvPr/>
          </p:nvGrpSpPr>
          <p:grpSpPr bwMode="auto">
            <a:xfrm>
              <a:off x="3192" y="278"/>
              <a:ext cx="220" cy="215"/>
              <a:chOff x="1320" y="976"/>
              <a:chExt cx="220" cy="215"/>
            </a:xfrm>
          </p:grpSpPr>
          <p:sp>
            <p:nvSpPr>
              <p:cNvPr id="44" name="Rectangle 20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sp>
            <p:nvSpPr>
              <p:cNvPr id="45" name="Text Box 209"/>
              <p:cNvSpPr txBox="1">
                <a:spLocks noChangeArrowheads="1"/>
              </p:cNvSpPr>
              <p:nvPr/>
            </p:nvSpPr>
            <p:spPr bwMode="auto">
              <a:xfrm>
                <a:off x="1378" y="109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Verdana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AutoShape 210"/>
              <p:cNvSpPr>
                <a:spLocks noChangeArrowheads="1"/>
              </p:cNvSpPr>
              <p:nvPr/>
            </p:nvSpPr>
            <p:spPr bwMode="auto">
              <a:xfrm rot="5400000">
                <a:off x="1320" y="1024"/>
                <a:ext cx="90" cy="90"/>
              </a:xfrm>
              <a:custGeom>
                <a:avLst/>
                <a:gdLst>
                  <a:gd name="T0" fmla="*/ 45 w 21600"/>
                  <a:gd name="T1" fmla="*/ 0 h 21600"/>
                  <a:gd name="T2" fmla="*/ 11 w 21600"/>
                  <a:gd name="T3" fmla="*/ 45 h 21600"/>
                  <a:gd name="T4" fmla="*/ 45 w 21600"/>
                  <a:gd name="T5" fmla="*/ 23 h 21600"/>
                  <a:gd name="T6" fmla="*/ 79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de-AT"/>
              </a:p>
            </p:txBody>
          </p:sp>
          <p:sp>
            <p:nvSpPr>
              <p:cNvPr id="47" name="Rectangle 211"/>
              <p:cNvSpPr>
                <a:spLocks noChangeArrowheads="1"/>
              </p:cNvSpPr>
              <p:nvPr/>
            </p:nvSpPr>
            <p:spPr bwMode="auto">
              <a:xfrm>
                <a:off x="1344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</p:grpSp>
        <p:cxnSp>
          <p:nvCxnSpPr>
            <p:cNvPr id="42" name="AutoShape 212"/>
            <p:cNvCxnSpPr>
              <a:cxnSpLocks noChangeShapeType="1"/>
              <a:stCxn id="47" idx="3"/>
              <a:endCxn id="39" idx="1"/>
            </p:cNvCxnSpPr>
            <p:nvPr/>
          </p:nvCxnSpPr>
          <p:spPr bwMode="auto">
            <a:xfrm>
              <a:off x="3262" y="374"/>
              <a:ext cx="73" cy="1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43" name="Oval 213"/>
            <p:cNvSpPr>
              <a:spLocks noChangeAspect="1" noChangeArrowheads="1"/>
            </p:cNvSpPr>
            <p:nvPr/>
          </p:nvSpPr>
          <p:spPr bwMode="auto">
            <a:xfrm>
              <a:off x="4273" y="327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cxnSp>
        <p:nvCxnSpPr>
          <p:cNvPr id="37" name="AutoShape 238"/>
          <p:cNvCxnSpPr>
            <a:cxnSpLocks noChangeShapeType="1"/>
            <a:stCxn id="38" idx="3"/>
          </p:cNvCxnSpPr>
          <p:nvPr/>
        </p:nvCxnSpPr>
        <p:spPr bwMode="auto">
          <a:xfrm rot="10800000" flipV="1">
            <a:off x="5476950" y="2564334"/>
            <a:ext cx="1371320" cy="632519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sp>
        <p:nvSpPr>
          <p:cNvPr id="38" name="Rechteck 183"/>
          <p:cNvSpPr>
            <a:spLocks noChangeArrowheads="1"/>
          </p:cNvSpPr>
          <p:nvPr/>
        </p:nvSpPr>
        <p:spPr bwMode="auto">
          <a:xfrm rot="5400000">
            <a:off x="6848260" y="2492906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32" name="AutoShape 238"/>
          <p:cNvCxnSpPr>
            <a:cxnSpLocks noChangeShapeType="1"/>
            <a:stCxn id="33" idx="3"/>
          </p:cNvCxnSpPr>
          <p:nvPr/>
        </p:nvCxnSpPr>
        <p:spPr bwMode="auto">
          <a:xfrm rot="10800000">
            <a:off x="5481714" y="3196855"/>
            <a:ext cx="1338553" cy="519609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sp>
        <p:nvSpPr>
          <p:cNvPr id="33" name="Rechteck 183"/>
          <p:cNvSpPr>
            <a:spLocks noChangeArrowheads="1"/>
          </p:cNvSpPr>
          <p:nvPr/>
        </p:nvSpPr>
        <p:spPr bwMode="auto">
          <a:xfrm rot="5400000">
            <a:off x="6820256" y="3645034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10" name="Gruppieren 109"/>
          <p:cNvGrpSpPr/>
          <p:nvPr/>
        </p:nvGrpSpPr>
        <p:grpSpPr>
          <a:xfrm>
            <a:off x="2688833" y="2348880"/>
            <a:ext cx="3655983" cy="3672408"/>
            <a:chOff x="2688833" y="3212976"/>
            <a:chExt cx="3655983" cy="3672408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2915816" y="3212976"/>
              <a:ext cx="3429000" cy="3672408"/>
              <a:chOff x="4247488" y="3919556"/>
              <a:chExt cx="3429000" cy="3672408"/>
            </a:xfrm>
          </p:grpSpPr>
          <p:sp>
            <p:nvSpPr>
              <p:cNvPr id="48" name="AutoShape 147"/>
              <p:cNvSpPr>
                <a:spLocks noChangeArrowheads="1"/>
              </p:cNvSpPr>
              <p:nvPr/>
            </p:nvSpPr>
            <p:spPr bwMode="auto">
              <a:xfrm>
                <a:off x="4247488" y="3919556"/>
                <a:ext cx="3429000" cy="276225"/>
              </a:xfrm>
              <a:prstGeom prst="homePlate">
                <a:avLst>
                  <a:gd name="adj" fmla="val 87126"/>
                </a:avLst>
              </a:prstGeom>
              <a:solidFill>
                <a:srgbClr val="FFFF00"/>
              </a:solidFill>
              <a:ln w="28575" algn="ctr">
                <a:solidFill>
                  <a:srgbClr val="EBE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AT" sz="1600">
                  <a:latin typeface="+mn-lt"/>
                </a:endParaRPr>
              </a:p>
            </p:txBody>
          </p:sp>
          <p:sp>
            <p:nvSpPr>
              <p:cNvPr id="49" name="Rectangle 151"/>
              <p:cNvSpPr>
                <a:spLocks noChangeArrowheads="1"/>
              </p:cNvSpPr>
              <p:nvPr/>
            </p:nvSpPr>
            <p:spPr bwMode="auto">
              <a:xfrm>
                <a:off x="4249076" y="4195781"/>
                <a:ext cx="3198812" cy="3396183"/>
              </a:xfrm>
              <a:prstGeom prst="rect">
                <a:avLst/>
              </a:prstGeom>
              <a:solidFill>
                <a:srgbClr val="FFFF99"/>
              </a:solidFill>
              <a:ln w="28575" algn="ctr">
                <a:solidFill>
                  <a:srgbClr val="EAE4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600">
                  <a:latin typeface="+mn-lt"/>
                </a:endParaRPr>
              </a:p>
            </p:txBody>
          </p:sp>
          <p:sp>
            <p:nvSpPr>
              <p:cNvPr id="50" name="WordArt 19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171631" y="3956992"/>
                <a:ext cx="1147611" cy="23971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de-AT" sz="3600" b="1" kern="10" dirty="0" smtClean="0"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Splitter</a:t>
                </a:r>
                <a:endParaRPr lang="de-AT" sz="3600" b="1" kern="10" dirty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>
              <a:off x="2688833" y="3717032"/>
              <a:ext cx="226983" cy="267840"/>
              <a:chOff x="3788094" y="6329512"/>
              <a:chExt cx="226983" cy="267840"/>
            </a:xfrm>
          </p:grpSpPr>
          <p:sp>
            <p:nvSpPr>
              <p:cNvPr id="61" name="Text Box 209"/>
              <p:cNvSpPr txBox="1">
                <a:spLocks noChangeArrowheads="1"/>
              </p:cNvSpPr>
              <p:nvPr/>
            </p:nvSpPr>
            <p:spPr bwMode="auto">
              <a:xfrm>
                <a:off x="3880157" y="6444952"/>
                <a:ext cx="92063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Verdana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Rectangle 211"/>
              <p:cNvSpPr>
                <a:spLocks noChangeArrowheads="1"/>
              </p:cNvSpPr>
              <p:nvPr/>
            </p:nvSpPr>
            <p:spPr bwMode="auto">
              <a:xfrm>
                <a:off x="3826194" y="6335414"/>
                <a:ext cx="73015" cy="1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cxnSp>
            <p:nvCxnSpPr>
              <p:cNvPr id="63" name="AutoShape 212"/>
              <p:cNvCxnSpPr>
                <a:cxnSpLocks noChangeShapeType="1"/>
                <a:stCxn id="62" idx="3"/>
              </p:cNvCxnSpPr>
              <p:nvPr/>
            </p:nvCxnSpPr>
            <p:spPr bwMode="auto">
              <a:xfrm>
                <a:off x="3899209" y="6407646"/>
                <a:ext cx="115868" cy="1587"/>
              </a:xfrm>
              <a:prstGeom prst="straightConnector1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64" name="AutoShape 210"/>
              <p:cNvSpPr>
                <a:spLocks noChangeArrowheads="1"/>
              </p:cNvSpPr>
              <p:nvPr/>
            </p:nvSpPr>
            <p:spPr bwMode="auto">
              <a:xfrm rot="5400000">
                <a:off x="3788084" y="6329522"/>
                <a:ext cx="142875" cy="142856"/>
              </a:xfrm>
              <a:custGeom>
                <a:avLst/>
                <a:gdLst>
                  <a:gd name="T0" fmla="*/ 45 w 21600"/>
                  <a:gd name="T1" fmla="*/ 0 h 21600"/>
                  <a:gd name="T2" fmla="*/ 11 w 21600"/>
                  <a:gd name="T3" fmla="*/ 45 h 21600"/>
                  <a:gd name="T4" fmla="*/ 45 w 21600"/>
                  <a:gd name="T5" fmla="*/ 23 h 21600"/>
                  <a:gd name="T6" fmla="*/ 79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de-AT"/>
              </a:p>
            </p:txBody>
          </p:sp>
        </p:grpSp>
        <p:sp>
          <p:nvSpPr>
            <p:cNvPr id="70" name="Oval 213"/>
            <p:cNvSpPr>
              <a:spLocks noChangeAspect="1" noChangeArrowheads="1"/>
            </p:cNvSpPr>
            <p:nvPr/>
          </p:nvSpPr>
          <p:spPr bwMode="auto">
            <a:xfrm>
              <a:off x="6098026" y="3789040"/>
              <a:ext cx="130158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1" name="Oval 213"/>
            <p:cNvSpPr>
              <a:spLocks noChangeAspect="1" noChangeArrowheads="1"/>
            </p:cNvSpPr>
            <p:nvPr/>
          </p:nvSpPr>
          <p:spPr bwMode="auto">
            <a:xfrm>
              <a:off x="6137124" y="5315049"/>
              <a:ext cx="130158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4" name="AutoShape 147"/>
            <p:cNvSpPr>
              <a:spLocks noChangeArrowheads="1"/>
            </p:cNvSpPr>
            <p:nvPr/>
          </p:nvSpPr>
          <p:spPr bwMode="auto">
            <a:xfrm>
              <a:off x="3381375" y="3717032"/>
              <a:ext cx="2270745" cy="276225"/>
            </a:xfrm>
            <a:prstGeom prst="homePlate">
              <a:avLst>
                <a:gd name="adj" fmla="val 87126"/>
              </a:avLst>
            </a:prstGeom>
            <a:solidFill>
              <a:srgbClr val="FFC000"/>
            </a:solidFill>
            <a:ln w="28575" algn="ctr">
              <a:solidFill>
                <a:srgbClr val="EBE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AT" sz="16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75" name="AutoShape 147"/>
            <p:cNvSpPr>
              <a:spLocks noChangeArrowheads="1"/>
            </p:cNvSpPr>
            <p:nvPr/>
          </p:nvSpPr>
          <p:spPr bwMode="auto">
            <a:xfrm>
              <a:off x="3347864" y="5241007"/>
              <a:ext cx="2268728" cy="276225"/>
            </a:xfrm>
            <a:prstGeom prst="homePlate">
              <a:avLst>
                <a:gd name="adj" fmla="val 87126"/>
              </a:avLst>
            </a:prstGeom>
            <a:solidFill>
              <a:srgbClr val="FFC000"/>
            </a:solidFill>
            <a:ln w="28575" algn="ctr">
              <a:solidFill>
                <a:srgbClr val="EBE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AT" sz="1600">
                <a:latin typeface="+mn-lt"/>
              </a:endParaRPr>
            </a:p>
          </p:txBody>
        </p:sp>
        <p:sp>
          <p:nvSpPr>
            <p:cNvPr id="79" name="Rectangle 211"/>
            <p:cNvSpPr>
              <a:spLocks noChangeArrowheads="1"/>
            </p:cNvSpPr>
            <p:nvPr/>
          </p:nvSpPr>
          <p:spPr bwMode="auto">
            <a:xfrm>
              <a:off x="3187556" y="3771701"/>
              <a:ext cx="73015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>
                <a:latin typeface="Verdana" pitchFamily="34" charset="0"/>
              </a:endParaRPr>
            </a:p>
          </p:txBody>
        </p:sp>
        <p:sp>
          <p:nvSpPr>
            <p:cNvPr id="84" name="Rectangle 211"/>
            <p:cNvSpPr>
              <a:spLocks noChangeArrowheads="1"/>
            </p:cNvSpPr>
            <p:nvPr/>
          </p:nvSpPr>
          <p:spPr bwMode="auto">
            <a:xfrm>
              <a:off x="3158981" y="5292252"/>
              <a:ext cx="73015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>
                <a:latin typeface="Verdana" pitchFamily="34" charset="0"/>
              </a:endParaRPr>
            </a:p>
          </p:txBody>
        </p:sp>
        <p:sp>
          <p:nvSpPr>
            <p:cNvPr id="105" name="WordArt 195"/>
            <p:cNvSpPr>
              <a:spLocks noChangeArrowheads="1" noChangeShapeType="1" noTextEdit="1"/>
            </p:cNvSpPr>
            <p:nvPr/>
          </p:nvSpPr>
          <p:spPr bwMode="auto">
            <a:xfrm>
              <a:off x="3851920" y="3736776"/>
              <a:ext cx="1147611" cy="2397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3600" b="1" kern="10" dirty="0" err="1" smtClean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Copier</a:t>
              </a:r>
              <a:endParaRPr lang="de-AT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07" name="WordArt 195"/>
            <p:cNvSpPr>
              <a:spLocks noChangeArrowheads="1" noChangeShapeType="1" noTextEdit="1"/>
            </p:cNvSpPr>
            <p:nvPr/>
          </p:nvSpPr>
          <p:spPr bwMode="auto">
            <a:xfrm>
              <a:off x="3851920" y="5281711"/>
              <a:ext cx="1147611" cy="2397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3600" b="1" kern="10" dirty="0" err="1" smtClean="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Copier</a:t>
              </a:r>
              <a:endParaRPr lang="de-AT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endParaRPr>
            </a:p>
          </p:txBody>
        </p:sp>
      </p:grpSp>
      <p:cxnSp>
        <p:nvCxnSpPr>
          <p:cNvPr id="111" name="AutoShape 205"/>
          <p:cNvCxnSpPr>
            <a:cxnSpLocks noChangeShapeType="1"/>
            <a:endCxn id="34" idx="0"/>
          </p:cNvCxnSpPr>
          <p:nvPr/>
        </p:nvCxnSpPr>
        <p:spPr bwMode="auto">
          <a:xfrm rot="10800000">
            <a:off x="2281825" y="2876180"/>
            <a:ext cx="460348" cy="54891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cxnSp>
        <p:nvCxnSpPr>
          <p:cNvPr id="114" name="AutoShape 238"/>
          <p:cNvCxnSpPr>
            <a:cxnSpLocks noChangeShapeType="1"/>
            <a:stCxn id="38" idx="3"/>
          </p:cNvCxnSpPr>
          <p:nvPr/>
        </p:nvCxnSpPr>
        <p:spPr bwMode="auto">
          <a:xfrm rot="10800000" flipV="1">
            <a:off x="6223422" y="2564334"/>
            <a:ext cx="624849" cy="42569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cxnSp>
        <p:nvCxnSpPr>
          <p:cNvPr id="117" name="AutoShape 238"/>
          <p:cNvCxnSpPr>
            <a:cxnSpLocks noChangeShapeType="1"/>
            <a:stCxn id="33" idx="3"/>
          </p:cNvCxnSpPr>
          <p:nvPr/>
        </p:nvCxnSpPr>
        <p:spPr bwMode="auto">
          <a:xfrm rot="10800000" flipV="1">
            <a:off x="6286334" y="3716463"/>
            <a:ext cx="533932" cy="79957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sp>
        <p:nvSpPr>
          <p:cNvPr id="122" name="Abgerundetes Rechteck 121"/>
          <p:cNvSpPr/>
          <p:nvPr/>
        </p:nvSpPr>
        <p:spPr>
          <a:xfrm>
            <a:off x="683568" y="1196752"/>
            <a:ext cx="7488832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800" b="1" dirty="0" smtClean="0">
                <a:solidFill>
                  <a:schemeClr val="tx1"/>
                </a:solidFill>
              </a:rPr>
              <a:t>Splitter </a:t>
            </a:r>
            <a:r>
              <a:rPr lang="de-AT" sz="1800" b="1" dirty="0" err="1" smtClean="0">
                <a:solidFill>
                  <a:schemeClr val="tx1"/>
                </a:solidFill>
              </a:rPr>
              <a:t>contains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Copier</a:t>
            </a:r>
            <a:r>
              <a:rPr lang="de-AT" sz="1800" b="1" dirty="0" smtClean="0">
                <a:solidFill>
                  <a:schemeClr val="tx1"/>
                </a:solidFill>
              </a:rPr>
              <a:t> Composite </a:t>
            </a:r>
            <a:r>
              <a:rPr lang="de-AT" sz="1800" b="1" dirty="0" err="1" smtClean="0">
                <a:solidFill>
                  <a:schemeClr val="tx1"/>
                </a:solidFill>
              </a:rPr>
              <a:t>MOps</a:t>
            </a:r>
            <a:r>
              <a:rPr lang="de-AT" sz="1800" b="1" dirty="0" smtClean="0">
                <a:solidFill>
                  <a:schemeClr val="tx1"/>
                </a:solidFill>
              </a:rPr>
              <a:t>, </a:t>
            </a:r>
            <a:r>
              <a:rPr lang="de-AT" sz="1800" b="1" dirty="0" err="1" smtClean="0">
                <a:solidFill>
                  <a:schemeClr val="tx1"/>
                </a:solidFill>
              </a:rPr>
              <a:t>which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are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automatically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derived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from</a:t>
            </a:r>
            <a:r>
              <a:rPr lang="de-AT" sz="1800" b="1" dirty="0" smtClean="0">
                <a:solidFill>
                  <a:schemeClr val="tx1"/>
                </a:solidFill>
              </a:rPr>
              <a:t> the </a:t>
            </a:r>
            <a:r>
              <a:rPr lang="de-AT" sz="1800" b="1" dirty="0" err="1" smtClean="0">
                <a:solidFill>
                  <a:schemeClr val="tx1"/>
                </a:solidFill>
              </a:rPr>
              <a:t>class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binding</a:t>
            </a:r>
            <a:r>
              <a:rPr lang="de-AT" sz="1800" b="1" dirty="0" smtClean="0">
                <a:solidFill>
                  <a:schemeClr val="tx1"/>
                </a:solidFill>
              </a:rPr>
              <a:t> in </a:t>
            </a:r>
            <a:r>
              <a:rPr lang="de-AT" sz="1800" b="1" dirty="0" err="1" smtClean="0">
                <a:solidFill>
                  <a:schemeClr val="tx1"/>
                </a:solidFill>
              </a:rPr>
              <a:t>the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black</a:t>
            </a:r>
            <a:r>
              <a:rPr lang="de-AT" sz="1800" b="1" dirty="0" smtClean="0">
                <a:solidFill>
                  <a:schemeClr val="tx1"/>
                </a:solidFill>
              </a:rPr>
              <a:t>-box </a:t>
            </a:r>
            <a:r>
              <a:rPr lang="de-AT" sz="1800" b="1" dirty="0" err="1" smtClean="0">
                <a:solidFill>
                  <a:schemeClr val="tx1"/>
                </a:solidFill>
              </a:rPr>
              <a:t>view</a:t>
            </a:r>
            <a:endParaRPr lang="de-AT" sz="1800" dirty="0">
              <a:solidFill>
                <a:schemeClr val="tx1"/>
              </a:solidFill>
            </a:endParaRPr>
          </a:p>
        </p:txBody>
      </p:sp>
      <p:sp>
        <p:nvSpPr>
          <p:cNvPr id="123" name="Abgerundetes Rechteck 122"/>
          <p:cNvSpPr/>
          <p:nvPr/>
        </p:nvSpPr>
        <p:spPr>
          <a:xfrm>
            <a:off x="357158" y="1191562"/>
            <a:ext cx="813690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800" b="1" dirty="0" err="1" smtClean="0">
                <a:solidFill>
                  <a:schemeClr val="tx1"/>
                </a:solidFill>
              </a:rPr>
              <a:t>Copier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consists</a:t>
            </a:r>
            <a:r>
              <a:rPr lang="de-AT" sz="1800" b="1" dirty="0" smtClean="0">
                <a:solidFill>
                  <a:schemeClr val="tx1"/>
                </a:solidFill>
              </a:rPr>
              <a:t> of a </a:t>
            </a:r>
            <a:r>
              <a:rPr lang="de-AT" sz="1800" b="1" dirty="0" err="1" smtClean="0">
                <a:solidFill>
                  <a:schemeClr val="tx1"/>
                </a:solidFill>
              </a:rPr>
              <a:t>fixed</a:t>
            </a:r>
            <a:r>
              <a:rPr lang="de-AT" sz="1800" b="1" dirty="0" smtClean="0">
                <a:solidFill>
                  <a:schemeClr val="tx1"/>
                </a:solidFill>
              </a:rPr>
              <a:t>, </a:t>
            </a:r>
            <a:r>
              <a:rPr lang="de-AT" sz="1800" b="1" dirty="0" err="1" smtClean="0">
                <a:solidFill>
                  <a:schemeClr val="tx1"/>
                </a:solidFill>
              </a:rPr>
              <a:t>automatically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generated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class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mappings</a:t>
            </a:r>
            <a:endParaRPr lang="de-AT" sz="1800" b="1" dirty="0" smtClean="0">
              <a:solidFill>
                <a:schemeClr val="tx1"/>
              </a:solidFill>
            </a:endParaRPr>
          </a:p>
          <a:p>
            <a:pPr algn="ctr"/>
            <a:r>
              <a:rPr lang="de-AT" sz="1800" b="1" dirty="0" err="1" smtClean="0">
                <a:solidFill>
                  <a:schemeClr val="tx1"/>
                </a:solidFill>
              </a:rPr>
              <a:t>and</a:t>
            </a:r>
            <a:r>
              <a:rPr lang="de-AT" sz="1800" b="1" dirty="0" smtClean="0">
                <a:solidFill>
                  <a:schemeClr val="tx1"/>
                </a:solidFill>
              </a:rPr>
              <a:t> optional </a:t>
            </a:r>
            <a:r>
              <a:rPr lang="de-AT" sz="1800" b="1" dirty="0" err="1" smtClean="0">
                <a:solidFill>
                  <a:schemeClr val="tx1"/>
                </a:solidFill>
              </a:rPr>
              <a:t>attribute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and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relationship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mappings</a:t>
            </a:r>
            <a:r>
              <a:rPr lang="de-AT" sz="1800" b="1" dirty="0" smtClean="0">
                <a:solidFill>
                  <a:schemeClr val="tx1"/>
                </a:solidFill>
              </a:rPr>
              <a:t>, </a:t>
            </a:r>
            <a:br>
              <a:rPr lang="de-AT" sz="1800" b="1" dirty="0" smtClean="0">
                <a:solidFill>
                  <a:schemeClr val="tx1"/>
                </a:solidFill>
              </a:rPr>
            </a:br>
            <a:r>
              <a:rPr lang="de-AT" sz="1800" b="1" dirty="0" err="1" smtClean="0">
                <a:solidFill>
                  <a:schemeClr val="tx1"/>
                </a:solidFill>
              </a:rPr>
              <a:t>partly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generated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by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matching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r>
              <a:rPr lang="de-AT" sz="1800" b="1" dirty="0" err="1" smtClean="0">
                <a:solidFill>
                  <a:schemeClr val="tx1"/>
                </a:solidFill>
              </a:rPr>
              <a:t>strategies</a:t>
            </a:r>
            <a:endParaRPr lang="de-AT" sz="1800" dirty="0">
              <a:solidFill>
                <a:schemeClr val="tx1"/>
              </a:solidFill>
            </a:endParaRPr>
          </a:p>
        </p:txBody>
      </p:sp>
      <p:sp>
        <p:nvSpPr>
          <p:cNvPr id="124" name="Rectangle 151"/>
          <p:cNvSpPr>
            <a:spLocks noChangeArrowheads="1"/>
          </p:cNvSpPr>
          <p:nvPr/>
        </p:nvSpPr>
        <p:spPr bwMode="auto">
          <a:xfrm>
            <a:off x="3382150" y="3140968"/>
            <a:ext cx="2063471" cy="1152128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EAE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 sz="1600">
              <a:latin typeface="+mn-lt"/>
            </a:endParaRPr>
          </a:p>
        </p:txBody>
      </p:sp>
      <p:sp>
        <p:nvSpPr>
          <p:cNvPr id="125" name="Rectangle 151"/>
          <p:cNvSpPr>
            <a:spLocks noChangeArrowheads="1"/>
          </p:cNvSpPr>
          <p:nvPr/>
        </p:nvSpPr>
        <p:spPr bwMode="auto">
          <a:xfrm>
            <a:off x="3353575" y="4653136"/>
            <a:ext cx="2063471" cy="1224136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EAE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 sz="1600">
              <a:latin typeface="+mn-lt"/>
            </a:endParaRPr>
          </a:p>
        </p:txBody>
      </p:sp>
      <p:grpSp>
        <p:nvGrpSpPr>
          <p:cNvPr id="146" name="Gruppieren 145"/>
          <p:cNvGrpSpPr/>
          <p:nvPr/>
        </p:nvGrpSpPr>
        <p:grpSpPr>
          <a:xfrm>
            <a:off x="3851920" y="3140968"/>
            <a:ext cx="1036638" cy="441325"/>
            <a:chOff x="6631706" y="6156027"/>
            <a:chExt cx="1036638" cy="441325"/>
          </a:xfrm>
        </p:grpSpPr>
        <p:sp>
          <p:nvSpPr>
            <p:cNvPr id="126" name="Rectangle 148"/>
            <p:cNvSpPr>
              <a:spLocks noChangeArrowheads="1"/>
            </p:cNvSpPr>
            <p:nvPr/>
          </p:nvSpPr>
          <p:spPr bwMode="auto">
            <a:xfrm>
              <a:off x="7530231" y="6265565"/>
              <a:ext cx="1588" cy="7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127" name="Rectangle 149"/>
            <p:cNvSpPr>
              <a:spLocks noChangeArrowheads="1"/>
            </p:cNvSpPr>
            <p:nvPr/>
          </p:nvSpPr>
          <p:spPr bwMode="auto">
            <a:xfrm>
              <a:off x="7523881" y="6229052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128" name="Oval 154"/>
            <p:cNvSpPr>
              <a:spLocks noChangeAspect="1" noChangeArrowheads="1"/>
            </p:cNvSpPr>
            <p:nvPr/>
          </p:nvSpPr>
          <p:spPr bwMode="auto">
            <a:xfrm>
              <a:off x="7341319" y="6235402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+mn-lt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9" name="Rectangle 155"/>
            <p:cNvSpPr>
              <a:spLocks noChangeArrowheads="1"/>
            </p:cNvSpPr>
            <p:nvPr/>
          </p:nvSpPr>
          <p:spPr bwMode="auto">
            <a:xfrm>
              <a:off x="7217494" y="6232227"/>
              <a:ext cx="17462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130" name="AutoShape 156"/>
            <p:cNvCxnSpPr>
              <a:cxnSpLocks noChangeShapeType="1"/>
              <a:stCxn id="129" idx="3"/>
              <a:endCxn id="128" idx="2"/>
            </p:cNvCxnSpPr>
            <p:nvPr/>
          </p:nvCxnSpPr>
          <p:spPr bwMode="auto">
            <a:xfrm flipV="1">
              <a:off x="7234956" y="6300490"/>
              <a:ext cx="96838" cy="3175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sp>
          <p:nvSpPr>
            <p:cNvPr id="131" name="Rectangle 158"/>
            <p:cNvSpPr>
              <a:spLocks noChangeArrowheads="1"/>
            </p:cNvSpPr>
            <p:nvPr/>
          </p:nvSpPr>
          <p:spPr bwMode="auto">
            <a:xfrm>
              <a:off x="6880944" y="6238577"/>
              <a:ext cx="3175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132" name="AutoShape 159"/>
            <p:cNvCxnSpPr>
              <a:cxnSpLocks noChangeShapeType="1"/>
              <a:endCxn id="131" idx="1"/>
            </p:cNvCxnSpPr>
            <p:nvPr/>
          </p:nvCxnSpPr>
          <p:spPr bwMode="auto">
            <a:xfrm>
              <a:off x="6774581" y="6308427"/>
              <a:ext cx="106363" cy="1588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133" name="Group 167"/>
            <p:cNvGrpSpPr>
              <a:grpSpLocks/>
            </p:cNvGrpSpPr>
            <p:nvPr/>
          </p:nvGrpSpPr>
          <p:grpSpPr bwMode="auto">
            <a:xfrm>
              <a:off x="6631706" y="6156027"/>
              <a:ext cx="225425" cy="295275"/>
              <a:chOff x="1429" y="976"/>
              <a:chExt cx="142" cy="186"/>
            </a:xfrm>
          </p:grpSpPr>
          <p:sp>
            <p:nvSpPr>
              <p:cNvPr id="134" name="Rectangle 16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  <p:sp>
            <p:nvSpPr>
              <p:cNvPr id="135" name="Text Box 169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+mn-lt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136" name="AutoShape 170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137" name="Rectangle 171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</p:grpSp>
        <p:sp>
          <p:nvSpPr>
            <p:cNvPr id="138" name="Oval 172"/>
            <p:cNvSpPr>
              <a:spLocks noChangeAspect="1" noChangeArrowheads="1"/>
            </p:cNvSpPr>
            <p:nvPr/>
          </p:nvSpPr>
          <p:spPr bwMode="auto">
            <a:xfrm>
              <a:off x="6977781" y="6467177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+mn-lt"/>
                </a:rPr>
                <a:t>T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9" name="Rectangle 173"/>
            <p:cNvSpPr>
              <a:spLocks noChangeArrowheads="1"/>
            </p:cNvSpPr>
            <p:nvPr/>
          </p:nvSpPr>
          <p:spPr bwMode="auto">
            <a:xfrm rot="5400000">
              <a:off x="7034137" y="6315571"/>
              <a:ext cx="17463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140" name="AutoShape 174"/>
            <p:cNvCxnSpPr>
              <a:cxnSpLocks noChangeShapeType="1"/>
              <a:stCxn id="139" idx="3"/>
              <a:endCxn id="138" idx="0"/>
            </p:cNvCxnSpPr>
            <p:nvPr/>
          </p:nvCxnSpPr>
          <p:spPr bwMode="auto">
            <a:xfrm flipH="1">
              <a:off x="7042869" y="6395740"/>
              <a:ext cx="1587" cy="6191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141" name="Group 175"/>
            <p:cNvGrpSpPr>
              <a:grpSpLocks/>
            </p:cNvGrpSpPr>
            <p:nvPr/>
          </p:nvGrpSpPr>
          <p:grpSpPr bwMode="auto">
            <a:xfrm>
              <a:off x="6871419" y="6192540"/>
              <a:ext cx="431800" cy="222250"/>
              <a:chOff x="2699" y="1843"/>
              <a:chExt cx="272" cy="140"/>
            </a:xfrm>
          </p:grpSpPr>
          <p:sp>
            <p:nvSpPr>
              <p:cNvPr id="142" name="AutoShape 176"/>
              <p:cNvSpPr>
                <a:spLocks noChangeArrowheads="1"/>
              </p:cNvSpPr>
              <p:nvPr/>
            </p:nvSpPr>
            <p:spPr bwMode="auto">
              <a:xfrm>
                <a:off x="2699" y="1843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rgbClr val="FFC000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grpSp>
            <p:nvGrpSpPr>
              <p:cNvPr id="143" name="Group 177"/>
              <p:cNvGrpSpPr>
                <a:grpSpLocks/>
              </p:cNvGrpSpPr>
              <p:nvPr/>
            </p:nvGrpSpPr>
            <p:grpSpPr bwMode="auto">
              <a:xfrm>
                <a:off x="2719" y="1856"/>
                <a:ext cx="182" cy="127"/>
                <a:chOff x="4195" y="1298"/>
                <a:chExt cx="182" cy="127"/>
              </a:xfrm>
            </p:grpSpPr>
            <p:sp>
              <p:nvSpPr>
                <p:cNvPr id="144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4264" y="1329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145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4195" y="1298"/>
                  <a:ext cx="18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C   </a:t>
                  </a:r>
                  <a:r>
                    <a:rPr lang="de-DE" sz="1000" b="1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C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</p:grpSp>
        </p:grpSp>
      </p:grpSp>
      <p:cxnSp>
        <p:nvCxnSpPr>
          <p:cNvPr id="197" name="AutoShape 192"/>
          <p:cNvCxnSpPr>
            <a:cxnSpLocks noChangeShapeType="1"/>
            <a:stCxn id="128" idx="6"/>
            <a:endCxn id="70" idx="2"/>
          </p:cNvCxnSpPr>
          <p:nvPr/>
        </p:nvCxnSpPr>
        <p:spPr bwMode="auto">
          <a:xfrm flipV="1">
            <a:off x="4691708" y="2990032"/>
            <a:ext cx="1406318" cy="29539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211" name="AutoShape 192"/>
          <p:cNvCxnSpPr>
            <a:cxnSpLocks noChangeShapeType="1"/>
            <a:stCxn id="379" idx="3"/>
            <a:endCxn id="137" idx="1"/>
          </p:cNvCxnSpPr>
          <p:nvPr/>
        </p:nvCxnSpPr>
        <p:spPr bwMode="auto">
          <a:xfrm>
            <a:off x="2915816" y="2922844"/>
            <a:ext cx="1005954" cy="3697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grpSp>
        <p:nvGrpSpPr>
          <p:cNvPr id="215" name="Gruppieren 214"/>
          <p:cNvGrpSpPr/>
          <p:nvPr/>
        </p:nvGrpSpPr>
        <p:grpSpPr>
          <a:xfrm>
            <a:off x="3851845" y="4696569"/>
            <a:ext cx="1036638" cy="441325"/>
            <a:chOff x="6631706" y="6156027"/>
            <a:chExt cx="1036638" cy="441325"/>
          </a:xfrm>
        </p:grpSpPr>
        <p:sp>
          <p:nvSpPr>
            <p:cNvPr id="216" name="Rectangle 148"/>
            <p:cNvSpPr>
              <a:spLocks noChangeArrowheads="1"/>
            </p:cNvSpPr>
            <p:nvPr/>
          </p:nvSpPr>
          <p:spPr bwMode="auto">
            <a:xfrm>
              <a:off x="7530231" y="6265565"/>
              <a:ext cx="1588" cy="7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217" name="Rectangle 149"/>
            <p:cNvSpPr>
              <a:spLocks noChangeArrowheads="1"/>
            </p:cNvSpPr>
            <p:nvPr/>
          </p:nvSpPr>
          <p:spPr bwMode="auto">
            <a:xfrm>
              <a:off x="7523881" y="6229052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218" name="Oval 154"/>
            <p:cNvSpPr>
              <a:spLocks noChangeAspect="1" noChangeArrowheads="1"/>
            </p:cNvSpPr>
            <p:nvPr/>
          </p:nvSpPr>
          <p:spPr bwMode="auto">
            <a:xfrm>
              <a:off x="7341319" y="6235402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+mn-lt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9" name="Rectangle 155"/>
            <p:cNvSpPr>
              <a:spLocks noChangeArrowheads="1"/>
            </p:cNvSpPr>
            <p:nvPr/>
          </p:nvSpPr>
          <p:spPr bwMode="auto">
            <a:xfrm>
              <a:off x="7217494" y="6232227"/>
              <a:ext cx="17462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220" name="AutoShape 156"/>
            <p:cNvCxnSpPr>
              <a:cxnSpLocks noChangeShapeType="1"/>
              <a:stCxn id="219" idx="3"/>
              <a:endCxn id="218" idx="2"/>
            </p:cNvCxnSpPr>
            <p:nvPr/>
          </p:nvCxnSpPr>
          <p:spPr bwMode="auto">
            <a:xfrm flipV="1">
              <a:off x="7234956" y="6300490"/>
              <a:ext cx="96838" cy="3175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sp>
          <p:nvSpPr>
            <p:cNvPr id="221" name="Rectangle 158"/>
            <p:cNvSpPr>
              <a:spLocks noChangeArrowheads="1"/>
            </p:cNvSpPr>
            <p:nvPr/>
          </p:nvSpPr>
          <p:spPr bwMode="auto">
            <a:xfrm>
              <a:off x="6880944" y="6238577"/>
              <a:ext cx="3175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222" name="AutoShape 159"/>
            <p:cNvCxnSpPr>
              <a:cxnSpLocks noChangeShapeType="1"/>
              <a:endCxn id="221" idx="1"/>
            </p:cNvCxnSpPr>
            <p:nvPr/>
          </p:nvCxnSpPr>
          <p:spPr bwMode="auto">
            <a:xfrm>
              <a:off x="6774581" y="6308427"/>
              <a:ext cx="106363" cy="1588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223" name="Group 167"/>
            <p:cNvGrpSpPr>
              <a:grpSpLocks/>
            </p:cNvGrpSpPr>
            <p:nvPr/>
          </p:nvGrpSpPr>
          <p:grpSpPr bwMode="auto">
            <a:xfrm>
              <a:off x="6631725" y="6156027"/>
              <a:ext cx="225427" cy="295275"/>
              <a:chOff x="1429" y="976"/>
              <a:chExt cx="142" cy="186"/>
            </a:xfrm>
          </p:grpSpPr>
          <p:sp>
            <p:nvSpPr>
              <p:cNvPr id="232" name="Rectangle 16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  <p:sp>
            <p:nvSpPr>
              <p:cNvPr id="233" name="Text Box 169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+mn-lt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234" name="AutoShape 170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235" name="Rectangle 171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</p:grpSp>
        <p:sp>
          <p:nvSpPr>
            <p:cNvPr id="224" name="Oval 172"/>
            <p:cNvSpPr>
              <a:spLocks noChangeAspect="1" noChangeArrowheads="1"/>
            </p:cNvSpPr>
            <p:nvPr/>
          </p:nvSpPr>
          <p:spPr bwMode="auto">
            <a:xfrm>
              <a:off x="6977781" y="6467177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+mn-lt"/>
                </a:rPr>
                <a:t>T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5" name="Rectangle 173"/>
            <p:cNvSpPr>
              <a:spLocks noChangeArrowheads="1"/>
            </p:cNvSpPr>
            <p:nvPr/>
          </p:nvSpPr>
          <p:spPr bwMode="auto">
            <a:xfrm rot="5400000">
              <a:off x="7034137" y="6315571"/>
              <a:ext cx="17463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226" name="AutoShape 174"/>
            <p:cNvCxnSpPr>
              <a:cxnSpLocks noChangeShapeType="1"/>
              <a:stCxn id="225" idx="3"/>
              <a:endCxn id="224" idx="0"/>
            </p:cNvCxnSpPr>
            <p:nvPr/>
          </p:nvCxnSpPr>
          <p:spPr bwMode="auto">
            <a:xfrm flipH="1">
              <a:off x="7042869" y="6395740"/>
              <a:ext cx="1587" cy="6191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227" name="Group 175"/>
            <p:cNvGrpSpPr>
              <a:grpSpLocks/>
            </p:cNvGrpSpPr>
            <p:nvPr/>
          </p:nvGrpSpPr>
          <p:grpSpPr bwMode="auto">
            <a:xfrm>
              <a:off x="6871419" y="6192540"/>
              <a:ext cx="431800" cy="222250"/>
              <a:chOff x="2699" y="1843"/>
              <a:chExt cx="272" cy="140"/>
            </a:xfrm>
          </p:grpSpPr>
          <p:sp>
            <p:nvSpPr>
              <p:cNvPr id="228" name="AutoShape 176"/>
              <p:cNvSpPr>
                <a:spLocks noChangeArrowheads="1"/>
              </p:cNvSpPr>
              <p:nvPr/>
            </p:nvSpPr>
            <p:spPr bwMode="auto">
              <a:xfrm>
                <a:off x="2699" y="1843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rgbClr val="FFC000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grpSp>
            <p:nvGrpSpPr>
              <p:cNvPr id="229" name="Group 177"/>
              <p:cNvGrpSpPr>
                <a:grpSpLocks/>
              </p:cNvGrpSpPr>
              <p:nvPr/>
            </p:nvGrpSpPr>
            <p:grpSpPr bwMode="auto">
              <a:xfrm>
                <a:off x="2719" y="1856"/>
                <a:ext cx="182" cy="127"/>
                <a:chOff x="4195" y="1298"/>
                <a:chExt cx="182" cy="127"/>
              </a:xfrm>
            </p:grpSpPr>
            <p:sp>
              <p:nvSpPr>
                <p:cNvPr id="230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4264" y="1329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31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4195" y="1298"/>
                  <a:ext cx="18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C   </a:t>
                  </a:r>
                  <a:r>
                    <a:rPr lang="de-DE" sz="1000" b="1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C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</p:grpSp>
        </p:grpSp>
      </p:grpSp>
      <p:sp>
        <p:nvSpPr>
          <p:cNvPr id="281" name="Oval 376"/>
          <p:cNvSpPr>
            <a:spLocks noChangeAspect="1" noChangeArrowheads="1"/>
          </p:cNvSpPr>
          <p:nvPr/>
        </p:nvSpPr>
        <p:spPr bwMode="auto">
          <a:xfrm>
            <a:off x="6132361" y="3717032"/>
            <a:ext cx="130175" cy="130175"/>
          </a:xfrm>
          <a:prstGeom prst="ellipse">
            <a:avLst/>
          </a:prstGeom>
          <a:solidFill>
            <a:srgbClr val="000099"/>
          </a:solidFill>
          <a:ln w="19050" algn="ctr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endParaRPr lang="en-US" sz="1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28" name="Rechteck 327"/>
          <p:cNvSpPr/>
          <p:nvPr/>
        </p:nvSpPr>
        <p:spPr bwMode="auto">
          <a:xfrm>
            <a:off x="3340721" y="3762849"/>
            <a:ext cx="45719" cy="72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4" name="Rechteck 333"/>
          <p:cNvSpPr/>
          <p:nvPr/>
        </p:nvSpPr>
        <p:spPr bwMode="auto">
          <a:xfrm>
            <a:off x="3346846" y="4106222"/>
            <a:ext cx="45719" cy="72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336" name="AutoShape 192"/>
          <p:cNvCxnSpPr>
            <a:cxnSpLocks noChangeShapeType="1"/>
            <a:stCxn id="218" idx="6"/>
            <a:endCxn id="71" idx="2"/>
          </p:cNvCxnSpPr>
          <p:nvPr/>
        </p:nvCxnSpPr>
        <p:spPr bwMode="auto">
          <a:xfrm flipV="1">
            <a:off x="4691633" y="4516041"/>
            <a:ext cx="1445491" cy="324991"/>
          </a:xfrm>
          <a:prstGeom prst="curvedConnector3">
            <a:avLst>
              <a:gd name="adj1" fmla="val 31879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346" name="AutoShape 192"/>
          <p:cNvCxnSpPr>
            <a:cxnSpLocks noChangeShapeType="1"/>
            <a:stCxn id="267" idx="6"/>
            <a:endCxn id="392" idx="2"/>
          </p:cNvCxnSpPr>
          <p:nvPr/>
        </p:nvCxnSpPr>
        <p:spPr bwMode="auto">
          <a:xfrm>
            <a:off x="5220072" y="5724873"/>
            <a:ext cx="908899" cy="339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sp>
        <p:nvSpPr>
          <p:cNvPr id="365" name="Rechteck 364"/>
          <p:cNvSpPr/>
          <p:nvPr/>
        </p:nvSpPr>
        <p:spPr bwMode="auto">
          <a:xfrm>
            <a:off x="2858097" y="5416653"/>
            <a:ext cx="45719" cy="72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9" name="Rechteck 368"/>
          <p:cNvSpPr/>
          <p:nvPr/>
        </p:nvSpPr>
        <p:spPr bwMode="auto">
          <a:xfrm>
            <a:off x="2879623" y="5704684"/>
            <a:ext cx="45719" cy="72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74" name="Rechteck 373"/>
          <p:cNvSpPr/>
          <p:nvPr/>
        </p:nvSpPr>
        <p:spPr bwMode="auto">
          <a:xfrm>
            <a:off x="2853334" y="2891040"/>
            <a:ext cx="45719" cy="72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375" name="AutoShape 192"/>
          <p:cNvCxnSpPr>
            <a:cxnSpLocks noChangeShapeType="1"/>
            <a:stCxn id="374" idx="3"/>
            <a:endCxn id="235" idx="1"/>
          </p:cNvCxnSpPr>
          <p:nvPr/>
        </p:nvCxnSpPr>
        <p:spPr bwMode="auto">
          <a:xfrm>
            <a:off x="2899053" y="2927044"/>
            <a:ext cx="1022662" cy="1921132"/>
          </a:xfrm>
          <a:prstGeom prst="curvedConnector3">
            <a:avLst>
              <a:gd name="adj1" fmla="val 24387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sp>
        <p:nvSpPr>
          <p:cNvPr id="379" name="Rechteck 378"/>
          <p:cNvSpPr/>
          <p:nvPr/>
        </p:nvSpPr>
        <p:spPr bwMode="auto">
          <a:xfrm>
            <a:off x="2870097" y="2886840"/>
            <a:ext cx="45719" cy="72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82" name="Rechteck 183"/>
          <p:cNvSpPr>
            <a:spLocks noChangeArrowheads="1"/>
          </p:cNvSpPr>
          <p:nvPr/>
        </p:nvSpPr>
        <p:spPr bwMode="auto">
          <a:xfrm rot="5400000">
            <a:off x="6841954" y="2737508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83" name="Rechteck 183"/>
          <p:cNvSpPr>
            <a:spLocks noChangeArrowheads="1"/>
          </p:cNvSpPr>
          <p:nvPr/>
        </p:nvSpPr>
        <p:spPr bwMode="auto">
          <a:xfrm rot="5400000">
            <a:off x="6847669" y="3045732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0" name="Rechteck 183"/>
          <p:cNvSpPr>
            <a:spLocks noChangeArrowheads="1"/>
          </p:cNvSpPr>
          <p:nvPr/>
        </p:nvSpPr>
        <p:spPr bwMode="auto">
          <a:xfrm rot="5400000">
            <a:off x="6823290" y="3981259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1" name="Rechteck 183"/>
          <p:cNvSpPr>
            <a:spLocks noChangeArrowheads="1"/>
          </p:cNvSpPr>
          <p:nvPr/>
        </p:nvSpPr>
        <p:spPr bwMode="auto">
          <a:xfrm rot="5400000">
            <a:off x="6813765" y="4289483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2" name="Rechteck 183"/>
          <p:cNvSpPr>
            <a:spLocks noChangeArrowheads="1"/>
          </p:cNvSpPr>
          <p:nvPr/>
        </p:nvSpPr>
        <p:spPr bwMode="auto">
          <a:xfrm rot="5400000">
            <a:off x="2136102" y="3088022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3" name="Rechteck 183"/>
          <p:cNvSpPr>
            <a:spLocks noChangeArrowheads="1"/>
          </p:cNvSpPr>
          <p:nvPr/>
        </p:nvSpPr>
        <p:spPr bwMode="auto">
          <a:xfrm rot="5400000">
            <a:off x="2133245" y="3319475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4" name="Rechteck 183"/>
          <p:cNvSpPr>
            <a:spLocks noChangeArrowheads="1"/>
          </p:cNvSpPr>
          <p:nvPr/>
        </p:nvSpPr>
        <p:spPr bwMode="auto">
          <a:xfrm rot="5400000">
            <a:off x="2136102" y="3536062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5" name="Rechteck 183"/>
          <p:cNvSpPr>
            <a:spLocks noChangeArrowheads="1"/>
          </p:cNvSpPr>
          <p:nvPr/>
        </p:nvSpPr>
        <p:spPr bwMode="auto">
          <a:xfrm rot="5400000">
            <a:off x="2138008" y="3790190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454" name="Gruppieren 453"/>
          <p:cNvGrpSpPr/>
          <p:nvPr/>
        </p:nvGrpSpPr>
        <p:grpSpPr>
          <a:xfrm>
            <a:off x="2278969" y="2808936"/>
            <a:ext cx="4568711" cy="1478827"/>
            <a:chOff x="2278969" y="2808936"/>
            <a:chExt cx="4568711" cy="1478827"/>
          </a:xfrm>
        </p:grpSpPr>
        <p:grpSp>
          <p:nvGrpSpPr>
            <p:cNvPr id="147" name="Group 4"/>
            <p:cNvGrpSpPr>
              <a:grpSpLocks/>
            </p:cNvGrpSpPr>
            <p:nvPr/>
          </p:nvGrpSpPr>
          <p:grpSpPr bwMode="auto">
            <a:xfrm>
              <a:off x="3513091" y="3518272"/>
              <a:ext cx="839788" cy="454025"/>
              <a:chOff x="1165" y="3188"/>
              <a:chExt cx="529" cy="286"/>
            </a:xfrm>
          </p:grpSpPr>
          <p:sp>
            <p:nvSpPr>
              <p:cNvPr id="148" name="Text Box 373"/>
              <p:cNvSpPr txBox="1">
                <a:spLocks noChangeArrowheads="1"/>
              </p:cNvSpPr>
              <p:nvPr/>
            </p:nvSpPr>
            <p:spPr bwMode="auto">
              <a:xfrm>
                <a:off x="1313" y="319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49" name="AutoShape 374"/>
              <p:cNvSpPr>
                <a:spLocks noChangeArrowheads="1"/>
              </p:cNvSpPr>
              <p:nvPr/>
            </p:nvSpPr>
            <p:spPr bwMode="auto">
              <a:xfrm rot="10800000">
                <a:off x="1371" y="3188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de-AT" sz="1000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150" name="Rectangle 375"/>
              <p:cNvSpPr>
                <a:spLocks noChangeArrowheads="1"/>
              </p:cNvSpPr>
              <p:nvPr/>
            </p:nvSpPr>
            <p:spPr bwMode="auto">
              <a:xfrm rot="5400000">
                <a:off x="1392" y="3214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 b="1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151" name="Rectangle 354"/>
              <p:cNvSpPr>
                <a:spLocks noChangeArrowheads="1"/>
              </p:cNvSpPr>
              <p:nvPr/>
            </p:nvSpPr>
            <p:spPr bwMode="auto">
              <a:xfrm>
                <a:off x="1314" y="3339"/>
                <a:ext cx="2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152" name="Group 362"/>
              <p:cNvGrpSpPr>
                <a:grpSpLocks/>
              </p:cNvGrpSpPr>
              <p:nvPr/>
            </p:nvGrpSpPr>
            <p:grpSpPr bwMode="auto">
              <a:xfrm>
                <a:off x="1165" y="3288"/>
                <a:ext cx="142" cy="186"/>
                <a:chOff x="1429" y="976"/>
                <a:chExt cx="142" cy="186"/>
              </a:xfrm>
            </p:grpSpPr>
            <p:sp>
              <p:nvSpPr>
                <p:cNvPr id="165" name="Rectangle 363"/>
                <p:cNvSpPr>
                  <a:spLocks noChangeArrowheads="1"/>
                </p:cNvSpPr>
                <p:nvPr/>
              </p:nvSpPr>
              <p:spPr bwMode="auto">
                <a:xfrm>
                  <a:off x="1495" y="976"/>
                  <a:ext cx="45" cy="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166" name="Text Box 364"/>
                <p:cNvSpPr txBox="1">
                  <a:spLocks noChangeArrowheads="1"/>
                </p:cNvSpPr>
                <p:nvPr/>
              </p:nvSpPr>
              <p:spPr bwMode="auto">
                <a:xfrm>
                  <a:off x="1513" y="1065"/>
                  <a:ext cx="5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latin typeface="+mj-lt"/>
                      <a:cs typeface="Arial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67" name="AutoShape 365"/>
                <p:cNvSpPr>
                  <a:spLocks noChangeArrowheads="1"/>
                </p:cNvSpPr>
                <p:nvPr/>
              </p:nvSpPr>
              <p:spPr bwMode="auto">
                <a:xfrm rot="5400000">
                  <a:off x="1429" y="1024"/>
                  <a:ext cx="90" cy="9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99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168" name="Rectangle 366"/>
                <p:cNvSpPr>
                  <a:spLocks noChangeArrowheads="1"/>
                </p:cNvSpPr>
                <p:nvPr/>
              </p:nvSpPr>
              <p:spPr bwMode="auto">
                <a:xfrm>
                  <a:off x="1473" y="1026"/>
                  <a:ext cx="46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</p:grpSp>
          <p:cxnSp>
            <p:nvCxnSpPr>
              <p:cNvPr id="153" name="AutoShape 367"/>
              <p:cNvCxnSpPr>
                <a:cxnSpLocks noChangeShapeType="1"/>
              </p:cNvCxnSpPr>
              <p:nvPr/>
            </p:nvCxnSpPr>
            <p:spPr bwMode="auto">
              <a:xfrm>
                <a:off x="1255" y="3384"/>
                <a:ext cx="59" cy="0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54" name="Rectangle 370"/>
              <p:cNvSpPr>
                <a:spLocks noChangeArrowheads="1"/>
              </p:cNvSpPr>
              <p:nvPr/>
            </p:nvSpPr>
            <p:spPr bwMode="auto">
              <a:xfrm>
                <a:off x="1415" y="3276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155" name="AutoShape 371"/>
              <p:cNvCxnSpPr>
                <a:cxnSpLocks noChangeShapeType="1"/>
              </p:cNvCxnSpPr>
              <p:nvPr/>
            </p:nvCxnSpPr>
            <p:spPr bwMode="auto">
              <a:xfrm flipH="1">
                <a:off x="1415" y="3278"/>
                <a:ext cx="1" cy="21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56" name="Oval 376"/>
              <p:cNvSpPr>
                <a:spLocks noChangeAspect="1" noChangeArrowheads="1"/>
              </p:cNvSpPr>
              <p:nvPr/>
            </p:nvSpPr>
            <p:spPr bwMode="auto">
              <a:xfrm>
                <a:off x="1612" y="3337"/>
                <a:ext cx="82" cy="82"/>
              </a:xfrm>
              <a:prstGeom prst="ellipse">
                <a:avLst/>
              </a:prstGeom>
              <a:solidFill>
                <a:srgbClr val="000099"/>
              </a:solidFill>
              <a:ln w="19050" algn="ctr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A</a:t>
                </a:r>
                <a:endParaRPr lang="en-US" sz="10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57" name="Rectangle 377"/>
              <p:cNvSpPr>
                <a:spLocks noChangeArrowheads="1"/>
              </p:cNvSpPr>
              <p:nvPr/>
            </p:nvSpPr>
            <p:spPr bwMode="auto">
              <a:xfrm>
                <a:off x="1495" y="3333"/>
                <a:ext cx="11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158" name="AutoShape 378"/>
              <p:cNvCxnSpPr>
                <a:cxnSpLocks noChangeShapeType="1"/>
              </p:cNvCxnSpPr>
              <p:nvPr/>
            </p:nvCxnSpPr>
            <p:spPr bwMode="auto">
              <a:xfrm>
                <a:off x="1506" y="3378"/>
                <a:ext cx="100" cy="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59" name="Rectangle 381"/>
              <p:cNvSpPr>
                <a:spLocks noChangeArrowheads="1"/>
              </p:cNvSpPr>
              <p:nvPr/>
            </p:nvSpPr>
            <p:spPr bwMode="auto">
              <a:xfrm>
                <a:off x="1418" y="3407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160" name="Group 394"/>
              <p:cNvGrpSpPr>
                <a:grpSpLocks/>
              </p:cNvGrpSpPr>
              <p:nvPr/>
            </p:nvGrpSpPr>
            <p:grpSpPr bwMode="auto">
              <a:xfrm>
                <a:off x="1313" y="3309"/>
                <a:ext cx="272" cy="141"/>
                <a:chOff x="4332" y="2296"/>
                <a:chExt cx="272" cy="141"/>
              </a:xfrm>
            </p:grpSpPr>
            <p:sp>
              <p:nvSpPr>
                <p:cNvPr id="161" name="AutoShape 395"/>
                <p:cNvSpPr>
                  <a:spLocks noChangeArrowheads="1"/>
                </p:cNvSpPr>
                <p:nvPr/>
              </p:nvSpPr>
              <p:spPr bwMode="auto">
                <a:xfrm>
                  <a:off x="4332" y="2296"/>
                  <a:ext cx="272" cy="138"/>
                </a:xfrm>
                <a:prstGeom prst="homePlate">
                  <a:avLst>
                    <a:gd name="adj" fmla="val 49275"/>
                  </a:avLst>
                </a:prstGeom>
                <a:solidFill>
                  <a:srgbClr val="FFC000"/>
                </a:solidFill>
                <a:ln w="12700" algn="ctr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defRPr/>
                  </a:pPr>
                  <a:endParaRPr lang="de-AT" sz="1000">
                    <a:solidFill>
                      <a:srgbClr val="000099"/>
                    </a:solidFill>
                    <a:latin typeface="+mj-lt"/>
                  </a:endParaRPr>
                </a:p>
              </p:txBody>
            </p:sp>
            <p:grpSp>
              <p:nvGrpSpPr>
                <p:cNvPr id="162" name="Group 396"/>
                <p:cNvGrpSpPr>
                  <a:grpSpLocks/>
                </p:cNvGrpSpPr>
                <p:nvPr/>
              </p:nvGrpSpPr>
              <p:grpSpPr bwMode="auto">
                <a:xfrm>
                  <a:off x="4354" y="2312"/>
                  <a:ext cx="182" cy="125"/>
                  <a:chOff x="4354" y="2312"/>
                  <a:chExt cx="182" cy="125"/>
                </a:xfrm>
              </p:grpSpPr>
              <p:sp>
                <p:nvSpPr>
                  <p:cNvPr id="163" name="Text Box 3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2" y="2341"/>
                    <a:ext cx="44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2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  <p:sp>
                <p:nvSpPr>
                  <p:cNvPr id="164" name="Text Box 3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4" y="2312"/>
                    <a:ext cx="182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   </a:t>
                    </a:r>
                    <a:r>
                      <a:rPr lang="de-DE" sz="1000" b="1" dirty="0" err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69" name="Group 4"/>
            <p:cNvGrpSpPr>
              <a:grpSpLocks/>
            </p:cNvGrpSpPr>
            <p:nvPr/>
          </p:nvGrpSpPr>
          <p:grpSpPr bwMode="auto">
            <a:xfrm>
              <a:off x="4380359" y="3833738"/>
              <a:ext cx="839788" cy="454025"/>
              <a:chOff x="1165" y="3188"/>
              <a:chExt cx="529" cy="286"/>
            </a:xfrm>
          </p:grpSpPr>
          <p:sp>
            <p:nvSpPr>
              <p:cNvPr id="170" name="Text Box 373"/>
              <p:cNvSpPr txBox="1">
                <a:spLocks noChangeArrowheads="1"/>
              </p:cNvSpPr>
              <p:nvPr/>
            </p:nvSpPr>
            <p:spPr bwMode="auto">
              <a:xfrm>
                <a:off x="1313" y="319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71" name="AutoShape 374"/>
              <p:cNvSpPr>
                <a:spLocks noChangeArrowheads="1"/>
              </p:cNvSpPr>
              <p:nvPr/>
            </p:nvSpPr>
            <p:spPr bwMode="auto">
              <a:xfrm rot="10800000">
                <a:off x="1371" y="3188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de-AT" sz="1000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172" name="Rectangle 375"/>
              <p:cNvSpPr>
                <a:spLocks noChangeArrowheads="1"/>
              </p:cNvSpPr>
              <p:nvPr/>
            </p:nvSpPr>
            <p:spPr bwMode="auto">
              <a:xfrm rot="5400000">
                <a:off x="1392" y="3214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 b="1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173" name="Rectangle 354"/>
              <p:cNvSpPr>
                <a:spLocks noChangeArrowheads="1"/>
              </p:cNvSpPr>
              <p:nvPr/>
            </p:nvSpPr>
            <p:spPr bwMode="auto">
              <a:xfrm>
                <a:off x="1314" y="3339"/>
                <a:ext cx="2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174" name="Group 362"/>
              <p:cNvGrpSpPr>
                <a:grpSpLocks/>
              </p:cNvGrpSpPr>
              <p:nvPr/>
            </p:nvGrpSpPr>
            <p:grpSpPr bwMode="auto">
              <a:xfrm>
                <a:off x="1165" y="3288"/>
                <a:ext cx="142" cy="186"/>
                <a:chOff x="1429" y="976"/>
                <a:chExt cx="142" cy="186"/>
              </a:xfrm>
            </p:grpSpPr>
            <p:sp>
              <p:nvSpPr>
                <p:cNvPr id="187" name="Rectangle 363"/>
                <p:cNvSpPr>
                  <a:spLocks noChangeArrowheads="1"/>
                </p:cNvSpPr>
                <p:nvPr/>
              </p:nvSpPr>
              <p:spPr bwMode="auto">
                <a:xfrm>
                  <a:off x="1495" y="976"/>
                  <a:ext cx="45" cy="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188" name="Text Box 364"/>
                <p:cNvSpPr txBox="1">
                  <a:spLocks noChangeArrowheads="1"/>
                </p:cNvSpPr>
                <p:nvPr/>
              </p:nvSpPr>
              <p:spPr bwMode="auto">
                <a:xfrm>
                  <a:off x="1513" y="1065"/>
                  <a:ext cx="5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latin typeface="+mj-lt"/>
                      <a:cs typeface="Arial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89" name="AutoShape 365"/>
                <p:cNvSpPr>
                  <a:spLocks noChangeArrowheads="1"/>
                </p:cNvSpPr>
                <p:nvPr/>
              </p:nvSpPr>
              <p:spPr bwMode="auto">
                <a:xfrm rot="5400000">
                  <a:off x="1429" y="1024"/>
                  <a:ext cx="90" cy="9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99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190" name="Rectangle 366"/>
                <p:cNvSpPr>
                  <a:spLocks noChangeArrowheads="1"/>
                </p:cNvSpPr>
                <p:nvPr/>
              </p:nvSpPr>
              <p:spPr bwMode="auto">
                <a:xfrm>
                  <a:off x="1473" y="1026"/>
                  <a:ext cx="46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</p:grpSp>
          <p:cxnSp>
            <p:nvCxnSpPr>
              <p:cNvPr id="175" name="AutoShape 367"/>
              <p:cNvCxnSpPr>
                <a:cxnSpLocks noChangeShapeType="1"/>
              </p:cNvCxnSpPr>
              <p:nvPr/>
            </p:nvCxnSpPr>
            <p:spPr bwMode="auto">
              <a:xfrm>
                <a:off x="1255" y="3384"/>
                <a:ext cx="59" cy="0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76" name="Rectangle 370"/>
              <p:cNvSpPr>
                <a:spLocks noChangeArrowheads="1"/>
              </p:cNvSpPr>
              <p:nvPr/>
            </p:nvSpPr>
            <p:spPr bwMode="auto">
              <a:xfrm>
                <a:off x="1415" y="3276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177" name="AutoShape 371"/>
              <p:cNvCxnSpPr>
                <a:cxnSpLocks noChangeShapeType="1"/>
              </p:cNvCxnSpPr>
              <p:nvPr/>
            </p:nvCxnSpPr>
            <p:spPr bwMode="auto">
              <a:xfrm flipH="1">
                <a:off x="1415" y="3278"/>
                <a:ext cx="1" cy="21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78" name="Oval 376"/>
              <p:cNvSpPr>
                <a:spLocks noChangeAspect="1" noChangeArrowheads="1"/>
              </p:cNvSpPr>
              <p:nvPr/>
            </p:nvSpPr>
            <p:spPr bwMode="auto">
              <a:xfrm>
                <a:off x="1612" y="3337"/>
                <a:ext cx="82" cy="82"/>
              </a:xfrm>
              <a:prstGeom prst="ellipse">
                <a:avLst/>
              </a:prstGeom>
              <a:solidFill>
                <a:srgbClr val="000099"/>
              </a:solidFill>
              <a:ln w="19050" algn="ctr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A</a:t>
                </a:r>
                <a:endParaRPr lang="en-US" sz="10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79" name="Rectangle 377"/>
              <p:cNvSpPr>
                <a:spLocks noChangeArrowheads="1"/>
              </p:cNvSpPr>
              <p:nvPr/>
            </p:nvSpPr>
            <p:spPr bwMode="auto">
              <a:xfrm>
                <a:off x="1495" y="3333"/>
                <a:ext cx="11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180" name="AutoShape 378"/>
              <p:cNvCxnSpPr>
                <a:cxnSpLocks noChangeShapeType="1"/>
              </p:cNvCxnSpPr>
              <p:nvPr/>
            </p:nvCxnSpPr>
            <p:spPr bwMode="auto">
              <a:xfrm>
                <a:off x="1506" y="3378"/>
                <a:ext cx="100" cy="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81" name="Rectangle 381"/>
              <p:cNvSpPr>
                <a:spLocks noChangeArrowheads="1"/>
              </p:cNvSpPr>
              <p:nvPr/>
            </p:nvSpPr>
            <p:spPr bwMode="auto">
              <a:xfrm>
                <a:off x="1418" y="3407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182" name="Group 394"/>
              <p:cNvGrpSpPr>
                <a:grpSpLocks/>
              </p:cNvGrpSpPr>
              <p:nvPr/>
            </p:nvGrpSpPr>
            <p:grpSpPr bwMode="auto">
              <a:xfrm>
                <a:off x="1313" y="3309"/>
                <a:ext cx="272" cy="141"/>
                <a:chOff x="4332" y="2296"/>
                <a:chExt cx="272" cy="141"/>
              </a:xfrm>
            </p:grpSpPr>
            <p:sp>
              <p:nvSpPr>
                <p:cNvPr id="183" name="AutoShape 395"/>
                <p:cNvSpPr>
                  <a:spLocks noChangeArrowheads="1"/>
                </p:cNvSpPr>
                <p:nvPr/>
              </p:nvSpPr>
              <p:spPr bwMode="auto">
                <a:xfrm>
                  <a:off x="4332" y="2296"/>
                  <a:ext cx="272" cy="138"/>
                </a:xfrm>
                <a:prstGeom prst="homePlate">
                  <a:avLst>
                    <a:gd name="adj" fmla="val 49275"/>
                  </a:avLst>
                </a:prstGeom>
                <a:solidFill>
                  <a:srgbClr val="FFC000"/>
                </a:solidFill>
                <a:ln w="12700" algn="ctr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defRPr/>
                  </a:pPr>
                  <a:endParaRPr lang="de-AT" sz="1000">
                    <a:solidFill>
                      <a:srgbClr val="000099"/>
                    </a:solidFill>
                    <a:latin typeface="+mj-lt"/>
                  </a:endParaRPr>
                </a:p>
              </p:txBody>
            </p:sp>
            <p:grpSp>
              <p:nvGrpSpPr>
                <p:cNvPr id="184" name="Group 396"/>
                <p:cNvGrpSpPr>
                  <a:grpSpLocks/>
                </p:cNvGrpSpPr>
                <p:nvPr/>
              </p:nvGrpSpPr>
              <p:grpSpPr bwMode="auto">
                <a:xfrm>
                  <a:off x="4354" y="2312"/>
                  <a:ext cx="182" cy="125"/>
                  <a:chOff x="4354" y="2312"/>
                  <a:chExt cx="182" cy="125"/>
                </a:xfrm>
              </p:grpSpPr>
              <p:sp>
                <p:nvSpPr>
                  <p:cNvPr id="185" name="Text Box 3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2" y="2341"/>
                    <a:ext cx="44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2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  <p:sp>
                <p:nvSpPr>
                  <p:cNvPr id="186" name="Text Box 3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4" y="2312"/>
                    <a:ext cx="182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   </a:t>
                    </a:r>
                    <a:r>
                      <a:rPr lang="de-DE" sz="1000" b="1" dirty="0" err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</p:grpSp>
          </p:grpSp>
        </p:grpSp>
        <p:cxnSp>
          <p:nvCxnSpPr>
            <p:cNvPr id="191" name="AutoShape 192"/>
            <p:cNvCxnSpPr>
              <a:cxnSpLocks noChangeShapeType="1"/>
              <a:stCxn id="138" idx="6"/>
              <a:endCxn id="172" idx="1"/>
            </p:cNvCxnSpPr>
            <p:nvPr/>
          </p:nvCxnSpPr>
          <p:spPr bwMode="auto">
            <a:xfrm>
              <a:off x="4328170" y="3517206"/>
              <a:ext cx="449064" cy="393526"/>
            </a:xfrm>
            <a:prstGeom prst="curvedConnector2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cxnSp>
          <p:nvCxnSpPr>
            <p:cNvPr id="194" name="AutoShape 192"/>
            <p:cNvCxnSpPr>
              <a:cxnSpLocks noChangeShapeType="1"/>
              <a:stCxn id="138" idx="2"/>
              <a:endCxn id="150" idx="1"/>
            </p:cNvCxnSpPr>
            <p:nvPr/>
          </p:nvCxnSpPr>
          <p:spPr bwMode="auto">
            <a:xfrm rot="10800000" flipV="1">
              <a:off x="3909967" y="3517206"/>
              <a:ext cx="288029" cy="78060"/>
            </a:xfrm>
            <a:prstGeom prst="curvedConnector2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sp>
          <p:nvSpPr>
            <p:cNvPr id="201" name="Oval 376"/>
            <p:cNvSpPr>
              <a:spLocks noChangeAspect="1" noChangeArrowheads="1"/>
            </p:cNvSpPr>
            <p:nvPr/>
          </p:nvSpPr>
          <p:spPr bwMode="auto">
            <a:xfrm>
              <a:off x="6132361" y="4018905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202" name="AutoShape 192"/>
            <p:cNvCxnSpPr>
              <a:cxnSpLocks noChangeShapeType="1"/>
              <a:stCxn id="178" idx="6"/>
              <a:endCxn id="201" idx="2"/>
            </p:cNvCxnSpPr>
            <p:nvPr/>
          </p:nvCxnSpPr>
          <p:spPr bwMode="auto">
            <a:xfrm flipV="1">
              <a:off x="5220147" y="4083993"/>
              <a:ext cx="912214" cy="51371"/>
            </a:xfrm>
            <a:prstGeom prst="curvedConnector3">
              <a:avLst>
                <a:gd name="adj1" fmla="val 15021"/>
              </a:avLst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cxnSp>
          <p:nvCxnSpPr>
            <p:cNvPr id="285" name="AutoShape 192"/>
            <p:cNvCxnSpPr>
              <a:cxnSpLocks noChangeShapeType="1"/>
              <a:stCxn id="156" idx="6"/>
              <a:endCxn id="281" idx="2"/>
            </p:cNvCxnSpPr>
            <p:nvPr/>
          </p:nvCxnSpPr>
          <p:spPr bwMode="auto">
            <a:xfrm flipV="1">
              <a:off x="4352879" y="3782120"/>
              <a:ext cx="1779482" cy="37778"/>
            </a:xfrm>
            <a:prstGeom prst="curvedConnector3">
              <a:avLst>
                <a:gd name="adj1" fmla="val 755"/>
              </a:avLst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grpSp>
          <p:nvGrpSpPr>
            <p:cNvPr id="296" name="Gruppieren 295"/>
            <p:cNvGrpSpPr/>
            <p:nvPr/>
          </p:nvGrpSpPr>
          <p:grpSpPr>
            <a:xfrm>
              <a:off x="2708976" y="3717032"/>
              <a:ext cx="575978" cy="495201"/>
              <a:chOff x="3323231" y="5984676"/>
              <a:chExt cx="575978" cy="495201"/>
            </a:xfrm>
          </p:grpSpPr>
          <p:sp>
            <p:nvSpPr>
              <p:cNvPr id="297" name="Text Box 209"/>
              <p:cNvSpPr txBox="1">
                <a:spLocks noChangeArrowheads="1"/>
              </p:cNvSpPr>
              <p:nvPr/>
            </p:nvSpPr>
            <p:spPr bwMode="auto">
              <a:xfrm>
                <a:off x="3411632" y="6100116"/>
                <a:ext cx="99387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 smtClean="0">
                    <a:solidFill>
                      <a:srgbClr val="000099"/>
                    </a:solidFill>
                    <a:latin typeface="Verdana" pitchFamily="34" charset="0"/>
                  </a:rPr>
                  <a:t>A</a:t>
                </a:r>
                <a:endParaRPr lang="en-US" sz="1000" b="1" dirty="0">
                  <a:solidFill>
                    <a:srgbClr val="000099"/>
                  </a:solidFill>
                  <a:latin typeface="Verdana" pitchFamily="34" charset="0"/>
                </a:endParaRPr>
              </a:p>
            </p:txBody>
          </p:sp>
          <p:sp>
            <p:nvSpPr>
              <p:cNvPr id="298" name="Rectangle 211"/>
              <p:cNvSpPr>
                <a:spLocks noChangeArrowheads="1"/>
              </p:cNvSpPr>
              <p:nvPr/>
            </p:nvSpPr>
            <p:spPr bwMode="auto">
              <a:xfrm>
                <a:off x="3826194" y="6335414"/>
                <a:ext cx="73015" cy="1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cxnSp>
            <p:nvCxnSpPr>
              <p:cNvPr id="299" name="AutoShape 212"/>
              <p:cNvCxnSpPr>
                <a:cxnSpLocks noChangeShapeType="1"/>
              </p:cNvCxnSpPr>
              <p:nvPr/>
            </p:nvCxnSpPr>
            <p:spPr bwMode="auto">
              <a:xfrm>
                <a:off x="3434248" y="6055097"/>
                <a:ext cx="115868" cy="1587"/>
              </a:xfrm>
              <a:prstGeom prst="straightConnector1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300" name="AutoShape 210"/>
              <p:cNvSpPr>
                <a:spLocks noChangeArrowheads="1"/>
              </p:cNvSpPr>
              <p:nvPr/>
            </p:nvSpPr>
            <p:spPr bwMode="auto">
              <a:xfrm rot="5400000">
                <a:off x="3323221" y="5984686"/>
                <a:ext cx="142875" cy="142856"/>
              </a:xfrm>
              <a:custGeom>
                <a:avLst/>
                <a:gdLst>
                  <a:gd name="T0" fmla="*/ 45 w 21600"/>
                  <a:gd name="T1" fmla="*/ 0 h 21600"/>
                  <a:gd name="T2" fmla="*/ 11 w 21600"/>
                  <a:gd name="T3" fmla="*/ 45 h 21600"/>
                  <a:gd name="T4" fmla="*/ 45 w 21600"/>
                  <a:gd name="T5" fmla="*/ 23 h 21600"/>
                  <a:gd name="T6" fmla="*/ 79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de-AT"/>
              </a:p>
            </p:txBody>
          </p:sp>
        </p:grpSp>
        <p:cxnSp>
          <p:nvCxnSpPr>
            <p:cNvPr id="305" name="AutoShape 192"/>
            <p:cNvCxnSpPr>
              <a:cxnSpLocks noChangeShapeType="1"/>
              <a:endCxn id="165" idx="1"/>
            </p:cNvCxnSpPr>
            <p:nvPr/>
          </p:nvCxnSpPr>
          <p:spPr bwMode="auto">
            <a:xfrm>
              <a:off x="2915816" y="3789040"/>
              <a:ext cx="702050" cy="356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sp>
          <p:nvSpPr>
            <p:cNvPr id="293" name="Rectangle 211"/>
            <p:cNvSpPr>
              <a:spLocks noChangeArrowheads="1"/>
            </p:cNvSpPr>
            <p:nvPr/>
          </p:nvSpPr>
          <p:spPr bwMode="auto">
            <a:xfrm>
              <a:off x="3211939" y="3722934"/>
              <a:ext cx="73015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>
                <a:latin typeface="Verdana" pitchFamily="34" charset="0"/>
              </a:endParaRPr>
            </a:p>
          </p:txBody>
        </p:sp>
        <p:cxnSp>
          <p:nvCxnSpPr>
            <p:cNvPr id="333" name="AutoShape 192"/>
            <p:cNvCxnSpPr>
              <a:cxnSpLocks noChangeShapeType="1"/>
              <a:endCxn id="187" idx="1"/>
            </p:cNvCxnSpPr>
            <p:nvPr/>
          </p:nvCxnSpPr>
          <p:spPr bwMode="auto">
            <a:xfrm flipV="1">
              <a:off x="2843808" y="4140126"/>
              <a:ext cx="1641326" cy="895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cxnSp>
          <p:nvCxnSpPr>
            <p:cNvPr id="381" name="AutoShape 238"/>
            <p:cNvCxnSpPr>
              <a:cxnSpLocks noChangeShapeType="1"/>
              <a:stCxn id="382" idx="3"/>
              <a:endCxn id="281" idx="6"/>
            </p:cNvCxnSpPr>
            <p:nvPr/>
          </p:nvCxnSpPr>
          <p:spPr bwMode="auto">
            <a:xfrm rot="10800000" flipV="1">
              <a:off x="6262536" y="2808936"/>
              <a:ext cx="579428" cy="973183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99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86" name="AutoShape 238"/>
            <p:cNvCxnSpPr>
              <a:cxnSpLocks noChangeShapeType="1"/>
              <a:stCxn id="383" idx="3"/>
              <a:endCxn id="201" idx="6"/>
            </p:cNvCxnSpPr>
            <p:nvPr/>
          </p:nvCxnSpPr>
          <p:spPr bwMode="auto">
            <a:xfrm rot="10800000" flipV="1">
              <a:off x="6262537" y="3117161"/>
              <a:ext cx="585143" cy="96683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99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36" name="AutoShape 238"/>
            <p:cNvCxnSpPr>
              <a:cxnSpLocks noChangeShapeType="1"/>
              <a:endCxn id="432" idx="0"/>
            </p:cNvCxnSpPr>
            <p:nvPr/>
          </p:nvCxnSpPr>
          <p:spPr bwMode="auto">
            <a:xfrm rot="10800000">
              <a:off x="2278969" y="3159451"/>
              <a:ext cx="512357" cy="634574"/>
            </a:xfrm>
            <a:prstGeom prst="curvedConnector3">
              <a:avLst>
                <a:gd name="adj1" fmla="val 45352"/>
              </a:avLst>
            </a:prstGeom>
            <a:noFill/>
            <a:ln w="25400">
              <a:solidFill>
                <a:srgbClr val="000099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43" name="AutoShape 238"/>
            <p:cNvCxnSpPr>
              <a:cxnSpLocks noChangeShapeType="1"/>
              <a:endCxn id="434" idx="0"/>
            </p:cNvCxnSpPr>
            <p:nvPr/>
          </p:nvCxnSpPr>
          <p:spPr bwMode="auto">
            <a:xfrm rot="10800000">
              <a:off x="2278969" y="3607492"/>
              <a:ext cx="514293" cy="534221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99"/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456" name="Gruppieren 455"/>
          <p:cNvGrpSpPr/>
          <p:nvPr/>
        </p:nvGrpSpPr>
        <p:grpSpPr>
          <a:xfrm>
            <a:off x="2278968" y="3159452"/>
            <a:ext cx="4544332" cy="2770202"/>
            <a:chOff x="2278968" y="3159452"/>
            <a:chExt cx="4544332" cy="2770202"/>
          </a:xfrm>
        </p:grpSpPr>
        <p:grpSp>
          <p:nvGrpSpPr>
            <p:cNvPr id="236" name="Group 4"/>
            <p:cNvGrpSpPr>
              <a:grpSpLocks/>
            </p:cNvGrpSpPr>
            <p:nvPr/>
          </p:nvGrpSpPr>
          <p:grpSpPr bwMode="auto">
            <a:xfrm>
              <a:off x="3513016" y="5135215"/>
              <a:ext cx="839788" cy="454025"/>
              <a:chOff x="1165" y="3188"/>
              <a:chExt cx="529" cy="286"/>
            </a:xfrm>
          </p:grpSpPr>
          <p:sp>
            <p:nvSpPr>
              <p:cNvPr id="237" name="Text Box 373"/>
              <p:cNvSpPr txBox="1">
                <a:spLocks noChangeArrowheads="1"/>
              </p:cNvSpPr>
              <p:nvPr/>
            </p:nvSpPr>
            <p:spPr bwMode="auto">
              <a:xfrm>
                <a:off x="1313" y="319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38" name="AutoShape 374"/>
              <p:cNvSpPr>
                <a:spLocks noChangeArrowheads="1"/>
              </p:cNvSpPr>
              <p:nvPr/>
            </p:nvSpPr>
            <p:spPr bwMode="auto">
              <a:xfrm rot="10800000">
                <a:off x="1371" y="3188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de-AT" sz="1000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239" name="Rectangle 375"/>
              <p:cNvSpPr>
                <a:spLocks noChangeArrowheads="1"/>
              </p:cNvSpPr>
              <p:nvPr/>
            </p:nvSpPr>
            <p:spPr bwMode="auto">
              <a:xfrm rot="5400000">
                <a:off x="1392" y="3214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 b="1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240" name="Rectangle 354"/>
              <p:cNvSpPr>
                <a:spLocks noChangeArrowheads="1"/>
              </p:cNvSpPr>
              <p:nvPr/>
            </p:nvSpPr>
            <p:spPr bwMode="auto">
              <a:xfrm>
                <a:off x="1314" y="3339"/>
                <a:ext cx="2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241" name="Group 362"/>
              <p:cNvGrpSpPr>
                <a:grpSpLocks/>
              </p:cNvGrpSpPr>
              <p:nvPr/>
            </p:nvGrpSpPr>
            <p:grpSpPr bwMode="auto">
              <a:xfrm>
                <a:off x="1165" y="3288"/>
                <a:ext cx="142" cy="186"/>
                <a:chOff x="1429" y="976"/>
                <a:chExt cx="142" cy="186"/>
              </a:xfrm>
            </p:grpSpPr>
            <p:sp>
              <p:nvSpPr>
                <p:cNvPr id="254" name="Rectangle 363"/>
                <p:cNvSpPr>
                  <a:spLocks noChangeArrowheads="1"/>
                </p:cNvSpPr>
                <p:nvPr/>
              </p:nvSpPr>
              <p:spPr bwMode="auto">
                <a:xfrm>
                  <a:off x="1495" y="976"/>
                  <a:ext cx="45" cy="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255" name="Text Box 364"/>
                <p:cNvSpPr txBox="1">
                  <a:spLocks noChangeArrowheads="1"/>
                </p:cNvSpPr>
                <p:nvPr/>
              </p:nvSpPr>
              <p:spPr bwMode="auto">
                <a:xfrm>
                  <a:off x="1513" y="1065"/>
                  <a:ext cx="5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latin typeface="+mj-lt"/>
                      <a:cs typeface="Arial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56" name="AutoShape 365"/>
                <p:cNvSpPr>
                  <a:spLocks noChangeArrowheads="1"/>
                </p:cNvSpPr>
                <p:nvPr/>
              </p:nvSpPr>
              <p:spPr bwMode="auto">
                <a:xfrm rot="5400000">
                  <a:off x="1429" y="1024"/>
                  <a:ext cx="90" cy="9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99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257" name="Rectangle 366"/>
                <p:cNvSpPr>
                  <a:spLocks noChangeArrowheads="1"/>
                </p:cNvSpPr>
                <p:nvPr/>
              </p:nvSpPr>
              <p:spPr bwMode="auto">
                <a:xfrm>
                  <a:off x="1473" y="1026"/>
                  <a:ext cx="46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</p:grpSp>
          <p:cxnSp>
            <p:nvCxnSpPr>
              <p:cNvPr id="242" name="AutoShape 367"/>
              <p:cNvCxnSpPr>
                <a:cxnSpLocks noChangeShapeType="1"/>
              </p:cNvCxnSpPr>
              <p:nvPr/>
            </p:nvCxnSpPr>
            <p:spPr bwMode="auto">
              <a:xfrm>
                <a:off x="1255" y="3384"/>
                <a:ext cx="59" cy="0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243" name="Rectangle 370"/>
              <p:cNvSpPr>
                <a:spLocks noChangeArrowheads="1"/>
              </p:cNvSpPr>
              <p:nvPr/>
            </p:nvSpPr>
            <p:spPr bwMode="auto">
              <a:xfrm>
                <a:off x="1415" y="3276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244" name="AutoShape 371"/>
              <p:cNvCxnSpPr>
                <a:cxnSpLocks noChangeShapeType="1"/>
              </p:cNvCxnSpPr>
              <p:nvPr/>
            </p:nvCxnSpPr>
            <p:spPr bwMode="auto">
              <a:xfrm flipH="1">
                <a:off x="1415" y="3278"/>
                <a:ext cx="1" cy="21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245" name="Oval 376"/>
              <p:cNvSpPr>
                <a:spLocks noChangeAspect="1" noChangeArrowheads="1"/>
              </p:cNvSpPr>
              <p:nvPr/>
            </p:nvSpPr>
            <p:spPr bwMode="auto">
              <a:xfrm>
                <a:off x="1612" y="3337"/>
                <a:ext cx="82" cy="82"/>
              </a:xfrm>
              <a:prstGeom prst="ellipse">
                <a:avLst/>
              </a:prstGeom>
              <a:solidFill>
                <a:srgbClr val="000099"/>
              </a:solidFill>
              <a:ln w="19050" algn="ctr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A</a:t>
                </a:r>
                <a:endParaRPr lang="en-US" sz="10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46" name="Rectangle 377"/>
              <p:cNvSpPr>
                <a:spLocks noChangeArrowheads="1"/>
              </p:cNvSpPr>
              <p:nvPr/>
            </p:nvSpPr>
            <p:spPr bwMode="auto">
              <a:xfrm>
                <a:off x="1495" y="3333"/>
                <a:ext cx="11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247" name="AutoShape 378"/>
              <p:cNvCxnSpPr>
                <a:cxnSpLocks noChangeShapeType="1"/>
              </p:cNvCxnSpPr>
              <p:nvPr/>
            </p:nvCxnSpPr>
            <p:spPr bwMode="auto">
              <a:xfrm>
                <a:off x="1506" y="3378"/>
                <a:ext cx="100" cy="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248" name="Rectangle 381"/>
              <p:cNvSpPr>
                <a:spLocks noChangeArrowheads="1"/>
              </p:cNvSpPr>
              <p:nvPr/>
            </p:nvSpPr>
            <p:spPr bwMode="auto">
              <a:xfrm>
                <a:off x="1418" y="3407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249" name="Group 394"/>
              <p:cNvGrpSpPr>
                <a:grpSpLocks/>
              </p:cNvGrpSpPr>
              <p:nvPr/>
            </p:nvGrpSpPr>
            <p:grpSpPr bwMode="auto">
              <a:xfrm>
                <a:off x="1313" y="3309"/>
                <a:ext cx="272" cy="141"/>
                <a:chOff x="4332" y="2296"/>
                <a:chExt cx="272" cy="141"/>
              </a:xfrm>
            </p:grpSpPr>
            <p:sp>
              <p:nvSpPr>
                <p:cNvPr id="250" name="AutoShape 395"/>
                <p:cNvSpPr>
                  <a:spLocks noChangeArrowheads="1"/>
                </p:cNvSpPr>
                <p:nvPr/>
              </p:nvSpPr>
              <p:spPr bwMode="auto">
                <a:xfrm>
                  <a:off x="4332" y="2296"/>
                  <a:ext cx="272" cy="138"/>
                </a:xfrm>
                <a:prstGeom prst="homePlate">
                  <a:avLst>
                    <a:gd name="adj" fmla="val 49275"/>
                  </a:avLst>
                </a:prstGeom>
                <a:solidFill>
                  <a:srgbClr val="FFC000"/>
                </a:solidFill>
                <a:ln w="12700" algn="ctr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defRPr/>
                  </a:pPr>
                  <a:endParaRPr lang="de-AT" sz="1000">
                    <a:solidFill>
                      <a:srgbClr val="000099"/>
                    </a:solidFill>
                    <a:latin typeface="+mj-lt"/>
                  </a:endParaRPr>
                </a:p>
              </p:txBody>
            </p:sp>
            <p:grpSp>
              <p:nvGrpSpPr>
                <p:cNvPr id="251" name="Group 396"/>
                <p:cNvGrpSpPr>
                  <a:grpSpLocks/>
                </p:cNvGrpSpPr>
                <p:nvPr/>
              </p:nvGrpSpPr>
              <p:grpSpPr bwMode="auto">
                <a:xfrm>
                  <a:off x="4354" y="2312"/>
                  <a:ext cx="182" cy="125"/>
                  <a:chOff x="4354" y="2312"/>
                  <a:chExt cx="182" cy="125"/>
                </a:xfrm>
              </p:grpSpPr>
              <p:sp>
                <p:nvSpPr>
                  <p:cNvPr id="252" name="Text Box 3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2" y="2341"/>
                    <a:ext cx="44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2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  <p:sp>
                <p:nvSpPr>
                  <p:cNvPr id="253" name="Text Box 3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4" y="2312"/>
                    <a:ext cx="182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   </a:t>
                    </a:r>
                    <a:r>
                      <a:rPr lang="de-DE" sz="1000" b="1" dirty="0" err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258" name="Group 4"/>
            <p:cNvGrpSpPr>
              <a:grpSpLocks/>
            </p:cNvGrpSpPr>
            <p:nvPr/>
          </p:nvGrpSpPr>
          <p:grpSpPr bwMode="auto">
            <a:xfrm>
              <a:off x="4380284" y="5423247"/>
              <a:ext cx="839788" cy="454025"/>
              <a:chOff x="1165" y="3188"/>
              <a:chExt cx="529" cy="286"/>
            </a:xfrm>
          </p:grpSpPr>
          <p:sp>
            <p:nvSpPr>
              <p:cNvPr id="259" name="Text Box 373"/>
              <p:cNvSpPr txBox="1">
                <a:spLocks noChangeArrowheads="1"/>
              </p:cNvSpPr>
              <p:nvPr/>
            </p:nvSpPr>
            <p:spPr bwMode="auto">
              <a:xfrm>
                <a:off x="1313" y="319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60" name="AutoShape 374"/>
              <p:cNvSpPr>
                <a:spLocks noChangeArrowheads="1"/>
              </p:cNvSpPr>
              <p:nvPr/>
            </p:nvSpPr>
            <p:spPr bwMode="auto">
              <a:xfrm rot="10800000">
                <a:off x="1371" y="3188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de-AT" sz="1000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261" name="Rectangle 375"/>
              <p:cNvSpPr>
                <a:spLocks noChangeArrowheads="1"/>
              </p:cNvSpPr>
              <p:nvPr/>
            </p:nvSpPr>
            <p:spPr bwMode="auto">
              <a:xfrm rot="5400000">
                <a:off x="1392" y="3214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 b="1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262" name="Rectangle 354"/>
              <p:cNvSpPr>
                <a:spLocks noChangeArrowheads="1"/>
              </p:cNvSpPr>
              <p:nvPr/>
            </p:nvSpPr>
            <p:spPr bwMode="auto">
              <a:xfrm>
                <a:off x="1314" y="3339"/>
                <a:ext cx="2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263" name="Group 362"/>
              <p:cNvGrpSpPr>
                <a:grpSpLocks/>
              </p:cNvGrpSpPr>
              <p:nvPr/>
            </p:nvGrpSpPr>
            <p:grpSpPr bwMode="auto">
              <a:xfrm>
                <a:off x="1165" y="3288"/>
                <a:ext cx="142" cy="186"/>
                <a:chOff x="1429" y="976"/>
                <a:chExt cx="142" cy="186"/>
              </a:xfrm>
            </p:grpSpPr>
            <p:sp>
              <p:nvSpPr>
                <p:cNvPr id="276" name="Rectangle 363"/>
                <p:cNvSpPr>
                  <a:spLocks noChangeArrowheads="1"/>
                </p:cNvSpPr>
                <p:nvPr/>
              </p:nvSpPr>
              <p:spPr bwMode="auto">
                <a:xfrm>
                  <a:off x="1495" y="976"/>
                  <a:ext cx="45" cy="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277" name="Text Box 364"/>
                <p:cNvSpPr txBox="1">
                  <a:spLocks noChangeArrowheads="1"/>
                </p:cNvSpPr>
                <p:nvPr/>
              </p:nvSpPr>
              <p:spPr bwMode="auto">
                <a:xfrm>
                  <a:off x="1513" y="1065"/>
                  <a:ext cx="5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latin typeface="+mj-lt"/>
                      <a:cs typeface="Arial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78" name="AutoShape 365"/>
                <p:cNvSpPr>
                  <a:spLocks noChangeArrowheads="1"/>
                </p:cNvSpPr>
                <p:nvPr/>
              </p:nvSpPr>
              <p:spPr bwMode="auto">
                <a:xfrm rot="5400000">
                  <a:off x="1429" y="1024"/>
                  <a:ext cx="90" cy="9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99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279" name="Rectangle 366"/>
                <p:cNvSpPr>
                  <a:spLocks noChangeArrowheads="1"/>
                </p:cNvSpPr>
                <p:nvPr/>
              </p:nvSpPr>
              <p:spPr bwMode="auto">
                <a:xfrm>
                  <a:off x="1473" y="1026"/>
                  <a:ext cx="46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</p:grpSp>
          <p:cxnSp>
            <p:nvCxnSpPr>
              <p:cNvPr id="264" name="AutoShape 367"/>
              <p:cNvCxnSpPr>
                <a:cxnSpLocks noChangeShapeType="1"/>
              </p:cNvCxnSpPr>
              <p:nvPr/>
            </p:nvCxnSpPr>
            <p:spPr bwMode="auto">
              <a:xfrm>
                <a:off x="1255" y="3384"/>
                <a:ext cx="59" cy="0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265" name="Rectangle 370"/>
              <p:cNvSpPr>
                <a:spLocks noChangeArrowheads="1"/>
              </p:cNvSpPr>
              <p:nvPr/>
            </p:nvSpPr>
            <p:spPr bwMode="auto">
              <a:xfrm>
                <a:off x="1415" y="3276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266" name="AutoShape 371"/>
              <p:cNvCxnSpPr>
                <a:cxnSpLocks noChangeShapeType="1"/>
              </p:cNvCxnSpPr>
              <p:nvPr/>
            </p:nvCxnSpPr>
            <p:spPr bwMode="auto">
              <a:xfrm flipH="1">
                <a:off x="1415" y="3278"/>
                <a:ext cx="1" cy="21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267" name="Oval 376"/>
              <p:cNvSpPr>
                <a:spLocks noChangeAspect="1" noChangeArrowheads="1"/>
              </p:cNvSpPr>
              <p:nvPr/>
            </p:nvSpPr>
            <p:spPr bwMode="auto">
              <a:xfrm>
                <a:off x="1612" y="3337"/>
                <a:ext cx="82" cy="82"/>
              </a:xfrm>
              <a:prstGeom prst="ellipse">
                <a:avLst/>
              </a:prstGeom>
              <a:solidFill>
                <a:srgbClr val="000099"/>
              </a:solidFill>
              <a:ln w="19050" algn="ctr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A</a:t>
                </a:r>
                <a:endParaRPr lang="en-US" sz="10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68" name="Rectangle 377"/>
              <p:cNvSpPr>
                <a:spLocks noChangeArrowheads="1"/>
              </p:cNvSpPr>
              <p:nvPr/>
            </p:nvSpPr>
            <p:spPr bwMode="auto">
              <a:xfrm>
                <a:off x="1495" y="3333"/>
                <a:ext cx="11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269" name="AutoShape 378"/>
              <p:cNvCxnSpPr>
                <a:cxnSpLocks noChangeShapeType="1"/>
              </p:cNvCxnSpPr>
              <p:nvPr/>
            </p:nvCxnSpPr>
            <p:spPr bwMode="auto">
              <a:xfrm>
                <a:off x="1506" y="3378"/>
                <a:ext cx="100" cy="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270" name="Rectangle 381"/>
              <p:cNvSpPr>
                <a:spLocks noChangeArrowheads="1"/>
              </p:cNvSpPr>
              <p:nvPr/>
            </p:nvSpPr>
            <p:spPr bwMode="auto">
              <a:xfrm>
                <a:off x="1418" y="3407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271" name="Group 394"/>
              <p:cNvGrpSpPr>
                <a:grpSpLocks/>
              </p:cNvGrpSpPr>
              <p:nvPr/>
            </p:nvGrpSpPr>
            <p:grpSpPr bwMode="auto">
              <a:xfrm>
                <a:off x="1313" y="3309"/>
                <a:ext cx="272" cy="141"/>
                <a:chOff x="4332" y="2296"/>
                <a:chExt cx="272" cy="141"/>
              </a:xfrm>
            </p:grpSpPr>
            <p:sp>
              <p:nvSpPr>
                <p:cNvPr id="272" name="AutoShape 395"/>
                <p:cNvSpPr>
                  <a:spLocks noChangeArrowheads="1"/>
                </p:cNvSpPr>
                <p:nvPr/>
              </p:nvSpPr>
              <p:spPr bwMode="auto">
                <a:xfrm>
                  <a:off x="4332" y="2296"/>
                  <a:ext cx="272" cy="138"/>
                </a:xfrm>
                <a:prstGeom prst="homePlate">
                  <a:avLst>
                    <a:gd name="adj" fmla="val 49275"/>
                  </a:avLst>
                </a:prstGeom>
                <a:solidFill>
                  <a:srgbClr val="FFC000"/>
                </a:solidFill>
                <a:ln w="12700" algn="ctr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defRPr/>
                  </a:pPr>
                  <a:endParaRPr lang="de-AT" sz="1000">
                    <a:solidFill>
                      <a:srgbClr val="000099"/>
                    </a:solidFill>
                    <a:latin typeface="+mj-lt"/>
                  </a:endParaRPr>
                </a:p>
              </p:txBody>
            </p:sp>
            <p:grpSp>
              <p:nvGrpSpPr>
                <p:cNvPr id="273" name="Group 396"/>
                <p:cNvGrpSpPr>
                  <a:grpSpLocks/>
                </p:cNvGrpSpPr>
                <p:nvPr/>
              </p:nvGrpSpPr>
              <p:grpSpPr bwMode="auto">
                <a:xfrm>
                  <a:off x="4354" y="2312"/>
                  <a:ext cx="182" cy="125"/>
                  <a:chOff x="4354" y="2312"/>
                  <a:chExt cx="182" cy="125"/>
                </a:xfrm>
              </p:grpSpPr>
              <p:sp>
                <p:nvSpPr>
                  <p:cNvPr id="274" name="Text Box 3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2" y="2341"/>
                    <a:ext cx="44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2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  <p:sp>
                <p:nvSpPr>
                  <p:cNvPr id="275" name="Text Box 3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4" y="2312"/>
                    <a:ext cx="182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   </a:t>
                    </a:r>
                    <a:r>
                      <a:rPr lang="de-DE" sz="1000" b="1" dirty="0" err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455" name="Gruppieren 454"/>
            <p:cNvGrpSpPr/>
            <p:nvPr/>
          </p:nvGrpSpPr>
          <p:grpSpPr>
            <a:xfrm>
              <a:off x="2278968" y="3159452"/>
              <a:ext cx="4544332" cy="2770202"/>
              <a:chOff x="2278968" y="3159452"/>
              <a:chExt cx="4544332" cy="2770202"/>
            </a:xfrm>
          </p:grpSpPr>
          <p:cxnSp>
            <p:nvCxnSpPr>
              <p:cNvPr id="338" name="AutoShape 192"/>
              <p:cNvCxnSpPr>
                <a:cxnSpLocks noChangeShapeType="1"/>
                <a:stCxn id="224" idx="2"/>
                <a:endCxn id="239" idx="1"/>
              </p:cNvCxnSpPr>
              <p:nvPr/>
            </p:nvCxnSpPr>
            <p:spPr bwMode="auto">
              <a:xfrm rot="10800000" flipV="1">
                <a:off x="3909892" y="5072807"/>
                <a:ext cx="288029" cy="139402"/>
              </a:xfrm>
              <a:prstGeom prst="curvedConnector2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 type="arrow" w="med" len="med"/>
              </a:ln>
              <a:effectLst/>
            </p:spPr>
          </p:cxnSp>
          <p:cxnSp>
            <p:nvCxnSpPr>
              <p:cNvPr id="341" name="AutoShape 192"/>
              <p:cNvCxnSpPr>
                <a:cxnSpLocks noChangeShapeType="1"/>
                <a:stCxn id="224" idx="6"/>
                <a:endCxn id="261" idx="1"/>
              </p:cNvCxnSpPr>
              <p:nvPr/>
            </p:nvCxnSpPr>
            <p:spPr bwMode="auto">
              <a:xfrm>
                <a:off x="4328095" y="5072807"/>
                <a:ext cx="449064" cy="427434"/>
              </a:xfrm>
              <a:prstGeom prst="curvedConnector2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 type="arrow" w="med" len="med"/>
              </a:ln>
              <a:effectLst/>
            </p:spPr>
          </p:cxnSp>
          <p:cxnSp>
            <p:nvCxnSpPr>
              <p:cNvPr id="349" name="AutoShape 192"/>
              <p:cNvCxnSpPr>
                <a:cxnSpLocks noChangeShapeType="1"/>
                <a:stCxn id="245" idx="6"/>
                <a:endCxn id="393" idx="2"/>
              </p:cNvCxnSpPr>
              <p:nvPr/>
            </p:nvCxnSpPr>
            <p:spPr bwMode="auto">
              <a:xfrm>
                <a:off x="4352804" y="5436841"/>
                <a:ext cx="1774231" cy="1463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 type="arrow" w="med" len="med"/>
              </a:ln>
              <a:effectLst/>
            </p:spPr>
          </p:cxnSp>
          <p:grpSp>
            <p:nvGrpSpPr>
              <p:cNvPr id="354" name="Gruppieren 353"/>
              <p:cNvGrpSpPr/>
              <p:nvPr/>
            </p:nvGrpSpPr>
            <p:grpSpPr>
              <a:xfrm>
                <a:off x="2695030" y="5368110"/>
                <a:ext cx="552687" cy="269328"/>
                <a:chOff x="3346522" y="6329512"/>
                <a:chExt cx="552687" cy="269328"/>
              </a:xfrm>
            </p:grpSpPr>
            <p:sp>
              <p:nvSpPr>
                <p:cNvPr id="355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3434923" y="6444952"/>
                  <a:ext cx="99387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000099"/>
                      </a:solidFill>
                      <a:latin typeface="Verdana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6" name="Rectangle 211"/>
                <p:cNvSpPr>
                  <a:spLocks noChangeArrowheads="1"/>
                </p:cNvSpPr>
                <p:nvPr/>
              </p:nvSpPr>
              <p:spPr bwMode="auto">
                <a:xfrm>
                  <a:off x="3826194" y="6335414"/>
                  <a:ext cx="73015" cy="144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1600">
                    <a:latin typeface="Verdana" pitchFamily="34" charset="0"/>
                  </a:endParaRPr>
                </a:p>
              </p:txBody>
            </p:sp>
            <p:cxnSp>
              <p:nvCxnSpPr>
                <p:cNvPr id="357" name="AutoShape 212"/>
                <p:cNvCxnSpPr>
                  <a:cxnSpLocks noChangeShapeType="1"/>
                </p:cNvCxnSpPr>
                <p:nvPr/>
              </p:nvCxnSpPr>
              <p:spPr bwMode="auto">
                <a:xfrm>
                  <a:off x="3457637" y="6407646"/>
                  <a:ext cx="115868" cy="1587"/>
                </a:xfrm>
                <a:prstGeom prst="straightConnector1">
                  <a:avLst/>
                </a:prstGeom>
                <a:noFill/>
                <a:ln w="19050">
                  <a:solidFill>
                    <a:srgbClr val="000099"/>
                  </a:solidFill>
                  <a:round/>
                  <a:headEnd/>
                  <a:tailEnd/>
                </a:ln>
              </p:spPr>
            </p:cxnSp>
            <p:sp>
              <p:nvSpPr>
                <p:cNvPr id="358" name="AutoShape 210"/>
                <p:cNvSpPr>
                  <a:spLocks noChangeArrowheads="1"/>
                </p:cNvSpPr>
                <p:nvPr/>
              </p:nvSpPr>
              <p:spPr bwMode="auto">
                <a:xfrm rot="5400000">
                  <a:off x="3346512" y="6329522"/>
                  <a:ext cx="142875" cy="142856"/>
                </a:xfrm>
                <a:custGeom>
                  <a:avLst/>
                  <a:gdLst>
                    <a:gd name="T0" fmla="*/ 45 w 21600"/>
                    <a:gd name="T1" fmla="*/ 0 h 21600"/>
                    <a:gd name="T2" fmla="*/ 11 w 21600"/>
                    <a:gd name="T3" fmla="*/ 45 h 21600"/>
                    <a:gd name="T4" fmla="*/ 45 w 21600"/>
                    <a:gd name="T5" fmla="*/ 23 h 21600"/>
                    <a:gd name="T6" fmla="*/ 79 w 21600"/>
                    <a:gd name="T7" fmla="*/ 4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8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99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de-AT"/>
                </a:p>
              </p:txBody>
            </p:sp>
          </p:grpSp>
          <p:grpSp>
            <p:nvGrpSpPr>
              <p:cNvPr id="359" name="Gruppieren 358"/>
              <p:cNvGrpSpPr/>
              <p:nvPr/>
            </p:nvGrpSpPr>
            <p:grpSpPr>
              <a:xfrm>
                <a:off x="2699793" y="5660326"/>
                <a:ext cx="545543" cy="269328"/>
                <a:chOff x="3353666" y="6329512"/>
                <a:chExt cx="545543" cy="269328"/>
              </a:xfrm>
            </p:grpSpPr>
            <p:sp>
              <p:nvSpPr>
                <p:cNvPr id="360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3442067" y="6444952"/>
                  <a:ext cx="99387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000099"/>
                      </a:solidFill>
                      <a:latin typeface="Verdana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61" name="Rectangle 211"/>
                <p:cNvSpPr>
                  <a:spLocks noChangeArrowheads="1"/>
                </p:cNvSpPr>
                <p:nvPr/>
              </p:nvSpPr>
              <p:spPr bwMode="auto">
                <a:xfrm>
                  <a:off x="3826194" y="6335414"/>
                  <a:ext cx="73015" cy="144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1600">
                    <a:latin typeface="Verdana" pitchFamily="34" charset="0"/>
                  </a:endParaRPr>
                </a:p>
              </p:txBody>
            </p:sp>
            <p:cxnSp>
              <p:nvCxnSpPr>
                <p:cNvPr id="362" name="AutoShape 212"/>
                <p:cNvCxnSpPr>
                  <a:cxnSpLocks noChangeShapeType="1"/>
                </p:cNvCxnSpPr>
                <p:nvPr/>
              </p:nvCxnSpPr>
              <p:spPr bwMode="auto">
                <a:xfrm>
                  <a:off x="3464781" y="6407646"/>
                  <a:ext cx="115868" cy="1587"/>
                </a:xfrm>
                <a:prstGeom prst="straightConnector1">
                  <a:avLst/>
                </a:prstGeom>
                <a:noFill/>
                <a:ln w="19050">
                  <a:solidFill>
                    <a:srgbClr val="000099"/>
                  </a:solidFill>
                  <a:round/>
                  <a:headEnd/>
                  <a:tailEnd/>
                </a:ln>
              </p:spPr>
            </p:cxnSp>
            <p:sp>
              <p:nvSpPr>
                <p:cNvPr id="363" name="AutoShape 210"/>
                <p:cNvSpPr>
                  <a:spLocks noChangeArrowheads="1"/>
                </p:cNvSpPr>
                <p:nvPr/>
              </p:nvSpPr>
              <p:spPr bwMode="auto">
                <a:xfrm rot="5400000">
                  <a:off x="3353656" y="6329522"/>
                  <a:ext cx="142875" cy="142856"/>
                </a:xfrm>
                <a:custGeom>
                  <a:avLst/>
                  <a:gdLst>
                    <a:gd name="T0" fmla="*/ 45 w 21600"/>
                    <a:gd name="T1" fmla="*/ 0 h 21600"/>
                    <a:gd name="T2" fmla="*/ 11 w 21600"/>
                    <a:gd name="T3" fmla="*/ 45 h 21600"/>
                    <a:gd name="T4" fmla="*/ 45 w 21600"/>
                    <a:gd name="T5" fmla="*/ 23 h 21600"/>
                    <a:gd name="T6" fmla="*/ 79 w 21600"/>
                    <a:gd name="T7" fmla="*/ 4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8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99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de-AT"/>
                </a:p>
              </p:txBody>
            </p:sp>
          </p:grpSp>
          <p:cxnSp>
            <p:nvCxnSpPr>
              <p:cNvPr id="364" name="AutoShape 192"/>
              <p:cNvCxnSpPr>
                <a:cxnSpLocks noChangeShapeType="1"/>
                <a:stCxn id="365" idx="3"/>
                <a:endCxn id="257" idx="1"/>
              </p:cNvCxnSpPr>
              <p:nvPr/>
            </p:nvCxnSpPr>
            <p:spPr bwMode="auto">
              <a:xfrm flipV="1">
                <a:off x="2903816" y="5445572"/>
                <a:ext cx="679050" cy="7085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 type="arrow" w="med" len="med"/>
              </a:ln>
              <a:effectLst/>
            </p:spPr>
          </p:cxnSp>
          <p:cxnSp>
            <p:nvCxnSpPr>
              <p:cNvPr id="368" name="AutoShape 192"/>
              <p:cNvCxnSpPr>
                <a:cxnSpLocks noChangeShapeType="1"/>
                <a:stCxn id="369" idx="3"/>
                <a:endCxn id="279" idx="1"/>
              </p:cNvCxnSpPr>
              <p:nvPr/>
            </p:nvCxnSpPr>
            <p:spPr bwMode="auto">
              <a:xfrm flipV="1">
                <a:off x="2925342" y="5733604"/>
                <a:ext cx="1524792" cy="7084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 type="arrow" w="med" len="med"/>
              </a:ln>
              <a:effectLst/>
            </p:spPr>
          </p:cxnSp>
          <p:sp>
            <p:nvSpPr>
              <p:cNvPr id="392" name="Oval 376"/>
              <p:cNvSpPr>
                <a:spLocks noChangeAspect="1" noChangeArrowheads="1"/>
              </p:cNvSpPr>
              <p:nvPr/>
            </p:nvSpPr>
            <p:spPr bwMode="auto">
              <a:xfrm>
                <a:off x="6128971" y="5663184"/>
                <a:ext cx="130175" cy="130175"/>
              </a:xfrm>
              <a:prstGeom prst="ellipse">
                <a:avLst/>
              </a:prstGeom>
              <a:solidFill>
                <a:srgbClr val="000099"/>
              </a:solidFill>
              <a:ln w="19050" algn="ctr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A</a:t>
                </a:r>
                <a:endParaRPr lang="en-US" sz="10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93" name="Oval 376"/>
              <p:cNvSpPr>
                <a:spLocks noChangeAspect="1" noChangeArrowheads="1"/>
              </p:cNvSpPr>
              <p:nvPr/>
            </p:nvSpPr>
            <p:spPr bwMode="auto">
              <a:xfrm>
                <a:off x="6127035" y="5373216"/>
                <a:ext cx="130175" cy="130175"/>
              </a:xfrm>
              <a:prstGeom prst="ellipse">
                <a:avLst/>
              </a:prstGeom>
              <a:solidFill>
                <a:srgbClr val="000099"/>
              </a:solidFill>
              <a:ln w="19050" algn="ctr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A</a:t>
                </a:r>
                <a:endParaRPr lang="en-US" sz="10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cxnSp>
            <p:nvCxnSpPr>
              <p:cNvPr id="405" name="AutoShape 238"/>
              <p:cNvCxnSpPr>
                <a:cxnSpLocks noChangeShapeType="1"/>
                <a:stCxn id="391" idx="3"/>
                <a:endCxn id="392" idx="6"/>
              </p:cNvCxnSpPr>
              <p:nvPr/>
            </p:nvCxnSpPr>
            <p:spPr bwMode="auto">
              <a:xfrm rot="10800000" flipV="1">
                <a:off x="6259147" y="4360912"/>
                <a:ext cx="554629" cy="1367360"/>
              </a:xfrm>
              <a:prstGeom prst="curvedConnector3">
                <a:avLst>
                  <a:gd name="adj1" fmla="val 47424"/>
                </a:avLst>
              </a:prstGeom>
              <a:noFill/>
              <a:ln w="25400">
                <a:solidFill>
                  <a:srgbClr val="000099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08" name="AutoShape 238"/>
              <p:cNvCxnSpPr>
                <a:cxnSpLocks noChangeShapeType="1"/>
                <a:stCxn id="390" idx="3"/>
                <a:endCxn id="393" idx="6"/>
              </p:cNvCxnSpPr>
              <p:nvPr/>
            </p:nvCxnSpPr>
            <p:spPr bwMode="auto">
              <a:xfrm rot="10800000" flipV="1">
                <a:off x="6257210" y="4052688"/>
                <a:ext cx="566090" cy="1385616"/>
              </a:xfrm>
              <a:prstGeom prst="curvedConnector3">
                <a:avLst>
                  <a:gd name="adj1" fmla="val 60095"/>
                </a:avLst>
              </a:prstGeom>
              <a:noFill/>
              <a:ln w="25400">
                <a:solidFill>
                  <a:srgbClr val="000099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40" name="AutoShape 238"/>
              <p:cNvCxnSpPr>
                <a:cxnSpLocks noChangeShapeType="1"/>
                <a:endCxn id="432" idx="0"/>
              </p:cNvCxnSpPr>
              <p:nvPr/>
            </p:nvCxnSpPr>
            <p:spPr bwMode="auto">
              <a:xfrm rot="10800000">
                <a:off x="2278968" y="3159452"/>
                <a:ext cx="500452" cy="2288379"/>
              </a:xfrm>
              <a:prstGeom prst="curvedConnector3">
                <a:avLst>
                  <a:gd name="adj1" fmla="val 37629"/>
                </a:avLst>
              </a:prstGeom>
              <a:noFill/>
              <a:ln w="25400">
                <a:solidFill>
                  <a:srgbClr val="000099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47" name="AutoShape 238"/>
              <p:cNvCxnSpPr>
                <a:cxnSpLocks noChangeShapeType="1"/>
                <a:endCxn id="435" idx="0"/>
              </p:cNvCxnSpPr>
              <p:nvPr/>
            </p:nvCxnSpPr>
            <p:spPr bwMode="auto">
              <a:xfrm rot="10800000">
                <a:off x="2280874" y="3861619"/>
                <a:ext cx="492862" cy="1880942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000099"/>
                </a:solidFill>
                <a:prstDash val="sysDot"/>
                <a:round/>
                <a:headEnd/>
                <a:tailEnd/>
              </a:ln>
            </p:spPr>
          </p:cxnSp>
        </p:grpSp>
      </p:grpSp>
      <p:sp>
        <p:nvSpPr>
          <p:cNvPr id="451" name="Rectangle 470"/>
          <p:cNvSpPr>
            <a:spLocks noChangeArrowheads="1"/>
          </p:cNvSpPr>
          <p:nvPr/>
        </p:nvSpPr>
        <p:spPr bwMode="auto">
          <a:xfrm>
            <a:off x="3851920" y="3068960"/>
            <a:ext cx="914400" cy="152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99"/>
            </a:solidFill>
            <a:prstDash val="sysDot"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8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kind</a:t>
            </a:r>
            <a:r>
              <a:rPr lang="de-DE" sz="8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de-DE" sz="8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r>
              <a:rPr lang="de-DE" sz="800" b="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TechReport</a:t>
            </a:r>
            <a:r>
              <a:rPr lang="de-DE" sz="8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endParaRPr lang="de-AT" sz="800" b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52" name="Rectangle 470"/>
          <p:cNvSpPr>
            <a:spLocks noChangeArrowheads="1"/>
          </p:cNvSpPr>
          <p:nvPr/>
        </p:nvSpPr>
        <p:spPr bwMode="auto">
          <a:xfrm>
            <a:off x="3904878" y="4625702"/>
            <a:ext cx="914400" cy="152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99"/>
            </a:solidFill>
            <a:prstDash val="sysDot"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8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kind</a:t>
            </a:r>
            <a:r>
              <a:rPr lang="de-DE" sz="8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de-DE" sz="8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r>
              <a:rPr lang="de-DE" sz="800" b="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ConfPub</a:t>
            </a:r>
            <a:r>
              <a:rPr lang="de-DE" sz="8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endParaRPr lang="de-AT" sz="800" b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2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3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4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Evaluation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6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1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latin typeface="+mn-lt"/>
              </a:rPr>
              <a:t>MOps</a:t>
            </a:r>
            <a:endParaRPr lang="de-AT" sz="1000" b="1" dirty="0">
              <a:latin typeface="+mn-lt"/>
            </a:endParaRPr>
          </a:p>
        </p:txBody>
      </p:sp>
      <p:sp>
        <p:nvSpPr>
          <p:cNvPr id="307" name="Rectangle 470"/>
          <p:cNvSpPr>
            <a:spLocks noChangeArrowheads="1"/>
          </p:cNvSpPr>
          <p:nvPr/>
        </p:nvSpPr>
        <p:spPr bwMode="auto">
          <a:xfrm>
            <a:off x="4644008" y="2636912"/>
            <a:ext cx="1440160" cy="216024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99"/>
            </a:solidFill>
            <a:prstDash val="sysDot"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kind</a:t>
            </a:r>
            <a:r>
              <a:rPr lang="de-DE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de-DE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r>
              <a:rPr lang="de-DE" sz="1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TechReport</a:t>
            </a:r>
            <a:r>
              <a:rPr lang="de-DE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endParaRPr lang="de-AT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8" name="Rectangle 470"/>
          <p:cNvSpPr>
            <a:spLocks noChangeArrowheads="1"/>
          </p:cNvSpPr>
          <p:nvPr/>
        </p:nvSpPr>
        <p:spPr bwMode="auto">
          <a:xfrm>
            <a:off x="4860032" y="3573016"/>
            <a:ext cx="1224136" cy="216024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99"/>
            </a:solidFill>
            <a:prstDash val="sysDot"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kind</a:t>
            </a:r>
            <a:r>
              <a:rPr lang="de-DE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de-DE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r>
              <a:rPr lang="de-DE" sz="1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ConfPub</a:t>
            </a:r>
            <a:r>
              <a:rPr lang="de-DE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endParaRPr lang="de-AT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6" name="Text Box 209"/>
          <p:cNvSpPr txBox="1">
            <a:spLocks noChangeArrowheads="1"/>
          </p:cNvSpPr>
          <p:nvPr/>
        </p:nvSpPr>
        <p:spPr bwMode="auto">
          <a:xfrm>
            <a:off x="2777332" y="4187749"/>
            <a:ext cx="993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000" b="1" dirty="0" smtClean="0">
                <a:solidFill>
                  <a:srgbClr val="000099"/>
                </a:solidFill>
                <a:latin typeface="Verdana" pitchFamily="34" charset="0"/>
              </a:rPr>
              <a:t>A</a:t>
            </a:r>
            <a:endParaRPr lang="en-US" sz="10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cxnSp>
        <p:nvCxnSpPr>
          <p:cNvPr id="317" name="AutoShape 212"/>
          <p:cNvCxnSpPr>
            <a:cxnSpLocks noChangeShapeType="1"/>
          </p:cNvCxnSpPr>
          <p:nvPr/>
        </p:nvCxnSpPr>
        <p:spPr bwMode="auto">
          <a:xfrm>
            <a:off x="2799948" y="4142730"/>
            <a:ext cx="115868" cy="1587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</p:cxnSp>
      <p:sp>
        <p:nvSpPr>
          <p:cNvPr id="319" name="AutoShape 210"/>
          <p:cNvSpPr>
            <a:spLocks noChangeArrowheads="1"/>
          </p:cNvSpPr>
          <p:nvPr/>
        </p:nvSpPr>
        <p:spPr bwMode="auto">
          <a:xfrm rot="5400000">
            <a:off x="2688921" y="4072319"/>
            <a:ext cx="142875" cy="142856"/>
          </a:xfrm>
          <a:custGeom>
            <a:avLst/>
            <a:gdLst>
              <a:gd name="T0" fmla="*/ 45 w 21600"/>
              <a:gd name="T1" fmla="*/ 0 h 21600"/>
              <a:gd name="T2" fmla="*/ 11 w 21600"/>
              <a:gd name="T3" fmla="*/ 45 h 21600"/>
              <a:gd name="T4" fmla="*/ 45 w 21600"/>
              <a:gd name="T5" fmla="*/ 23 h 21600"/>
              <a:gd name="T6" fmla="*/ 79 w 21600"/>
              <a:gd name="T7" fmla="*/ 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6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99"/>
          </a:solidFill>
          <a:ln w="19050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de-AT"/>
          </a:p>
        </p:txBody>
      </p:sp>
      <p:cxnSp>
        <p:nvCxnSpPr>
          <p:cNvPr id="329" name="AutoShape 192"/>
          <p:cNvCxnSpPr>
            <a:cxnSpLocks noChangeShapeType="1"/>
            <a:stCxn id="379" idx="3"/>
            <a:endCxn id="74" idx="1"/>
          </p:cNvCxnSpPr>
          <p:nvPr/>
        </p:nvCxnSpPr>
        <p:spPr bwMode="auto">
          <a:xfrm>
            <a:off x="2915816" y="2922844"/>
            <a:ext cx="465559" cy="6820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332" name="AutoShape 192"/>
          <p:cNvCxnSpPr>
            <a:cxnSpLocks noChangeShapeType="1"/>
            <a:stCxn id="74" idx="3"/>
            <a:endCxn id="70" idx="2"/>
          </p:cNvCxnSpPr>
          <p:nvPr/>
        </p:nvCxnSpPr>
        <p:spPr bwMode="auto">
          <a:xfrm flipV="1">
            <a:off x="5652120" y="2990032"/>
            <a:ext cx="445906" cy="101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339" name="AutoShape 192"/>
          <p:cNvCxnSpPr>
            <a:cxnSpLocks noChangeShapeType="1"/>
            <a:stCxn id="379" idx="3"/>
            <a:endCxn id="75" idx="1"/>
          </p:cNvCxnSpPr>
          <p:nvPr/>
        </p:nvCxnSpPr>
        <p:spPr bwMode="auto">
          <a:xfrm>
            <a:off x="2915816" y="2922844"/>
            <a:ext cx="432048" cy="159218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340" name="AutoShape 192"/>
          <p:cNvCxnSpPr>
            <a:cxnSpLocks noChangeShapeType="1"/>
            <a:stCxn id="75" idx="3"/>
            <a:endCxn id="71" idx="2"/>
          </p:cNvCxnSpPr>
          <p:nvPr/>
        </p:nvCxnSpPr>
        <p:spPr bwMode="auto">
          <a:xfrm>
            <a:off x="5616592" y="4515024"/>
            <a:ext cx="520532" cy="101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sp>
        <p:nvSpPr>
          <p:cNvPr id="366" name="Rechteck 365"/>
          <p:cNvSpPr/>
          <p:nvPr/>
        </p:nvSpPr>
        <p:spPr bwMode="auto">
          <a:xfrm>
            <a:off x="3202063" y="6525344"/>
            <a:ext cx="144016" cy="14401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7" name="Textfeld 366"/>
          <p:cNvSpPr txBox="1"/>
          <p:nvPr/>
        </p:nvSpPr>
        <p:spPr>
          <a:xfrm>
            <a:off x="3346079" y="6433591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Generated</a:t>
            </a:r>
            <a:endParaRPr lang="en-GB" sz="1600" dirty="0">
              <a:latin typeface="+mn-lt"/>
            </a:endParaRPr>
          </a:p>
        </p:txBody>
      </p:sp>
      <p:sp>
        <p:nvSpPr>
          <p:cNvPr id="370" name="Rechteck 369"/>
          <p:cNvSpPr/>
          <p:nvPr/>
        </p:nvSpPr>
        <p:spPr bwMode="auto">
          <a:xfrm>
            <a:off x="4572000" y="6525344"/>
            <a:ext cx="144016" cy="1440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71" name="Textfeld 370"/>
          <p:cNvSpPr txBox="1"/>
          <p:nvPr/>
        </p:nvSpPr>
        <p:spPr>
          <a:xfrm>
            <a:off x="4716016" y="6433591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User-defined</a:t>
            </a:r>
            <a:endParaRPr lang="en-GB" sz="1600" dirty="0">
              <a:latin typeface="+mn-lt"/>
            </a:endParaRPr>
          </a:p>
        </p:txBody>
      </p:sp>
      <p:cxnSp>
        <p:nvCxnSpPr>
          <p:cNvPr id="283" name="Gerade Verbindung 282"/>
          <p:cNvCxnSpPr/>
          <p:nvPr/>
        </p:nvCxnSpPr>
        <p:spPr bwMode="auto">
          <a:xfrm>
            <a:off x="2428860" y="6357958"/>
            <a:ext cx="42148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281" grpId="0" animBg="1"/>
      <p:bldP spid="451" grpId="0" animBg="1"/>
      <p:bldP spid="452" grpId="0" animBg="1"/>
      <p:bldP spid="307" grpId="0" animBg="1"/>
      <p:bldP spid="308" grpId="0" animBg="1"/>
      <p:bldP spid="316" grpId="0"/>
      <p:bldP spid="3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iMOps</a:t>
            </a:r>
            <a:r>
              <a:rPr lang="en-GB" dirty="0" smtClean="0"/>
              <a:t> – </a:t>
            </a:r>
            <a:r>
              <a:rPr lang="en-GB" dirty="0" err="1" smtClean="0"/>
              <a:t>MOps</a:t>
            </a:r>
            <a:r>
              <a:rPr lang="en-GB" dirty="0" smtClean="0"/>
              <a:t> dealing with Inheritance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dirty="0" smtClean="0"/>
              <a:t>Inheritance heavily used in Metamodels </a:t>
            </a:r>
          </a:p>
          <a:p>
            <a:pPr lvl="1">
              <a:lnSpc>
                <a:spcPct val="120000"/>
              </a:lnSpc>
            </a:pPr>
            <a:r>
              <a:rPr lang="en-GB" sz="1800" dirty="0" smtClean="0"/>
              <a:t>Without inheritance between mapping, </a:t>
            </a:r>
            <a:r>
              <a:rPr lang="en-GB" sz="1800" b="1" dirty="0" smtClean="0"/>
              <a:t>redundancy</a:t>
            </a:r>
            <a:r>
              <a:rPr lang="en-GB" sz="1800" dirty="0" smtClean="0"/>
              <a:t> results</a:t>
            </a:r>
          </a:p>
          <a:p>
            <a:pPr lvl="1">
              <a:lnSpc>
                <a:spcPct val="120000"/>
              </a:lnSpc>
            </a:pPr>
            <a:endParaRPr lang="en-GB" sz="1800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Inheritance between Mops</a:t>
            </a:r>
          </a:p>
          <a:p>
            <a:pPr lvl="1">
              <a:lnSpc>
                <a:spcPct val="120000"/>
              </a:lnSpc>
            </a:pPr>
            <a:r>
              <a:rPr lang="en-US" sz="1800" b="1" dirty="0" err="1" smtClean="0"/>
              <a:t>Submapping</a:t>
            </a:r>
            <a:r>
              <a:rPr lang="en-US" sz="1800" dirty="0" smtClean="0"/>
              <a:t> inherits the feature mappings of a </a:t>
            </a:r>
            <a:r>
              <a:rPr lang="en-US" sz="1800" b="1" dirty="0" err="1" smtClean="0"/>
              <a:t>supermapping</a:t>
            </a:r>
            <a:endParaRPr lang="en-US" sz="1800" dirty="0" smtClean="0"/>
          </a:p>
          <a:p>
            <a:pPr lvl="1">
              <a:lnSpc>
                <a:spcPct val="120000"/>
              </a:lnSpc>
            </a:pPr>
            <a:r>
              <a:rPr lang="en-US" sz="1800" dirty="0" err="1" smtClean="0"/>
              <a:t>Submappings</a:t>
            </a:r>
            <a:r>
              <a:rPr lang="en-US" sz="1800" dirty="0" smtClean="0"/>
              <a:t> may </a:t>
            </a:r>
            <a:r>
              <a:rPr lang="en-US" sz="1800" b="1" dirty="0" smtClean="0"/>
              <a:t>refine</a:t>
            </a:r>
            <a:r>
              <a:rPr lang="en-US" sz="1800" dirty="0" smtClean="0"/>
              <a:t> the </a:t>
            </a:r>
            <a:r>
              <a:rPr lang="en-US" sz="1800" dirty="0" err="1" smtClean="0"/>
              <a:t>supermapping</a:t>
            </a:r>
            <a:r>
              <a:rPr lang="en-US" sz="1800" dirty="0" smtClean="0"/>
              <a:t> (add or override)</a:t>
            </a:r>
          </a:p>
          <a:p>
            <a:pPr lvl="1">
              <a:lnSpc>
                <a:spcPct val="120000"/>
              </a:lnSpc>
            </a:pPr>
            <a:r>
              <a:rPr lang="en-GB" sz="1800" b="1" dirty="0" smtClean="0"/>
              <a:t>Inheritance</a:t>
            </a:r>
            <a:r>
              <a:rPr lang="en-GB" sz="1800" dirty="0" smtClean="0"/>
              <a:t> between </a:t>
            </a:r>
            <a:r>
              <a:rPr lang="en-GB" sz="1800" dirty="0" err="1" smtClean="0"/>
              <a:t>MOps</a:t>
            </a:r>
            <a:r>
              <a:rPr lang="en-GB" sz="1800" dirty="0" smtClean="0"/>
              <a:t> </a:t>
            </a:r>
            <a:r>
              <a:rPr lang="en-GB" sz="1800" b="1" dirty="0" smtClean="0"/>
              <a:t>is only allowed </a:t>
            </a:r>
            <a:r>
              <a:rPr lang="en-GB" sz="1800" b="1" dirty="0" err="1" smtClean="0"/>
              <a:t>iff</a:t>
            </a:r>
            <a:endParaRPr lang="en-GB" sz="1800" b="1" dirty="0" smtClean="0"/>
          </a:p>
          <a:p>
            <a:pPr lvl="2">
              <a:lnSpc>
                <a:spcPct val="120000"/>
              </a:lnSpc>
            </a:pPr>
            <a:r>
              <a:rPr lang="en-US" dirty="0" smtClean="0"/>
              <a:t>Classes of the </a:t>
            </a:r>
            <a:r>
              <a:rPr lang="en-US" dirty="0" err="1" smtClean="0"/>
              <a:t>supermappings</a:t>
            </a:r>
            <a:r>
              <a:rPr lang="en-US" dirty="0" smtClean="0"/>
              <a:t> and the </a:t>
            </a:r>
            <a:r>
              <a:rPr lang="en-US" dirty="0" err="1" smtClean="0"/>
              <a:t>submappings</a:t>
            </a:r>
            <a:r>
              <a:rPr lang="en-US" dirty="0" smtClean="0"/>
              <a:t> are in an inheritance relationship in the MM or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All mappings have the same LHS class as input</a:t>
            </a:r>
            <a:endParaRPr lang="en-GB" sz="4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Evaluation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latin typeface="+mn-lt"/>
              </a:rPr>
              <a:t>MOps</a:t>
            </a:r>
            <a:endParaRPr lang="de-AT" sz="1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Composite </a:t>
            </a:r>
            <a:r>
              <a:rPr lang="en-GB" dirty="0" err="1" smtClean="0"/>
              <a:t>MOps</a:t>
            </a:r>
            <a:r>
              <a:rPr lang="en-GB" dirty="0" smtClean="0"/>
              <a:t> – Inheritance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358E8C-8248-4757-A829-B33FE7F63F2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09906" y="2483895"/>
            <a:ext cx="1872208" cy="37862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7430" y="2997476"/>
            <a:ext cx="1527175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7430" y="3286401"/>
            <a:ext cx="1527175" cy="996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90604" y="2987951"/>
            <a:ext cx="151914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79525"/>
            <a:r>
              <a:rPr lang="de-DE" sz="1500" b="1" dirty="0" err="1">
                <a:latin typeface="Arial" charset="0"/>
              </a:rPr>
              <a:t>Publication</a:t>
            </a:r>
            <a:endParaRPr lang="de-AT" sz="1500" b="1" dirty="0">
              <a:latin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7430" y="3291164"/>
            <a:ext cx="1212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>
                <a:latin typeface="Arial" charset="0"/>
              </a:rPr>
              <a:t>name:String</a:t>
            </a:r>
            <a:endParaRPr lang="de-AT" sz="1500" b="0">
              <a:latin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95368" y="3515001"/>
            <a:ext cx="1085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>
                <a:latin typeface="Arial" charset="0"/>
              </a:rPr>
              <a:t>kind:String</a:t>
            </a:r>
            <a:endParaRPr lang="de-AT" sz="1500" b="0">
              <a:latin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03305" y="3726139"/>
            <a:ext cx="15414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>
                <a:latin typeface="Arial" charset="0"/>
              </a:rPr>
              <a:t>university:String</a:t>
            </a:r>
            <a:endParaRPr lang="de-AT" sz="1500" b="0">
              <a:latin typeface="Arial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95368" y="3946801"/>
            <a:ext cx="1393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>
                <a:latin typeface="Arial" charset="0"/>
              </a:rPr>
              <a:t>location:String</a:t>
            </a:r>
            <a:endParaRPr lang="de-AT" sz="1500" b="0"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406" y="583831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LHS MM</a:t>
            </a:r>
            <a:endParaRPr lang="en-GB" dirty="0">
              <a:latin typeface="+mn-lt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5929322" y="2483895"/>
            <a:ext cx="3071834" cy="38576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376373" y="3851464"/>
            <a:ext cx="15113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379498" y="4140389"/>
            <a:ext cx="1511300" cy="272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373298" y="3841939"/>
            <a:ext cx="150400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79525"/>
            <a:r>
              <a:rPr lang="de-DE" sz="1500" b="1" dirty="0" err="1">
                <a:latin typeface="Arial" charset="0"/>
              </a:rPr>
              <a:t>TechReport</a:t>
            </a:r>
            <a:endParaRPr lang="de-AT" sz="1500" b="1" dirty="0">
              <a:latin typeface="Arial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167909" y="4846512"/>
            <a:ext cx="15875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167909" y="5135437"/>
            <a:ext cx="1587500" cy="277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152034" y="4836987"/>
            <a:ext cx="1676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79525"/>
            <a:r>
              <a:rPr lang="de-DE" sz="1500" b="1" dirty="0" err="1">
                <a:latin typeface="Arial" charset="0"/>
              </a:rPr>
              <a:t>ConfPublication</a:t>
            </a:r>
            <a:endParaRPr lang="de-AT" sz="1500" b="1" dirty="0">
              <a:latin typeface="Arial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373966" y="4096809"/>
            <a:ext cx="15414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>
                <a:latin typeface="Arial" charset="0"/>
              </a:rPr>
              <a:t>university:String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154487" y="5092178"/>
            <a:ext cx="1393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>
                <a:latin typeface="Arial" charset="0"/>
              </a:rPr>
              <a:t>location:String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946600" y="5896293"/>
            <a:ext cx="29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RHS MM</a:t>
            </a:r>
            <a:endParaRPr lang="en-GB" dirty="0">
              <a:latin typeface="+mn-lt"/>
            </a:endParaRPr>
          </a:p>
        </p:txBody>
      </p:sp>
      <p:sp>
        <p:nvSpPr>
          <p:cNvPr id="34" name="Rechteck 183"/>
          <p:cNvSpPr>
            <a:spLocks noChangeArrowheads="1"/>
          </p:cNvSpPr>
          <p:nvPr/>
        </p:nvSpPr>
        <p:spPr bwMode="auto">
          <a:xfrm rot="5400000">
            <a:off x="1814829" y="3083781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8" name="Rechteck 183"/>
          <p:cNvSpPr>
            <a:spLocks noChangeArrowheads="1"/>
          </p:cNvSpPr>
          <p:nvPr/>
        </p:nvSpPr>
        <p:spPr bwMode="auto">
          <a:xfrm rot="5400000">
            <a:off x="7245538" y="3976693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" name="Rechteck 183"/>
          <p:cNvSpPr>
            <a:spLocks noChangeArrowheads="1"/>
          </p:cNvSpPr>
          <p:nvPr/>
        </p:nvSpPr>
        <p:spPr bwMode="auto">
          <a:xfrm rot="5400000">
            <a:off x="6034617" y="4910596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8" name="AutoShape 147"/>
          <p:cNvSpPr>
            <a:spLocks noChangeArrowheads="1"/>
          </p:cNvSpPr>
          <p:nvPr/>
        </p:nvSpPr>
        <p:spPr bwMode="auto">
          <a:xfrm>
            <a:off x="2390506" y="1357298"/>
            <a:ext cx="3429000" cy="276225"/>
          </a:xfrm>
          <a:prstGeom prst="homePlate">
            <a:avLst>
              <a:gd name="adj" fmla="val 87126"/>
            </a:avLst>
          </a:prstGeom>
          <a:solidFill>
            <a:srgbClr val="FFFF00"/>
          </a:solidFill>
          <a:ln w="28575" algn="ctr">
            <a:solidFill>
              <a:srgbClr val="EBE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AT" sz="1600">
              <a:latin typeface="+mn-lt"/>
            </a:endParaRPr>
          </a:p>
        </p:txBody>
      </p:sp>
      <p:sp>
        <p:nvSpPr>
          <p:cNvPr id="49" name="Rectangle 151"/>
          <p:cNvSpPr>
            <a:spLocks noChangeArrowheads="1"/>
          </p:cNvSpPr>
          <p:nvPr/>
        </p:nvSpPr>
        <p:spPr bwMode="auto">
          <a:xfrm>
            <a:off x="2392094" y="1643050"/>
            <a:ext cx="3198812" cy="463675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EAE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 sz="1600">
              <a:latin typeface="+mn-lt"/>
            </a:endParaRPr>
          </a:p>
        </p:txBody>
      </p:sp>
      <p:sp>
        <p:nvSpPr>
          <p:cNvPr id="50" name="WordArt 195"/>
          <p:cNvSpPr>
            <a:spLocks noChangeArrowheads="1" noChangeShapeType="1" noTextEdit="1"/>
          </p:cNvSpPr>
          <p:nvPr/>
        </p:nvSpPr>
        <p:spPr bwMode="auto">
          <a:xfrm>
            <a:off x="3314649" y="1403337"/>
            <a:ext cx="1147611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3600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Splitter</a:t>
            </a:r>
            <a:endParaRPr lang="de-AT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62" name="Rectangle 211"/>
          <p:cNvSpPr>
            <a:spLocks noChangeArrowheads="1"/>
          </p:cNvSpPr>
          <p:nvPr/>
        </p:nvSpPr>
        <p:spPr bwMode="auto">
          <a:xfrm>
            <a:off x="2201623" y="3117349"/>
            <a:ext cx="7301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1600">
              <a:latin typeface="Verdana" pitchFamily="34" charset="0"/>
            </a:endParaRPr>
          </a:p>
        </p:txBody>
      </p:sp>
      <p:sp>
        <p:nvSpPr>
          <p:cNvPr id="70" name="Oval 213"/>
          <p:cNvSpPr>
            <a:spLocks noChangeAspect="1" noChangeArrowheads="1"/>
          </p:cNvSpPr>
          <p:nvPr/>
        </p:nvSpPr>
        <p:spPr bwMode="auto">
          <a:xfrm>
            <a:off x="5572716" y="3183455"/>
            <a:ext cx="130158" cy="130175"/>
          </a:xfrm>
          <a:prstGeom prst="ellipse">
            <a:avLst/>
          </a:prstGeom>
          <a:solidFill>
            <a:srgbClr val="000099"/>
          </a:solidFill>
          <a:ln w="19050" algn="ctr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Verdana" pitchFamily="34" charset="0"/>
              </a:rPr>
              <a:t>C</a:t>
            </a:r>
            <a:endParaRPr lang="en-US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" name="Oval 213"/>
          <p:cNvSpPr>
            <a:spLocks noChangeAspect="1" noChangeArrowheads="1"/>
          </p:cNvSpPr>
          <p:nvPr/>
        </p:nvSpPr>
        <p:spPr bwMode="auto">
          <a:xfrm>
            <a:off x="5611814" y="4709464"/>
            <a:ext cx="130158" cy="130175"/>
          </a:xfrm>
          <a:prstGeom prst="ellipse">
            <a:avLst/>
          </a:prstGeom>
          <a:solidFill>
            <a:srgbClr val="000099"/>
          </a:solidFill>
          <a:ln w="19050" algn="ctr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Verdana" pitchFamily="34" charset="0"/>
              </a:rPr>
              <a:t>C</a:t>
            </a:r>
            <a:endParaRPr lang="en-US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11" name="AutoShape 205"/>
          <p:cNvCxnSpPr>
            <a:cxnSpLocks noChangeShapeType="1"/>
            <a:endCxn id="34" idx="0"/>
          </p:cNvCxnSpPr>
          <p:nvPr/>
        </p:nvCxnSpPr>
        <p:spPr bwMode="auto">
          <a:xfrm rot="10800000">
            <a:off x="1957695" y="3155211"/>
            <a:ext cx="234388" cy="128241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cxnSp>
        <p:nvCxnSpPr>
          <p:cNvPr id="114" name="AutoShape 238"/>
          <p:cNvCxnSpPr>
            <a:cxnSpLocks noChangeShapeType="1"/>
            <a:stCxn id="38" idx="3"/>
            <a:endCxn id="70" idx="6"/>
          </p:cNvCxnSpPr>
          <p:nvPr/>
        </p:nvCxnSpPr>
        <p:spPr bwMode="auto">
          <a:xfrm rot="10800000">
            <a:off x="5702874" y="3248544"/>
            <a:ext cx="1542674" cy="799579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cxnSp>
        <p:nvCxnSpPr>
          <p:cNvPr id="117" name="AutoShape 238"/>
          <p:cNvCxnSpPr>
            <a:cxnSpLocks noChangeShapeType="1"/>
            <a:stCxn id="33" idx="3"/>
            <a:endCxn id="71" idx="6"/>
          </p:cNvCxnSpPr>
          <p:nvPr/>
        </p:nvCxnSpPr>
        <p:spPr bwMode="auto">
          <a:xfrm rot="10800000">
            <a:off x="5741973" y="4774553"/>
            <a:ext cx="292655" cy="20747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sp>
        <p:nvSpPr>
          <p:cNvPr id="382" name="Rechteck 183"/>
          <p:cNvSpPr>
            <a:spLocks noChangeArrowheads="1"/>
          </p:cNvSpPr>
          <p:nvPr/>
        </p:nvSpPr>
        <p:spPr bwMode="auto">
          <a:xfrm rot="5400000">
            <a:off x="6500816" y="3126847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83" name="Rechteck 183"/>
          <p:cNvSpPr>
            <a:spLocks noChangeArrowheads="1"/>
          </p:cNvSpPr>
          <p:nvPr/>
        </p:nvSpPr>
        <p:spPr bwMode="auto">
          <a:xfrm rot="5400000">
            <a:off x="7244947" y="4198417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1" name="Rechteck 183"/>
          <p:cNvSpPr>
            <a:spLocks noChangeArrowheads="1"/>
          </p:cNvSpPr>
          <p:nvPr/>
        </p:nvSpPr>
        <p:spPr bwMode="auto">
          <a:xfrm rot="5400000">
            <a:off x="6028126" y="5198549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2" name="Rechteck 183"/>
          <p:cNvSpPr>
            <a:spLocks noChangeArrowheads="1"/>
          </p:cNvSpPr>
          <p:nvPr/>
        </p:nvSpPr>
        <p:spPr bwMode="auto">
          <a:xfrm rot="5400000">
            <a:off x="1811972" y="3367053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3" name="Rechteck 183"/>
          <p:cNvSpPr>
            <a:spLocks noChangeArrowheads="1"/>
          </p:cNvSpPr>
          <p:nvPr/>
        </p:nvSpPr>
        <p:spPr bwMode="auto">
          <a:xfrm rot="5400000">
            <a:off x="1809115" y="3598506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4" name="Rechteck 183"/>
          <p:cNvSpPr>
            <a:spLocks noChangeArrowheads="1"/>
          </p:cNvSpPr>
          <p:nvPr/>
        </p:nvSpPr>
        <p:spPr bwMode="auto">
          <a:xfrm rot="5400000">
            <a:off x="1811972" y="3815093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5" name="Rechteck 183"/>
          <p:cNvSpPr>
            <a:spLocks noChangeArrowheads="1"/>
          </p:cNvSpPr>
          <p:nvPr/>
        </p:nvSpPr>
        <p:spPr bwMode="auto">
          <a:xfrm rot="5400000">
            <a:off x="1813878" y="4069221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1" name="Oval 376"/>
          <p:cNvSpPr>
            <a:spLocks noChangeAspect="1" noChangeArrowheads="1"/>
          </p:cNvSpPr>
          <p:nvPr/>
        </p:nvSpPr>
        <p:spPr bwMode="auto">
          <a:xfrm>
            <a:off x="5593917" y="4297936"/>
            <a:ext cx="130175" cy="130175"/>
          </a:xfrm>
          <a:prstGeom prst="ellipse">
            <a:avLst/>
          </a:prstGeom>
          <a:solidFill>
            <a:srgbClr val="000099"/>
          </a:solidFill>
          <a:ln w="19050" algn="ctr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endParaRPr lang="en-US" sz="1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381" name="AutoShape 238"/>
          <p:cNvCxnSpPr>
            <a:cxnSpLocks noChangeShapeType="1"/>
            <a:stCxn id="382" idx="3"/>
          </p:cNvCxnSpPr>
          <p:nvPr/>
        </p:nvCxnSpPr>
        <p:spPr bwMode="auto">
          <a:xfrm rot="10800000" flipV="1">
            <a:off x="5724092" y="3198275"/>
            <a:ext cx="776734" cy="862875"/>
          </a:xfrm>
          <a:prstGeom prst="curvedConnector3">
            <a:avLst>
              <a:gd name="adj1" fmla="val 69008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cxnSp>
        <p:nvCxnSpPr>
          <p:cNvPr id="386" name="AutoShape 238"/>
          <p:cNvCxnSpPr>
            <a:cxnSpLocks noChangeShapeType="1"/>
            <a:stCxn id="383" idx="3"/>
            <a:endCxn id="201" idx="6"/>
          </p:cNvCxnSpPr>
          <p:nvPr/>
        </p:nvCxnSpPr>
        <p:spPr bwMode="auto">
          <a:xfrm rot="10800000" flipV="1">
            <a:off x="5724093" y="4269846"/>
            <a:ext cx="1520865" cy="9317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sp>
        <p:nvSpPr>
          <p:cNvPr id="392" name="Oval 376"/>
          <p:cNvSpPr>
            <a:spLocks noChangeAspect="1" noChangeArrowheads="1"/>
          </p:cNvSpPr>
          <p:nvPr/>
        </p:nvSpPr>
        <p:spPr bwMode="auto">
          <a:xfrm>
            <a:off x="5607782" y="5942215"/>
            <a:ext cx="130175" cy="130175"/>
          </a:xfrm>
          <a:prstGeom prst="ellipse">
            <a:avLst/>
          </a:prstGeom>
          <a:solidFill>
            <a:srgbClr val="000099"/>
          </a:solidFill>
          <a:ln w="19050" algn="ctr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endParaRPr lang="en-US" sz="1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05" name="AutoShape 238"/>
          <p:cNvCxnSpPr>
            <a:cxnSpLocks noChangeShapeType="1"/>
            <a:stCxn id="391" idx="3"/>
            <a:endCxn id="392" idx="6"/>
          </p:cNvCxnSpPr>
          <p:nvPr/>
        </p:nvCxnSpPr>
        <p:spPr bwMode="auto">
          <a:xfrm rot="10800000" flipV="1">
            <a:off x="5737958" y="5269977"/>
            <a:ext cx="290179" cy="737325"/>
          </a:xfrm>
          <a:prstGeom prst="curvedConnector3">
            <a:avLst>
              <a:gd name="adj1" fmla="val 18966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cxnSp>
        <p:nvCxnSpPr>
          <p:cNvPr id="408" name="AutoShape 238"/>
          <p:cNvCxnSpPr>
            <a:cxnSpLocks noChangeShapeType="1"/>
            <a:stCxn id="382" idx="3"/>
          </p:cNvCxnSpPr>
          <p:nvPr/>
        </p:nvCxnSpPr>
        <p:spPr bwMode="auto">
          <a:xfrm rot="10800000" flipV="1">
            <a:off x="5702308" y="3198275"/>
            <a:ext cx="798519" cy="2519059"/>
          </a:xfrm>
          <a:prstGeom prst="curvedConnector3">
            <a:avLst>
              <a:gd name="adj1" fmla="val 6491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sp>
        <p:nvSpPr>
          <p:cNvPr id="400" name="Rectangle 11"/>
          <p:cNvSpPr>
            <a:spLocks noChangeArrowheads="1"/>
          </p:cNvSpPr>
          <p:nvPr/>
        </p:nvSpPr>
        <p:spPr bwMode="auto">
          <a:xfrm>
            <a:off x="6646777" y="2707734"/>
            <a:ext cx="1511300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1" name="Rectangle 12"/>
          <p:cNvSpPr>
            <a:spLocks noChangeArrowheads="1"/>
          </p:cNvSpPr>
          <p:nvPr/>
        </p:nvSpPr>
        <p:spPr bwMode="auto">
          <a:xfrm>
            <a:off x="6649902" y="2996659"/>
            <a:ext cx="1511300" cy="3444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3" name="Text Box 13"/>
          <p:cNvSpPr txBox="1">
            <a:spLocks noChangeArrowheads="1"/>
          </p:cNvSpPr>
          <p:nvPr/>
        </p:nvSpPr>
        <p:spPr bwMode="auto">
          <a:xfrm>
            <a:off x="6643701" y="2698209"/>
            <a:ext cx="151922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79525"/>
            <a:r>
              <a:rPr lang="de-DE" sz="1500" i="1" dirty="0" err="1" smtClean="0">
                <a:latin typeface="Arial" charset="0"/>
              </a:rPr>
              <a:t>Publication</a:t>
            </a:r>
            <a:endParaRPr lang="de-AT" sz="1500" i="1" dirty="0">
              <a:latin typeface="Arial" charset="0"/>
            </a:endParaRPr>
          </a:p>
        </p:txBody>
      </p:sp>
      <p:sp>
        <p:nvSpPr>
          <p:cNvPr id="404" name="Text Box 25"/>
          <p:cNvSpPr txBox="1">
            <a:spLocks noChangeArrowheads="1"/>
          </p:cNvSpPr>
          <p:nvPr/>
        </p:nvSpPr>
        <p:spPr bwMode="auto">
          <a:xfrm>
            <a:off x="6659577" y="2995071"/>
            <a:ext cx="12234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de-DE" sz="1500" b="0" dirty="0" err="1" smtClean="0">
                <a:latin typeface="Arial" charset="0"/>
              </a:rPr>
              <a:t>name:String</a:t>
            </a:r>
            <a:endParaRPr lang="de-AT" sz="1500" b="0" dirty="0">
              <a:latin typeface="Arial" charset="0"/>
            </a:endParaRPr>
          </a:p>
        </p:txBody>
      </p:sp>
      <p:sp>
        <p:nvSpPr>
          <p:cNvPr id="411" name="Gleichschenkliges Dreieck 410"/>
          <p:cNvSpPr/>
          <p:nvPr/>
        </p:nvSpPr>
        <p:spPr bwMode="auto">
          <a:xfrm>
            <a:off x="7215206" y="3341151"/>
            <a:ext cx="285752" cy="230725"/>
          </a:xfrm>
          <a:prstGeom prst="triangle">
            <a:avLst/>
          </a:prstGeom>
          <a:solidFill>
            <a:schemeClr val="bg1"/>
          </a:solidFill>
          <a:ln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413" name="Gewinkelte Verbindung 412"/>
          <p:cNvCxnSpPr>
            <a:stCxn id="411" idx="3"/>
            <a:endCxn id="20" idx="0"/>
          </p:cNvCxnSpPr>
          <p:nvPr/>
        </p:nvCxnSpPr>
        <p:spPr bwMode="auto">
          <a:xfrm rot="16200000" flipH="1">
            <a:off x="7606659" y="3323298"/>
            <a:ext cx="270063" cy="76721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19" name="Gewinkelte Verbindung 418"/>
          <p:cNvCxnSpPr>
            <a:stCxn id="411" idx="3"/>
            <a:endCxn id="21" idx="0"/>
          </p:cNvCxnSpPr>
          <p:nvPr/>
        </p:nvCxnSpPr>
        <p:spPr bwMode="auto">
          <a:xfrm rot="5400000">
            <a:off x="6522553" y="4010983"/>
            <a:ext cx="1274636" cy="396423"/>
          </a:xfrm>
          <a:prstGeom prst="bentConnector3">
            <a:avLst>
              <a:gd name="adj1" fmla="val 10869"/>
            </a:avLst>
          </a:prstGeom>
          <a:solidFill>
            <a:schemeClr val="bg1"/>
          </a:solidFill>
          <a:ln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62" name="AutoShape 192"/>
          <p:cNvCxnSpPr>
            <a:cxnSpLocks noChangeShapeType="1"/>
            <a:stCxn id="88" idx="6"/>
            <a:endCxn id="71" idx="2"/>
          </p:cNvCxnSpPr>
          <p:nvPr/>
        </p:nvCxnSpPr>
        <p:spPr bwMode="auto">
          <a:xfrm>
            <a:off x="5095042" y="4774552"/>
            <a:ext cx="516772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grpSp>
        <p:nvGrpSpPr>
          <p:cNvPr id="528" name="Gruppieren 527"/>
          <p:cNvGrpSpPr/>
          <p:nvPr/>
        </p:nvGrpSpPr>
        <p:grpSpPr>
          <a:xfrm>
            <a:off x="2153983" y="3205317"/>
            <a:ext cx="226983" cy="269328"/>
            <a:chOff x="2285984" y="5786454"/>
            <a:chExt cx="226983" cy="269328"/>
          </a:xfrm>
        </p:grpSpPr>
        <p:grpSp>
          <p:nvGrpSpPr>
            <p:cNvPr id="529" name="Gruppieren 358"/>
            <p:cNvGrpSpPr/>
            <p:nvPr/>
          </p:nvGrpSpPr>
          <p:grpSpPr>
            <a:xfrm>
              <a:off x="2285984" y="5786454"/>
              <a:ext cx="226983" cy="269328"/>
              <a:chOff x="3788094" y="6329512"/>
              <a:chExt cx="226983" cy="269328"/>
            </a:xfrm>
          </p:grpSpPr>
          <p:sp>
            <p:nvSpPr>
              <p:cNvPr id="531" name="Text Box 209"/>
              <p:cNvSpPr txBox="1">
                <a:spLocks noChangeArrowheads="1"/>
              </p:cNvSpPr>
              <p:nvPr/>
            </p:nvSpPr>
            <p:spPr bwMode="auto">
              <a:xfrm>
                <a:off x="3879701" y="6444952"/>
                <a:ext cx="92974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 smtClean="0">
                    <a:solidFill>
                      <a:srgbClr val="000099"/>
                    </a:solidFill>
                    <a:latin typeface="Verdana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Verdana" pitchFamily="34" charset="0"/>
                </a:endParaRPr>
              </a:p>
            </p:txBody>
          </p:sp>
          <p:sp>
            <p:nvSpPr>
              <p:cNvPr id="532" name="Rectangle 211"/>
              <p:cNvSpPr>
                <a:spLocks noChangeArrowheads="1"/>
              </p:cNvSpPr>
              <p:nvPr/>
            </p:nvSpPr>
            <p:spPr bwMode="auto">
              <a:xfrm>
                <a:off x="3826194" y="6335414"/>
                <a:ext cx="73015" cy="1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cxnSp>
            <p:nvCxnSpPr>
              <p:cNvPr id="533" name="AutoShape 212"/>
              <p:cNvCxnSpPr>
                <a:cxnSpLocks noChangeShapeType="1"/>
                <a:stCxn id="532" idx="3"/>
              </p:cNvCxnSpPr>
              <p:nvPr/>
            </p:nvCxnSpPr>
            <p:spPr bwMode="auto">
              <a:xfrm>
                <a:off x="3899209" y="6407646"/>
                <a:ext cx="115868" cy="1587"/>
              </a:xfrm>
              <a:prstGeom prst="straightConnector1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534" name="AutoShape 210"/>
              <p:cNvSpPr>
                <a:spLocks noChangeArrowheads="1"/>
              </p:cNvSpPr>
              <p:nvPr/>
            </p:nvSpPr>
            <p:spPr bwMode="auto">
              <a:xfrm rot="5400000">
                <a:off x="3788084" y="6329522"/>
                <a:ext cx="142875" cy="142856"/>
              </a:xfrm>
              <a:custGeom>
                <a:avLst/>
                <a:gdLst>
                  <a:gd name="T0" fmla="*/ 45 w 21600"/>
                  <a:gd name="T1" fmla="*/ 0 h 21600"/>
                  <a:gd name="T2" fmla="*/ 11 w 21600"/>
                  <a:gd name="T3" fmla="*/ 45 h 21600"/>
                  <a:gd name="T4" fmla="*/ 45 w 21600"/>
                  <a:gd name="T5" fmla="*/ 23 h 21600"/>
                  <a:gd name="T6" fmla="*/ 79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de-AT"/>
              </a:p>
            </p:txBody>
          </p:sp>
        </p:grpSp>
        <p:sp>
          <p:nvSpPr>
            <p:cNvPr id="530" name="Rechteck 529"/>
            <p:cNvSpPr/>
            <p:nvPr/>
          </p:nvSpPr>
          <p:spPr bwMode="auto">
            <a:xfrm>
              <a:off x="2428860" y="5794302"/>
              <a:ext cx="71438" cy="14287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74" name="AutoShape 147"/>
          <p:cNvSpPr>
            <a:spLocks noChangeArrowheads="1"/>
          </p:cNvSpPr>
          <p:nvPr/>
        </p:nvSpPr>
        <p:spPr bwMode="auto">
          <a:xfrm>
            <a:off x="3060624" y="3123219"/>
            <a:ext cx="2268728" cy="276225"/>
          </a:xfrm>
          <a:prstGeom prst="homePlate">
            <a:avLst>
              <a:gd name="adj" fmla="val 87126"/>
            </a:avLst>
          </a:prstGeom>
          <a:solidFill>
            <a:srgbClr val="FFC000"/>
          </a:solidFill>
          <a:ln w="28575" algn="ctr">
            <a:solidFill>
              <a:srgbClr val="EBE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AT" sz="1600">
              <a:latin typeface="+mn-lt"/>
            </a:endParaRPr>
          </a:p>
        </p:txBody>
      </p:sp>
      <p:sp>
        <p:nvSpPr>
          <p:cNvPr id="79" name="Rectangle 211"/>
          <p:cNvSpPr>
            <a:spLocks noChangeArrowheads="1"/>
          </p:cNvSpPr>
          <p:nvPr/>
        </p:nvSpPr>
        <p:spPr bwMode="auto">
          <a:xfrm>
            <a:off x="2876560" y="3166116"/>
            <a:ext cx="7301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1600">
              <a:latin typeface="Verdana" pitchFamily="34" charset="0"/>
            </a:endParaRPr>
          </a:p>
        </p:txBody>
      </p:sp>
      <p:sp>
        <p:nvSpPr>
          <p:cNvPr id="105" name="WordArt 195"/>
          <p:cNvSpPr>
            <a:spLocks noChangeArrowheads="1" noChangeShapeType="1" noTextEdit="1"/>
          </p:cNvSpPr>
          <p:nvPr/>
        </p:nvSpPr>
        <p:spPr bwMode="auto">
          <a:xfrm>
            <a:off x="3540924" y="3131191"/>
            <a:ext cx="1147611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3600" b="1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Copier</a:t>
            </a:r>
            <a:endParaRPr lang="de-AT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4" name="Rectangle 151"/>
          <p:cNvSpPr>
            <a:spLocks noChangeArrowheads="1"/>
          </p:cNvSpPr>
          <p:nvPr/>
        </p:nvSpPr>
        <p:spPr bwMode="auto">
          <a:xfrm>
            <a:off x="3058020" y="3419999"/>
            <a:ext cx="2063471" cy="1152128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EAE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 sz="1600">
              <a:latin typeface="+mn-lt"/>
            </a:endParaRPr>
          </a:p>
        </p:txBody>
      </p:sp>
      <p:grpSp>
        <p:nvGrpSpPr>
          <p:cNvPr id="51" name="Gruppieren 145"/>
          <p:cNvGrpSpPr/>
          <p:nvPr/>
        </p:nvGrpSpPr>
        <p:grpSpPr>
          <a:xfrm>
            <a:off x="3527790" y="3419999"/>
            <a:ext cx="1036638" cy="441325"/>
            <a:chOff x="6631706" y="6156027"/>
            <a:chExt cx="1036638" cy="441325"/>
          </a:xfrm>
        </p:grpSpPr>
        <p:sp>
          <p:nvSpPr>
            <p:cNvPr id="126" name="Rectangle 148"/>
            <p:cNvSpPr>
              <a:spLocks noChangeArrowheads="1"/>
            </p:cNvSpPr>
            <p:nvPr/>
          </p:nvSpPr>
          <p:spPr bwMode="auto">
            <a:xfrm>
              <a:off x="7530231" y="6265565"/>
              <a:ext cx="1588" cy="7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127" name="Rectangle 149"/>
            <p:cNvSpPr>
              <a:spLocks noChangeArrowheads="1"/>
            </p:cNvSpPr>
            <p:nvPr/>
          </p:nvSpPr>
          <p:spPr bwMode="auto">
            <a:xfrm>
              <a:off x="7523881" y="6229052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128" name="Oval 154"/>
            <p:cNvSpPr>
              <a:spLocks noChangeAspect="1" noChangeArrowheads="1"/>
            </p:cNvSpPr>
            <p:nvPr/>
          </p:nvSpPr>
          <p:spPr bwMode="auto">
            <a:xfrm>
              <a:off x="7341319" y="6235402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+mn-lt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9" name="Rectangle 155"/>
            <p:cNvSpPr>
              <a:spLocks noChangeArrowheads="1"/>
            </p:cNvSpPr>
            <p:nvPr/>
          </p:nvSpPr>
          <p:spPr bwMode="auto">
            <a:xfrm>
              <a:off x="7217494" y="6232227"/>
              <a:ext cx="17462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130" name="AutoShape 156"/>
            <p:cNvCxnSpPr>
              <a:cxnSpLocks noChangeShapeType="1"/>
              <a:stCxn id="129" idx="3"/>
              <a:endCxn id="128" idx="2"/>
            </p:cNvCxnSpPr>
            <p:nvPr/>
          </p:nvCxnSpPr>
          <p:spPr bwMode="auto">
            <a:xfrm flipV="1">
              <a:off x="7234956" y="6300490"/>
              <a:ext cx="96838" cy="3175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sp>
          <p:nvSpPr>
            <p:cNvPr id="131" name="Rectangle 158"/>
            <p:cNvSpPr>
              <a:spLocks noChangeArrowheads="1"/>
            </p:cNvSpPr>
            <p:nvPr/>
          </p:nvSpPr>
          <p:spPr bwMode="auto">
            <a:xfrm>
              <a:off x="6880944" y="6238577"/>
              <a:ext cx="3175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132" name="AutoShape 159"/>
            <p:cNvCxnSpPr>
              <a:cxnSpLocks noChangeShapeType="1"/>
              <a:endCxn id="131" idx="1"/>
            </p:cNvCxnSpPr>
            <p:nvPr/>
          </p:nvCxnSpPr>
          <p:spPr bwMode="auto">
            <a:xfrm>
              <a:off x="6774581" y="6308427"/>
              <a:ext cx="106363" cy="1588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52" name="Group 167"/>
            <p:cNvGrpSpPr>
              <a:grpSpLocks/>
            </p:cNvGrpSpPr>
            <p:nvPr/>
          </p:nvGrpSpPr>
          <p:grpSpPr bwMode="auto">
            <a:xfrm>
              <a:off x="6631706" y="6156027"/>
              <a:ext cx="225425" cy="295275"/>
              <a:chOff x="1429" y="976"/>
              <a:chExt cx="142" cy="186"/>
            </a:xfrm>
          </p:grpSpPr>
          <p:sp>
            <p:nvSpPr>
              <p:cNvPr id="134" name="Rectangle 16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  <p:sp>
            <p:nvSpPr>
              <p:cNvPr id="135" name="Text Box 169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+mn-lt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136" name="AutoShape 170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137" name="Rectangle 171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</p:grpSp>
        <p:sp>
          <p:nvSpPr>
            <p:cNvPr id="138" name="Oval 172"/>
            <p:cNvSpPr>
              <a:spLocks noChangeAspect="1" noChangeArrowheads="1"/>
            </p:cNvSpPr>
            <p:nvPr/>
          </p:nvSpPr>
          <p:spPr bwMode="auto">
            <a:xfrm>
              <a:off x="6977781" y="6467177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+mn-lt"/>
                </a:rPr>
                <a:t>T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9" name="Rectangle 173"/>
            <p:cNvSpPr>
              <a:spLocks noChangeArrowheads="1"/>
            </p:cNvSpPr>
            <p:nvPr/>
          </p:nvSpPr>
          <p:spPr bwMode="auto">
            <a:xfrm rot="5400000">
              <a:off x="7034137" y="6315571"/>
              <a:ext cx="17463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140" name="AutoShape 174"/>
            <p:cNvCxnSpPr>
              <a:cxnSpLocks noChangeShapeType="1"/>
              <a:stCxn id="139" idx="3"/>
              <a:endCxn id="138" idx="0"/>
            </p:cNvCxnSpPr>
            <p:nvPr/>
          </p:nvCxnSpPr>
          <p:spPr bwMode="auto">
            <a:xfrm flipH="1">
              <a:off x="7042869" y="6395740"/>
              <a:ext cx="1587" cy="6191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53" name="Group 175"/>
            <p:cNvGrpSpPr>
              <a:grpSpLocks/>
            </p:cNvGrpSpPr>
            <p:nvPr/>
          </p:nvGrpSpPr>
          <p:grpSpPr bwMode="auto">
            <a:xfrm>
              <a:off x="6871419" y="6192540"/>
              <a:ext cx="431800" cy="222250"/>
              <a:chOff x="2699" y="1843"/>
              <a:chExt cx="272" cy="140"/>
            </a:xfrm>
          </p:grpSpPr>
          <p:sp>
            <p:nvSpPr>
              <p:cNvPr id="142" name="AutoShape 176"/>
              <p:cNvSpPr>
                <a:spLocks noChangeArrowheads="1"/>
              </p:cNvSpPr>
              <p:nvPr/>
            </p:nvSpPr>
            <p:spPr bwMode="auto">
              <a:xfrm>
                <a:off x="2699" y="1843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rgbClr val="FFC000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grpSp>
            <p:nvGrpSpPr>
              <p:cNvPr id="54" name="Group 177"/>
              <p:cNvGrpSpPr>
                <a:grpSpLocks/>
              </p:cNvGrpSpPr>
              <p:nvPr/>
            </p:nvGrpSpPr>
            <p:grpSpPr bwMode="auto">
              <a:xfrm>
                <a:off x="2719" y="1856"/>
                <a:ext cx="182" cy="127"/>
                <a:chOff x="4195" y="1298"/>
                <a:chExt cx="182" cy="127"/>
              </a:xfrm>
            </p:grpSpPr>
            <p:sp>
              <p:nvSpPr>
                <p:cNvPr id="144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4264" y="1329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145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4195" y="1298"/>
                  <a:ext cx="18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C   </a:t>
                  </a:r>
                  <a:r>
                    <a:rPr lang="de-DE" sz="1000" b="1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C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</p:grpSp>
        </p:grpSp>
      </p:grpSp>
      <p:cxnSp>
        <p:nvCxnSpPr>
          <p:cNvPr id="197" name="AutoShape 192"/>
          <p:cNvCxnSpPr>
            <a:cxnSpLocks noChangeShapeType="1"/>
            <a:endCxn id="70" idx="2"/>
          </p:cNvCxnSpPr>
          <p:nvPr/>
        </p:nvCxnSpPr>
        <p:spPr bwMode="auto">
          <a:xfrm flipV="1">
            <a:off x="4367578" y="3248543"/>
            <a:ext cx="1205138" cy="31591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211" name="AutoShape 192"/>
          <p:cNvCxnSpPr>
            <a:cxnSpLocks noChangeShapeType="1"/>
            <a:stCxn id="530" idx="3"/>
          </p:cNvCxnSpPr>
          <p:nvPr/>
        </p:nvCxnSpPr>
        <p:spPr bwMode="auto">
          <a:xfrm>
            <a:off x="2368297" y="3284603"/>
            <a:ext cx="1229343" cy="287003"/>
          </a:xfrm>
          <a:prstGeom prst="curvedConnector3">
            <a:avLst>
              <a:gd name="adj1" fmla="val 6937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grpSp>
        <p:nvGrpSpPr>
          <p:cNvPr id="68" name="Group 4"/>
          <p:cNvGrpSpPr>
            <a:grpSpLocks/>
          </p:cNvGrpSpPr>
          <p:nvPr/>
        </p:nvGrpSpPr>
        <p:grpSpPr bwMode="auto">
          <a:xfrm>
            <a:off x="4056229" y="4112769"/>
            <a:ext cx="839788" cy="454025"/>
            <a:chOff x="1165" y="3188"/>
            <a:chExt cx="529" cy="286"/>
          </a:xfrm>
        </p:grpSpPr>
        <p:sp>
          <p:nvSpPr>
            <p:cNvPr id="170" name="Text Box 373"/>
            <p:cNvSpPr txBox="1">
              <a:spLocks noChangeArrowheads="1"/>
            </p:cNvSpPr>
            <p:nvPr/>
          </p:nvSpPr>
          <p:spPr bwMode="auto">
            <a:xfrm>
              <a:off x="1313" y="3196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de-DE" sz="1000" b="1" dirty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C</a:t>
              </a:r>
              <a:endParaRPr lang="en-US" sz="1000" b="1" dirty="0">
                <a:solidFill>
                  <a:srgbClr val="000099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1" name="AutoShape 374"/>
            <p:cNvSpPr>
              <a:spLocks noChangeArrowheads="1"/>
            </p:cNvSpPr>
            <p:nvPr/>
          </p:nvSpPr>
          <p:spPr bwMode="auto">
            <a:xfrm rot="10800000">
              <a:off x="1371" y="3188"/>
              <a:ext cx="90" cy="9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99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de-AT" sz="100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172" name="Rectangle 375"/>
            <p:cNvSpPr>
              <a:spLocks noChangeArrowheads="1"/>
            </p:cNvSpPr>
            <p:nvPr/>
          </p:nvSpPr>
          <p:spPr bwMode="auto">
            <a:xfrm rot="5400000">
              <a:off x="1392" y="3214"/>
              <a:ext cx="4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AT" sz="1000" b="1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173" name="Rectangle 354"/>
            <p:cNvSpPr>
              <a:spLocks noChangeArrowheads="1"/>
            </p:cNvSpPr>
            <p:nvPr/>
          </p:nvSpPr>
          <p:spPr bwMode="auto">
            <a:xfrm>
              <a:off x="1314" y="3339"/>
              <a:ext cx="2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grpSp>
          <p:nvGrpSpPr>
            <p:cNvPr id="69" name="Group 362"/>
            <p:cNvGrpSpPr>
              <a:grpSpLocks/>
            </p:cNvGrpSpPr>
            <p:nvPr/>
          </p:nvGrpSpPr>
          <p:grpSpPr bwMode="auto">
            <a:xfrm>
              <a:off x="1165" y="3288"/>
              <a:ext cx="142" cy="186"/>
              <a:chOff x="1429" y="976"/>
              <a:chExt cx="142" cy="186"/>
            </a:xfrm>
          </p:grpSpPr>
          <p:sp>
            <p:nvSpPr>
              <p:cNvPr id="187" name="Rectangle 363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188" name="Text Box 364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A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89" name="AutoShape 365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190" name="Rectangle 366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</p:grpSp>
        <p:cxnSp>
          <p:nvCxnSpPr>
            <p:cNvPr id="175" name="AutoShape 367"/>
            <p:cNvCxnSpPr>
              <a:cxnSpLocks noChangeShapeType="1"/>
            </p:cNvCxnSpPr>
            <p:nvPr/>
          </p:nvCxnSpPr>
          <p:spPr bwMode="auto">
            <a:xfrm>
              <a:off x="1255" y="3384"/>
              <a:ext cx="59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76" name="Rectangle 370"/>
            <p:cNvSpPr>
              <a:spLocks noChangeArrowheads="1"/>
            </p:cNvSpPr>
            <p:nvPr/>
          </p:nvSpPr>
          <p:spPr bwMode="auto">
            <a:xfrm>
              <a:off x="1415" y="3276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77" name="AutoShape 371"/>
            <p:cNvCxnSpPr>
              <a:cxnSpLocks noChangeShapeType="1"/>
            </p:cNvCxnSpPr>
            <p:nvPr/>
          </p:nvCxnSpPr>
          <p:spPr bwMode="auto">
            <a:xfrm flipH="1">
              <a:off x="1415" y="3278"/>
              <a:ext cx="1" cy="2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78" name="Oval 376"/>
            <p:cNvSpPr>
              <a:spLocks noChangeAspect="1" noChangeArrowheads="1"/>
            </p:cNvSpPr>
            <p:nvPr/>
          </p:nvSpPr>
          <p:spPr bwMode="auto">
            <a:xfrm>
              <a:off x="1612" y="3337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9" name="Rectangle 377"/>
            <p:cNvSpPr>
              <a:spLocks noChangeArrowheads="1"/>
            </p:cNvSpPr>
            <p:nvPr/>
          </p:nvSpPr>
          <p:spPr bwMode="auto">
            <a:xfrm>
              <a:off x="1495" y="3333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180" name="AutoShape 378"/>
            <p:cNvCxnSpPr>
              <a:cxnSpLocks noChangeShapeType="1"/>
            </p:cNvCxnSpPr>
            <p:nvPr/>
          </p:nvCxnSpPr>
          <p:spPr bwMode="auto">
            <a:xfrm>
              <a:off x="1506" y="3378"/>
              <a:ext cx="100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181" name="Rectangle 381"/>
            <p:cNvSpPr>
              <a:spLocks noChangeArrowheads="1"/>
            </p:cNvSpPr>
            <p:nvPr/>
          </p:nvSpPr>
          <p:spPr bwMode="auto">
            <a:xfrm>
              <a:off x="1418" y="3407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grpSp>
          <p:nvGrpSpPr>
            <p:cNvPr id="72" name="Group 394"/>
            <p:cNvGrpSpPr>
              <a:grpSpLocks/>
            </p:cNvGrpSpPr>
            <p:nvPr/>
          </p:nvGrpSpPr>
          <p:grpSpPr bwMode="auto">
            <a:xfrm>
              <a:off x="1313" y="3309"/>
              <a:ext cx="272" cy="141"/>
              <a:chOff x="4332" y="2296"/>
              <a:chExt cx="272" cy="141"/>
            </a:xfrm>
          </p:grpSpPr>
          <p:sp>
            <p:nvSpPr>
              <p:cNvPr id="183" name="AutoShape 395"/>
              <p:cNvSpPr>
                <a:spLocks noChangeArrowheads="1"/>
              </p:cNvSpPr>
              <p:nvPr/>
            </p:nvSpPr>
            <p:spPr bwMode="auto">
              <a:xfrm>
                <a:off x="4332" y="2296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rgbClr val="FFC000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endParaRPr lang="de-AT" sz="1000">
                  <a:solidFill>
                    <a:srgbClr val="000099"/>
                  </a:solidFill>
                  <a:latin typeface="+mj-lt"/>
                </a:endParaRPr>
              </a:p>
            </p:txBody>
          </p:sp>
          <p:grpSp>
            <p:nvGrpSpPr>
              <p:cNvPr id="73" name="Group 396"/>
              <p:cNvGrpSpPr>
                <a:grpSpLocks/>
              </p:cNvGrpSpPr>
              <p:nvPr/>
            </p:nvGrpSpPr>
            <p:grpSpPr bwMode="auto">
              <a:xfrm>
                <a:off x="4354" y="2312"/>
                <a:ext cx="182" cy="125"/>
                <a:chOff x="4354" y="2312"/>
                <a:chExt cx="182" cy="125"/>
              </a:xfrm>
            </p:grpSpPr>
            <p:sp>
              <p:nvSpPr>
                <p:cNvPr id="185" name="Text Box 397"/>
                <p:cNvSpPr txBox="1">
                  <a:spLocks noChangeArrowheads="1"/>
                </p:cNvSpPr>
                <p:nvPr/>
              </p:nvSpPr>
              <p:spPr bwMode="auto">
                <a:xfrm>
                  <a:off x="4422" y="2341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86" name="Text Box 398"/>
                <p:cNvSpPr txBox="1">
                  <a:spLocks noChangeArrowheads="1"/>
                </p:cNvSpPr>
                <p:nvPr/>
              </p:nvSpPr>
              <p:spPr bwMode="auto">
                <a:xfrm>
                  <a:off x="4354" y="2312"/>
                  <a:ext cx="18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A   </a:t>
                  </a:r>
                  <a:r>
                    <a:rPr lang="de-DE" sz="1000" b="1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endParaRPr>
                </a:p>
              </p:txBody>
            </p:sp>
          </p:grpSp>
        </p:grpSp>
      </p:grpSp>
      <p:cxnSp>
        <p:nvCxnSpPr>
          <p:cNvPr id="191" name="AutoShape 192"/>
          <p:cNvCxnSpPr>
            <a:cxnSpLocks noChangeShapeType="1"/>
          </p:cNvCxnSpPr>
          <p:nvPr/>
        </p:nvCxnSpPr>
        <p:spPr bwMode="auto">
          <a:xfrm>
            <a:off x="4004040" y="3796237"/>
            <a:ext cx="449064" cy="393526"/>
          </a:xfrm>
          <a:prstGeom prst="curvedConnector2">
            <a:avLst/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194" name="AutoShape 192"/>
          <p:cNvCxnSpPr>
            <a:cxnSpLocks noChangeShapeType="1"/>
          </p:cNvCxnSpPr>
          <p:nvPr/>
        </p:nvCxnSpPr>
        <p:spPr bwMode="auto">
          <a:xfrm rot="10800000" flipV="1">
            <a:off x="3585837" y="3796237"/>
            <a:ext cx="288029" cy="78060"/>
          </a:xfrm>
          <a:prstGeom prst="curvedConnector2">
            <a:avLst/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202" name="AutoShape 192"/>
          <p:cNvCxnSpPr>
            <a:cxnSpLocks noChangeShapeType="1"/>
            <a:endCxn id="201" idx="2"/>
          </p:cNvCxnSpPr>
          <p:nvPr/>
        </p:nvCxnSpPr>
        <p:spPr bwMode="auto">
          <a:xfrm flipV="1">
            <a:off x="4896017" y="4363024"/>
            <a:ext cx="697900" cy="5137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333" name="AutoShape 192"/>
          <p:cNvCxnSpPr>
            <a:cxnSpLocks noChangeShapeType="1"/>
            <a:stCxn id="568" idx="3"/>
          </p:cNvCxnSpPr>
          <p:nvPr/>
        </p:nvCxnSpPr>
        <p:spPr bwMode="auto">
          <a:xfrm>
            <a:off x="2357422" y="4420569"/>
            <a:ext cx="1768657" cy="255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sp>
        <p:nvSpPr>
          <p:cNvPr id="451" name="Rectangle 470"/>
          <p:cNvSpPr>
            <a:spLocks noChangeArrowheads="1"/>
          </p:cNvSpPr>
          <p:nvPr/>
        </p:nvSpPr>
        <p:spPr bwMode="auto">
          <a:xfrm>
            <a:off x="3527790" y="3347991"/>
            <a:ext cx="914400" cy="152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99"/>
            </a:solidFill>
            <a:prstDash val="sysDot"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8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kind</a:t>
            </a:r>
            <a:r>
              <a:rPr lang="de-DE" sz="8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de-DE" sz="8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r>
              <a:rPr lang="de-DE" sz="800" b="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TechReport</a:t>
            </a:r>
            <a:r>
              <a:rPr lang="de-DE" sz="8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endParaRPr lang="de-AT" sz="800" b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5" name="AutoShape 147"/>
          <p:cNvSpPr>
            <a:spLocks noChangeArrowheads="1"/>
          </p:cNvSpPr>
          <p:nvPr/>
        </p:nvSpPr>
        <p:spPr bwMode="auto">
          <a:xfrm>
            <a:off x="2679678" y="4635422"/>
            <a:ext cx="2268728" cy="276225"/>
          </a:xfrm>
          <a:prstGeom prst="homePlate">
            <a:avLst>
              <a:gd name="adj" fmla="val 87126"/>
            </a:avLst>
          </a:prstGeom>
          <a:solidFill>
            <a:srgbClr val="FFC000"/>
          </a:solidFill>
          <a:ln w="28575" algn="ctr">
            <a:solidFill>
              <a:srgbClr val="EBE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AT" sz="1600">
              <a:latin typeface="+mn-lt"/>
            </a:endParaRPr>
          </a:p>
        </p:txBody>
      </p:sp>
      <p:sp>
        <p:nvSpPr>
          <p:cNvPr id="84" name="Rectangle 211"/>
          <p:cNvSpPr>
            <a:spLocks noChangeArrowheads="1"/>
          </p:cNvSpPr>
          <p:nvPr/>
        </p:nvSpPr>
        <p:spPr bwMode="auto">
          <a:xfrm>
            <a:off x="2490795" y="4686667"/>
            <a:ext cx="7301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1600">
              <a:latin typeface="Verdana" pitchFamily="34" charset="0"/>
            </a:endParaRPr>
          </a:p>
        </p:txBody>
      </p:sp>
      <p:sp>
        <p:nvSpPr>
          <p:cNvPr id="88" name="Oval 213"/>
          <p:cNvSpPr>
            <a:spLocks noChangeAspect="1" noChangeArrowheads="1"/>
          </p:cNvSpPr>
          <p:nvPr/>
        </p:nvSpPr>
        <p:spPr bwMode="auto">
          <a:xfrm>
            <a:off x="4964884" y="4709464"/>
            <a:ext cx="130158" cy="130175"/>
          </a:xfrm>
          <a:prstGeom prst="ellipse">
            <a:avLst/>
          </a:prstGeom>
          <a:solidFill>
            <a:srgbClr val="000099"/>
          </a:solidFill>
          <a:ln w="19050" algn="ctr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Verdana" pitchFamily="34" charset="0"/>
              </a:rPr>
              <a:t>C</a:t>
            </a:r>
            <a:endParaRPr lang="en-US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7" name="WordArt 195"/>
          <p:cNvSpPr>
            <a:spLocks noChangeArrowheads="1" noChangeShapeType="1" noTextEdit="1"/>
          </p:cNvSpPr>
          <p:nvPr/>
        </p:nvSpPr>
        <p:spPr bwMode="auto">
          <a:xfrm>
            <a:off x="3183734" y="4676126"/>
            <a:ext cx="1147611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3600" b="1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Copier</a:t>
            </a:r>
            <a:endParaRPr lang="de-AT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5" name="Rectangle 151"/>
          <p:cNvSpPr>
            <a:spLocks noChangeArrowheads="1"/>
          </p:cNvSpPr>
          <p:nvPr/>
        </p:nvSpPr>
        <p:spPr bwMode="auto">
          <a:xfrm>
            <a:off x="2672255" y="4932167"/>
            <a:ext cx="2063471" cy="1224136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EAE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 sz="1600">
              <a:latin typeface="+mn-lt"/>
            </a:endParaRPr>
          </a:p>
        </p:txBody>
      </p:sp>
      <p:grpSp>
        <p:nvGrpSpPr>
          <p:cNvPr id="55" name="Gruppieren 214"/>
          <p:cNvGrpSpPr/>
          <p:nvPr/>
        </p:nvGrpSpPr>
        <p:grpSpPr>
          <a:xfrm>
            <a:off x="3170525" y="4975600"/>
            <a:ext cx="1036638" cy="441325"/>
            <a:chOff x="6631706" y="6156027"/>
            <a:chExt cx="1036638" cy="441325"/>
          </a:xfrm>
        </p:grpSpPr>
        <p:sp>
          <p:nvSpPr>
            <p:cNvPr id="216" name="Rectangle 148"/>
            <p:cNvSpPr>
              <a:spLocks noChangeArrowheads="1"/>
            </p:cNvSpPr>
            <p:nvPr/>
          </p:nvSpPr>
          <p:spPr bwMode="auto">
            <a:xfrm>
              <a:off x="7530231" y="6265565"/>
              <a:ext cx="1588" cy="7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217" name="Rectangle 149"/>
            <p:cNvSpPr>
              <a:spLocks noChangeArrowheads="1"/>
            </p:cNvSpPr>
            <p:nvPr/>
          </p:nvSpPr>
          <p:spPr bwMode="auto">
            <a:xfrm>
              <a:off x="7523881" y="6229052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218" name="Oval 154"/>
            <p:cNvSpPr>
              <a:spLocks noChangeAspect="1" noChangeArrowheads="1"/>
            </p:cNvSpPr>
            <p:nvPr/>
          </p:nvSpPr>
          <p:spPr bwMode="auto">
            <a:xfrm>
              <a:off x="7341319" y="6235402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+mn-lt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9" name="Rectangle 155"/>
            <p:cNvSpPr>
              <a:spLocks noChangeArrowheads="1"/>
            </p:cNvSpPr>
            <p:nvPr/>
          </p:nvSpPr>
          <p:spPr bwMode="auto">
            <a:xfrm>
              <a:off x="7217494" y="6232227"/>
              <a:ext cx="17462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220" name="AutoShape 156"/>
            <p:cNvCxnSpPr>
              <a:cxnSpLocks noChangeShapeType="1"/>
              <a:stCxn id="219" idx="3"/>
              <a:endCxn id="218" idx="2"/>
            </p:cNvCxnSpPr>
            <p:nvPr/>
          </p:nvCxnSpPr>
          <p:spPr bwMode="auto">
            <a:xfrm flipV="1">
              <a:off x="7234956" y="6300490"/>
              <a:ext cx="96838" cy="3175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sp>
          <p:nvSpPr>
            <p:cNvPr id="221" name="Rectangle 158"/>
            <p:cNvSpPr>
              <a:spLocks noChangeArrowheads="1"/>
            </p:cNvSpPr>
            <p:nvPr/>
          </p:nvSpPr>
          <p:spPr bwMode="auto">
            <a:xfrm>
              <a:off x="6880944" y="6238577"/>
              <a:ext cx="3175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222" name="AutoShape 159"/>
            <p:cNvCxnSpPr>
              <a:cxnSpLocks noChangeShapeType="1"/>
              <a:endCxn id="221" idx="1"/>
            </p:cNvCxnSpPr>
            <p:nvPr/>
          </p:nvCxnSpPr>
          <p:spPr bwMode="auto">
            <a:xfrm>
              <a:off x="6774581" y="6308427"/>
              <a:ext cx="106363" cy="1588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56" name="Group 167"/>
            <p:cNvGrpSpPr>
              <a:grpSpLocks/>
            </p:cNvGrpSpPr>
            <p:nvPr/>
          </p:nvGrpSpPr>
          <p:grpSpPr bwMode="auto">
            <a:xfrm>
              <a:off x="6631725" y="6156027"/>
              <a:ext cx="225427" cy="295275"/>
              <a:chOff x="1429" y="976"/>
              <a:chExt cx="142" cy="186"/>
            </a:xfrm>
          </p:grpSpPr>
          <p:sp>
            <p:nvSpPr>
              <p:cNvPr id="232" name="Rectangle 16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  <p:sp>
            <p:nvSpPr>
              <p:cNvPr id="233" name="Text Box 169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+mn-lt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234" name="AutoShape 170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235" name="Rectangle 171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</p:grpSp>
        <p:sp>
          <p:nvSpPr>
            <p:cNvPr id="224" name="Oval 172"/>
            <p:cNvSpPr>
              <a:spLocks noChangeAspect="1" noChangeArrowheads="1"/>
            </p:cNvSpPr>
            <p:nvPr/>
          </p:nvSpPr>
          <p:spPr bwMode="auto">
            <a:xfrm>
              <a:off x="6977781" y="6467177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+mn-lt"/>
                </a:rPr>
                <a:t>T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5" name="Rectangle 173"/>
            <p:cNvSpPr>
              <a:spLocks noChangeArrowheads="1"/>
            </p:cNvSpPr>
            <p:nvPr/>
          </p:nvSpPr>
          <p:spPr bwMode="auto">
            <a:xfrm rot="5400000">
              <a:off x="7034137" y="6315571"/>
              <a:ext cx="17463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226" name="AutoShape 174"/>
            <p:cNvCxnSpPr>
              <a:cxnSpLocks noChangeShapeType="1"/>
              <a:stCxn id="225" idx="3"/>
              <a:endCxn id="224" idx="0"/>
            </p:cNvCxnSpPr>
            <p:nvPr/>
          </p:nvCxnSpPr>
          <p:spPr bwMode="auto">
            <a:xfrm flipH="1">
              <a:off x="7042869" y="6395740"/>
              <a:ext cx="1587" cy="6191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57" name="Group 175"/>
            <p:cNvGrpSpPr>
              <a:grpSpLocks/>
            </p:cNvGrpSpPr>
            <p:nvPr/>
          </p:nvGrpSpPr>
          <p:grpSpPr bwMode="auto">
            <a:xfrm>
              <a:off x="6871419" y="6192540"/>
              <a:ext cx="431800" cy="222250"/>
              <a:chOff x="2699" y="1843"/>
              <a:chExt cx="272" cy="140"/>
            </a:xfrm>
          </p:grpSpPr>
          <p:sp>
            <p:nvSpPr>
              <p:cNvPr id="228" name="AutoShape 176"/>
              <p:cNvSpPr>
                <a:spLocks noChangeArrowheads="1"/>
              </p:cNvSpPr>
              <p:nvPr/>
            </p:nvSpPr>
            <p:spPr bwMode="auto">
              <a:xfrm>
                <a:off x="2699" y="1843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rgbClr val="FFC000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grpSp>
            <p:nvGrpSpPr>
              <p:cNvPr id="58" name="Group 177"/>
              <p:cNvGrpSpPr>
                <a:grpSpLocks/>
              </p:cNvGrpSpPr>
              <p:nvPr/>
            </p:nvGrpSpPr>
            <p:grpSpPr bwMode="auto">
              <a:xfrm>
                <a:off x="2719" y="1856"/>
                <a:ext cx="182" cy="127"/>
                <a:chOff x="4195" y="1298"/>
                <a:chExt cx="182" cy="127"/>
              </a:xfrm>
            </p:grpSpPr>
            <p:sp>
              <p:nvSpPr>
                <p:cNvPr id="230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4264" y="1329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31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4195" y="1298"/>
                  <a:ext cx="18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C   </a:t>
                  </a:r>
                  <a:r>
                    <a:rPr lang="de-DE" sz="1000" b="1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C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</p:grpSp>
        </p:grpSp>
      </p:grpSp>
      <p:cxnSp>
        <p:nvCxnSpPr>
          <p:cNvPr id="336" name="AutoShape 192"/>
          <p:cNvCxnSpPr>
            <a:cxnSpLocks noChangeShapeType="1"/>
            <a:endCxn id="88" idx="2"/>
          </p:cNvCxnSpPr>
          <p:nvPr/>
        </p:nvCxnSpPr>
        <p:spPr bwMode="auto">
          <a:xfrm flipV="1">
            <a:off x="4010313" y="4774552"/>
            <a:ext cx="954571" cy="34551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346" name="AutoShape 192"/>
          <p:cNvCxnSpPr>
            <a:cxnSpLocks noChangeShapeType="1"/>
          </p:cNvCxnSpPr>
          <p:nvPr/>
        </p:nvCxnSpPr>
        <p:spPr bwMode="auto">
          <a:xfrm>
            <a:off x="4538752" y="6003904"/>
            <a:ext cx="217960" cy="339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grpSp>
        <p:nvGrpSpPr>
          <p:cNvPr id="96" name="Group 4"/>
          <p:cNvGrpSpPr>
            <a:grpSpLocks/>
          </p:cNvGrpSpPr>
          <p:nvPr/>
        </p:nvGrpSpPr>
        <p:grpSpPr bwMode="auto">
          <a:xfrm>
            <a:off x="3913278" y="5702278"/>
            <a:ext cx="839788" cy="454025"/>
            <a:chOff x="1165" y="3188"/>
            <a:chExt cx="529" cy="286"/>
          </a:xfrm>
        </p:grpSpPr>
        <p:sp>
          <p:nvSpPr>
            <p:cNvPr id="259" name="Text Box 373"/>
            <p:cNvSpPr txBox="1">
              <a:spLocks noChangeArrowheads="1"/>
            </p:cNvSpPr>
            <p:nvPr/>
          </p:nvSpPr>
          <p:spPr bwMode="auto">
            <a:xfrm>
              <a:off x="1313" y="3196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de-DE" sz="1000" b="1" dirty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C</a:t>
              </a:r>
              <a:endParaRPr lang="en-US" sz="1000" b="1" dirty="0">
                <a:solidFill>
                  <a:srgbClr val="000099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60" name="AutoShape 374"/>
            <p:cNvSpPr>
              <a:spLocks noChangeArrowheads="1"/>
            </p:cNvSpPr>
            <p:nvPr/>
          </p:nvSpPr>
          <p:spPr bwMode="auto">
            <a:xfrm rot="10800000">
              <a:off x="1371" y="3188"/>
              <a:ext cx="90" cy="9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99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de-AT" sz="100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261" name="Rectangle 375"/>
            <p:cNvSpPr>
              <a:spLocks noChangeArrowheads="1"/>
            </p:cNvSpPr>
            <p:nvPr/>
          </p:nvSpPr>
          <p:spPr bwMode="auto">
            <a:xfrm rot="5400000">
              <a:off x="1392" y="3214"/>
              <a:ext cx="4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AT" sz="1000" b="1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262" name="Rectangle 354"/>
            <p:cNvSpPr>
              <a:spLocks noChangeArrowheads="1"/>
            </p:cNvSpPr>
            <p:nvPr/>
          </p:nvSpPr>
          <p:spPr bwMode="auto">
            <a:xfrm>
              <a:off x="1314" y="3339"/>
              <a:ext cx="2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grpSp>
          <p:nvGrpSpPr>
            <p:cNvPr id="98" name="Group 362"/>
            <p:cNvGrpSpPr>
              <a:grpSpLocks/>
            </p:cNvGrpSpPr>
            <p:nvPr/>
          </p:nvGrpSpPr>
          <p:grpSpPr bwMode="auto">
            <a:xfrm>
              <a:off x="1165" y="3288"/>
              <a:ext cx="142" cy="186"/>
              <a:chOff x="1429" y="976"/>
              <a:chExt cx="142" cy="186"/>
            </a:xfrm>
          </p:grpSpPr>
          <p:sp>
            <p:nvSpPr>
              <p:cNvPr id="276" name="Rectangle 363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277" name="Text Box 364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A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78" name="AutoShape 365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de-AT" sz="1000">
                  <a:latin typeface="+mj-lt"/>
                </a:endParaRPr>
              </a:p>
            </p:txBody>
          </p:sp>
          <p:sp>
            <p:nvSpPr>
              <p:cNvPr id="279" name="Rectangle 366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</p:grpSp>
        <p:cxnSp>
          <p:nvCxnSpPr>
            <p:cNvPr id="264" name="AutoShape 367"/>
            <p:cNvCxnSpPr>
              <a:cxnSpLocks noChangeShapeType="1"/>
            </p:cNvCxnSpPr>
            <p:nvPr/>
          </p:nvCxnSpPr>
          <p:spPr bwMode="auto">
            <a:xfrm>
              <a:off x="1255" y="3384"/>
              <a:ext cx="59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265" name="Rectangle 370"/>
            <p:cNvSpPr>
              <a:spLocks noChangeArrowheads="1"/>
            </p:cNvSpPr>
            <p:nvPr/>
          </p:nvSpPr>
          <p:spPr bwMode="auto">
            <a:xfrm>
              <a:off x="1415" y="3276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266" name="AutoShape 371"/>
            <p:cNvCxnSpPr>
              <a:cxnSpLocks noChangeShapeType="1"/>
            </p:cNvCxnSpPr>
            <p:nvPr/>
          </p:nvCxnSpPr>
          <p:spPr bwMode="auto">
            <a:xfrm flipH="1">
              <a:off x="1415" y="3278"/>
              <a:ext cx="1" cy="2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267" name="Oval 376"/>
            <p:cNvSpPr>
              <a:spLocks noChangeAspect="1" noChangeArrowheads="1"/>
            </p:cNvSpPr>
            <p:nvPr/>
          </p:nvSpPr>
          <p:spPr bwMode="auto">
            <a:xfrm>
              <a:off x="1612" y="3337"/>
              <a:ext cx="82" cy="82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68" name="Rectangle 377"/>
            <p:cNvSpPr>
              <a:spLocks noChangeArrowheads="1"/>
            </p:cNvSpPr>
            <p:nvPr/>
          </p:nvSpPr>
          <p:spPr bwMode="auto">
            <a:xfrm>
              <a:off x="1495" y="3333"/>
              <a:ext cx="11" cy="9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cxnSp>
          <p:nvCxnSpPr>
            <p:cNvPr id="269" name="AutoShape 378"/>
            <p:cNvCxnSpPr>
              <a:cxnSpLocks noChangeShapeType="1"/>
            </p:cNvCxnSpPr>
            <p:nvPr/>
          </p:nvCxnSpPr>
          <p:spPr bwMode="auto">
            <a:xfrm>
              <a:off x="1506" y="3378"/>
              <a:ext cx="100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270" name="Rectangle 381"/>
            <p:cNvSpPr>
              <a:spLocks noChangeArrowheads="1"/>
            </p:cNvSpPr>
            <p:nvPr/>
          </p:nvSpPr>
          <p:spPr bwMode="auto">
            <a:xfrm>
              <a:off x="1418" y="3407"/>
              <a:ext cx="2" cy="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>
                <a:latin typeface="+mj-lt"/>
              </a:endParaRPr>
            </a:p>
          </p:txBody>
        </p:sp>
        <p:grpSp>
          <p:nvGrpSpPr>
            <p:cNvPr id="99" name="Group 394"/>
            <p:cNvGrpSpPr>
              <a:grpSpLocks/>
            </p:cNvGrpSpPr>
            <p:nvPr/>
          </p:nvGrpSpPr>
          <p:grpSpPr bwMode="auto">
            <a:xfrm>
              <a:off x="1313" y="3309"/>
              <a:ext cx="272" cy="141"/>
              <a:chOff x="4332" y="2296"/>
              <a:chExt cx="272" cy="141"/>
            </a:xfrm>
          </p:grpSpPr>
          <p:sp>
            <p:nvSpPr>
              <p:cNvPr id="272" name="AutoShape 395"/>
              <p:cNvSpPr>
                <a:spLocks noChangeArrowheads="1"/>
              </p:cNvSpPr>
              <p:nvPr/>
            </p:nvSpPr>
            <p:spPr bwMode="auto">
              <a:xfrm>
                <a:off x="4332" y="2296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rgbClr val="FFC000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endParaRPr lang="de-AT" sz="1000">
                  <a:solidFill>
                    <a:srgbClr val="000099"/>
                  </a:solidFill>
                  <a:latin typeface="+mj-lt"/>
                </a:endParaRPr>
              </a:p>
            </p:txBody>
          </p:sp>
          <p:grpSp>
            <p:nvGrpSpPr>
              <p:cNvPr id="100" name="Group 396"/>
              <p:cNvGrpSpPr>
                <a:grpSpLocks/>
              </p:cNvGrpSpPr>
              <p:nvPr/>
            </p:nvGrpSpPr>
            <p:grpSpPr bwMode="auto">
              <a:xfrm>
                <a:off x="4354" y="2312"/>
                <a:ext cx="182" cy="125"/>
                <a:chOff x="4354" y="2312"/>
                <a:chExt cx="182" cy="125"/>
              </a:xfrm>
            </p:grpSpPr>
            <p:sp>
              <p:nvSpPr>
                <p:cNvPr id="274" name="Text Box 397"/>
                <p:cNvSpPr txBox="1">
                  <a:spLocks noChangeArrowheads="1"/>
                </p:cNvSpPr>
                <p:nvPr/>
              </p:nvSpPr>
              <p:spPr bwMode="auto">
                <a:xfrm>
                  <a:off x="4422" y="2341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75" name="Text Box 398"/>
                <p:cNvSpPr txBox="1">
                  <a:spLocks noChangeArrowheads="1"/>
                </p:cNvSpPr>
                <p:nvPr/>
              </p:nvSpPr>
              <p:spPr bwMode="auto">
                <a:xfrm>
                  <a:off x="4354" y="2312"/>
                  <a:ext cx="18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A   </a:t>
                  </a:r>
                  <a:r>
                    <a:rPr lang="de-DE" sz="1000" b="1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Arial" pitchFamily="34" charset="0"/>
                  </a:endParaRPr>
                </a:p>
              </p:txBody>
            </p:sp>
          </p:grpSp>
        </p:grpSp>
      </p:grpSp>
      <p:cxnSp>
        <p:nvCxnSpPr>
          <p:cNvPr id="338" name="AutoShape 192"/>
          <p:cNvCxnSpPr>
            <a:cxnSpLocks noChangeShapeType="1"/>
          </p:cNvCxnSpPr>
          <p:nvPr/>
        </p:nvCxnSpPr>
        <p:spPr bwMode="auto">
          <a:xfrm rot="10800000" flipV="1">
            <a:off x="3442886" y="5351838"/>
            <a:ext cx="73715" cy="139402"/>
          </a:xfrm>
          <a:prstGeom prst="curvedConnector2">
            <a:avLst/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341" name="AutoShape 192"/>
          <p:cNvCxnSpPr>
            <a:cxnSpLocks noChangeShapeType="1"/>
          </p:cNvCxnSpPr>
          <p:nvPr/>
        </p:nvCxnSpPr>
        <p:spPr bwMode="auto">
          <a:xfrm>
            <a:off x="3646775" y="5351838"/>
            <a:ext cx="663378" cy="427434"/>
          </a:xfrm>
          <a:prstGeom prst="curvedConnector2">
            <a:avLst/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368" name="AutoShape 192"/>
          <p:cNvCxnSpPr>
            <a:cxnSpLocks noChangeShapeType="1"/>
            <a:stCxn id="575" idx="3"/>
          </p:cNvCxnSpPr>
          <p:nvPr/>
        </p:nvCxnSpPr>
        <p:spPr bwMode="auto">
          <a:xfrm>
            <a:off x="2365270" y="6004705"/>
            <a:ext cx="1617858" cy="793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sp>
        <p:nvSpPr>
          <p:cNvPr id="452" name="Rectangle 470"/>
          <p:cNvSpPr>
            <a:spLocks noChangeArrowheads="1"/>
          </p:cNvSpPr>
          <p:nvPr/>
        </p:nvSpPr>
        <p:spPr bwMode="auto">
          <a:xfrm>
            <a:off x="3223558" y="4904733"/>
            <a:ext cx="914400" cy="152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99"/>
            </a:solidFill>
            <a:prstDash val="sysDot"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8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kind</a:t>
            </a:r>
            <a:r>
              <a:rPr lang="de-DE" sz="8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de-DE" sz="8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r>
              <a:rPr lang="de-DE" sz="800" b="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ConfPub</a:t>
            </a:r>
            <a:r>
              <a:rPr lang="de-DE" sz="8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‘</a:t>
            </a:r>
            <a:endParaRPr lang="de-AT" sz="800" b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cxnSp>
        <p:nvCxnSpPr>
          <p:cNvPr id="430" name="AutoShape 192"/>
          <p:cNvCxnSpPr>
            <a:cxnSpLocks noChangeShapeType="1"/>
            <a:endCxn id="392" idx="2"/>
          </p:cNvCxnSpPr>
          <p:nvPr/>
        </p:nvCxnSpPr>
        <p:spPr bwMode="auto">
          <a:xfrm>
            <a:off x="4753066" y="6003904"/>
            <a:ext cx="854716" cy="339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grpSp>
        <p:nvGrpSpPr>
          <p:cNvPr id="566" name="Gruppieren 565"/>
          <p:cNvGrpSpPr/>
          <p:nvPr/>
        </p:nvGrpSpPr>
        <p:grpSpPr>
          <a:xfrm>
            <a:off x="2143108" y="4341283"/>
            <a:ext cx="226983" cy="269328"/>
            <a:chOff x="2285984" y="5786454"/>
            <a:chExt cx="226983" cy="269328"/>
          </a:xfrm>
        </p:grpSpPr>
        <p:grpSp>
          <p:nvGrpSpPr>
            <p:cNvPr id="567" name="Gruppieren 358"/>
            <p:cNvGrpSpPr/>
            <p:nvPr/>
          </p:nvGrpSpPr>
          <p:grpSpPr>
            <a:xfrm>
              <a:off x="2285984" y="5786454"/>
              <a:ext cx="226983" cy="269328"/>
              <a:chOff x="3788094" y="6329512"/>
              <a:chExt cx="226983" cy="269328"/>
            </a:xfrm>
          </p:grpSpPr>
          <p:sp>
            <p:nvSpPr>
              <p:cNvPr id="569" name="Text Box 209"/>
              <p:cNvSpPr txBox="1">
                <a:spLocks noChangeArrowheads="1"/>
              </p:cNvSpPr>
              <p:nvPr/>
            </p:nvSpPr>
            <p:spPr bwMode="auto">
              <a:xfrm>
                <a:off x="3876495" y="6444952"/>
                <a:ext cx="99387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 smtClean="0">
                    <a:solidFill>
                      <a:srgbClr val="000099"/>
                    </a:solidFill>
                    <a:latin typeface="Verdana" pitchFamily="34" charset="0"/>
                  </a:rPr>
                  <a:t>A</a:t>
                </a:r>
                <a:endParaRPr lang="en-US" sz="1000" b="1" dirty="0">
                  <a:solidFill>
                    <a:srgbClr val="000099"/>
                  </a:solidFill>
                  <a:latin typeface="Verdana" pitchFamily="34" charset="0"/>
                </a:endParaRPr>
              </a:p>
            </p:txBody>
          </p:sp>
          <p:sp>
            <p:nvSpPr>
              <p:cNvPr id="570" name="Rectangle 211"/>
              <p:cNvSpPr>
                <a:spLocks noChangeArrowheads="1"/>
              </p:cNvSpPr>
              <p:nvPr/>
            </p:nvSpPr>
            <p:spPr bwMode="auto">
              <a:xfrm>
                <a:off x="3826194" y="6335414"/>
                <a:ext cx="73015" cy="1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cxnSp>
            <p:nvCxnSpPr>
              <p:cNvPr id="571" name="AutoShape 212"/>
              <p:cNvCxnSpPr>
                <a:cxnSpLocks noChangeShapeType="1"/>
                <a:stCxn id="570" idx="3"/>
              </p:cNvCxnSpPr>
              <p:nvPr/>
            </p:nvCxnSpPr>
            <p:spPr bwMode="auto">
              <a:xfrm>
                <a:off x="3899209" y="6407646"/>
                <a:ext cx="115868" cy="1587"/>
              </a:xfrm>
              <a:prstGeom prst="straightConnector1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572" name="AutoShape 210"/>
              <p:cNvSpPr>
                <a:spLocks noChangeArrowheads="1"/>
              </p:cNvSpPr>
              <p:nvPr/>
            </p:nvSpPr>
            <p:spPr bwMode="auto">
              <a:xfrm rot="5400000">
                <a:off x="3788084" y="6329522"/>
                <a:ext cx="142875" cy="142856"/>
              </a:xfrm>
              <a:custGeom>
                <a:avLst/>
                <a:gdLst>
                  <a:gd name="T0" fmla="*/ 45 w 21600"/>
                  <a:gd name="T1" fmla="*/ 0 h 21600"/>
                  <a:gd name="T2" fmla="*/ 11 w 21600"/>
                  <a:gd name="T3" fmla="*/ 45 h 21600"/>
                  <a:gd name="T4" fmla="*/ 45 w 21600"/>
                  <a:gd name="T5" fmla="*/ 23 h 21600"/>
                  <a:gd name="T6" fmla="*/ 79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de-AT"/>
              </a:p>
            </p:txBody>
          </p:sp>
        </p:grpSp>
        <p:sp>
          <p:nvSpPr>
            <p:cNvPr id="568" name="Rechteck 567"/>
            <p:cNvSpPr/>
            <p:nvPr/>
          </p:nvSpPr>
          <p:spPr bwMode="auto">
            <a:xfrm>
              <a:off x="2428860" y="5794302"/>
              <a:ext cx="71438" cy="14287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573" name="Gruppieren 572"/>
          <p:cNvGrpSpPr/>
          <p:nvPr/>
        </p:nvGrpSpPr>
        <p:grpSpPr>
          <a:xfrm>
            <a:off x="2150956" y="5925419"/>
            <a:ext cx="226983" cy="269328"/>
            <a:chOff x="2285984" y="5786454"/>
            <a:chExt cx="226983" cy="269328"/>
          </a:xfrm>
        </p:grpSpPr>
        <p:grpSp>
          <p:nvGrpSpPr>
            <p:cNvPr id="574" name="Gruppieren 358"/>
            <p:cNvGrpSpPr/>
            <p:nvPr/>
          </p:nvGrpSpPr>
          <p:grpSpPr>
            <a:xfrm>
              <a:off x="2285984" y="5786454"/>
              <a:ext cx="226983" cy="269328"/>
              <a:chOff x="3788094" y="6329512"/>
              <a:chExt cx="226983" cy="269328"/>
            </a:xfrm>
          </p:grpSpPr>
          <p:sp>
            <p:nvSpPr>
              <p:cNvPr id="576" name="Text Box 209"/>
              <p:cNvSpPr txBox="1">
                <a:spLocks noChangeArrowheads="1"/>
              </p:cNvSpPr>
              <p:nvPr/>
            </p:nvSpPr>
            <p:spPr bwMode="auto">
              <a:xfrm>
                <a:off x="3876495" y="6444952"/>
                <a:ext cx="99387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 smtClean="0">
                    <a:solidFill>
                      <a:srgbClr val="000099"/>
                    </a:solidFill>
                    <a:latin typeface="Verdana" pitchFamily="34" charset="0"/>
                  </a:rPr>
                  <a:t>A</a:t>
                </a:r>
                <a:endParaRPr lang="en-US" sz="1000" b="1" dirty="0">
                  <a:solidFill>
                    <a:srgbClr val="000099"/>
                  </a:solidFill>
                  <a:latin typeface="Verdana" pitchFamily="34" charset="0"/>
                </a:endParaRPr>
              </a:p>
            </p:txBody>
          </p:sp>
          <p:sp>
            <p:nvSpPr>
              <p:cNvPr id="577" name="Rectangle 211"/>
              <p:cNvSpPr>
                <a:spLocks noChangeArrowheads="1"/>
              </p:cNvSpPr>
              <p:nvPr/>
            </p:nvSpPr>
            <p:spPr bwMode="auto">
              <a:xfrm>
                <a:off x="3826194" y="6335414"/>
                <a:ext cx="73015" cy="1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>
                  <a:latin typeface="Verdana" pitchFamily="34" charset="0"/>
                </a:endParaRPr>
              </a:p>
            </p:txBody>
          </p:sp>
          <p:cxnSp>
            <p:nvCxnSpPr>
              <p:cNvPr id="578" name="AutoShape 212"/>
              <p:cNvCxnSpPr>
                <a:cxnSpLocks noChangeShapeType="1"/>
                <a:stCxn id="577" idx="3"/>
              </p:cNvCxnSpPr>
              <p:nvPr/>
            </p:nvCxnSpPr>
            <p:spPr bwMode="auto">
              <a:xfrm>
                <a:off x="3899209" y="6407646"/>
                <a:ext cx="115868" cy="1587"/>
              </a:xfrm>
              <a:prstGeom prst="straightConnector1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579" name="AutoShape 210"/>
              <p:cNvSpPr>
                <a:spLocks noChangeArrowheads="1"/>
              </p:cNvSpPr>
              <p:nvPr/>
            </p:nvSpPr>
            <p:spPr bwMode="auto">
              <a:xfrm rot="5400000">
                <a:off x="3788084" y="6329522"/>
                <a:ext cx="142875" cy="142856"/>
              </a:xfrm>
              <a:custGeom>
                <a:avLst/>
                <a:gdLst>
                  <a:gd name="T0" fmla="*/ 45 w 21600"/>
                  <a:gd name="T1" fmla="*/ 0 h 21600"/>
                  <a:gd name="T2" fmla="*/ 11 w 21600"/>
                  <a:gd name="T3" fmla="*/ 45 h 21600"/>
                  <a:gd name="T4" fmla="*/ 45 w 21600"/>
                  <a:gd name="T5" fmla="*/ 23 h 21600"/>
                  <a:gd name="T6" fmla="*/ 79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de-AT"/>
              </a:p>
            </p:txBody>
          </p:sp>
        </p:grpSp>
        <p:sp>
          <p:nvSpPr>
            <p:cNvPr id="575" name="Rechteck 574"/>
            <p:cNvSpPr/>
            <p:nvPr/>
          </p:nvSpPr>
          <p:spPr bwMode="auto">
            <a:xfrm>
              <a:off x="2428860" y="5794302"/>
              <a:ext cx="71438" cy="14287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cxnSp>
        <p:nvCxnSpPr>
          <p:cNvPr id="843" name="AutoShape 205"/>
          <p:cNvCxnSpPr>
            <a:cxnSpLocks noChangeShapeType="1"/>
            <a:endCxn id="432" idx="0"/>
          </p:cNvCxnSpPr>
          <p:nvPr/>
        </p:nvCxnSpPr>
        <p:spPr bwMode="auto">
          <a:xfrm rot="10800000">
            <a:off x="1954838" y="3438483"/>
            <a:ext cx="234218" cy="66771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cxnSp>
        <p:nvCxnSpPr>
          <p:cNvPr id="850" name="AutoShape 205"/>
          <p:cNvCxnSpPr>
            <a:cxnSpLocks noChangeShapeType="1"/>
            <a:endCxn id="435" idx="0"/>
          </p:cNvCxnSpPr>
          <p:nvPr/>
        </p:nvCxnSpPr>
        <p:spPr bwMode="auto">
          <a:xfrm rot="10800000">
            <a:off x="1956744" y="4140651"/>
            <a:ext cx="232312" cy="186290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cxnSp>
        <p:nvCxnSpPr>
          <p:cNvPr id="861" name="AutoShape 205"/>
          <p:cNvCxnSpPr>
            <a:cxnSpLocks noChangeShapeType="1"/>
            <a:endCxn id="432" idx="0"/>
          </p:cNvCxnSpPr>
          <p:nvPr/>
        </p:nvCxnSpPr>
        <p:spPr bwMode="auto">
          <a:xfrm rot="10800000">
            <a:off x="1954838" y="3438483"/>
            <a:ext cx="226370" cy="2274589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cxnSp>
        <p:nvCxnSpPr>
          <p:cNvPr id="865" name="AutoShape 205"/>
          <p:cNvCxnSpPr>
            <a:cxnSpLocks noChangeShapeType="1"/>
            <a:endCxn id="434" idx="0"/>
          </p:cNvCxnSpPr>
          <p:nvPr/>
        </p:nvCxnSpPr>
        <p:spPr bwMode="auto">
          <a:xfrm rot="10800000">
            <a:off x="1954838" y="3886523"/>
            <a:ext cx="226370" cy="53289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grpSp>
        <p:nvGrpSpPr>
          <p:cNvPr id="988" name="Gruppieren 987"/>
          <p:cNvGrpSpPr/>
          <p:nvPr/>
        </p:nvGrpSpPr>
        <p:grpSpPr>
          <a:xfrm>
            <a:off x="2143108" y="5414246"/>
            <a:ext cx="3559199" cy="490019"/>
            <a:chOff x="2143108" y="5128494"/>
            <a:chExt cx="3559199" cy="490019"/>
          </a:xfrm>
        </p:grpSpPr>
        <p:sp>
          <p:nvSpPr>
            <p:cNvPr id="393" name="Oval 376"/>
            <p:cNvSpPr>
              <a:spLocks noChangeAspect="1" noChangeArrowheads="1"/>
            </p:cNvSpPr>
            <p:nvPr/>
          </p:nvSpPr>
          <p:spPr bwMode="auto">
            <a:xfrm>
              <a:off x="5572132" y="5366495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90" name="Group 4"/>
            <p:cNvGrpSpPr>
              <a:grpSpLocks/>
            </p:cNvGrpSpPr>
            <p:nvPr/>
          </p:nvGrpSpPr>
          <p:grpSpPr bwMode="auto">
            <a:xfrm>
              <a:off x="3046010" y="5128494"/>
              <a:ext cx="839788" cy="454025"/>
              <a:chOff x="1165" y="3188"/>
              <a:chExt cx="529" cy="286"/>
            </a:xfrm>
          </p:grpSpPr>
          <p:sp>
            <p:nvSpPr>
              <p:cNvPr id="237" name="Text Box 373"/>
              <p:cNvSpPr txBox="1">
                <a:spLocks noChangeArrowheads="1"/>
              </p:cNvSpPr>
              <p:nvPr/>
            </p:nvSpPr>
            <p:spPr bwMode="auto">
              <a:xfrm>
                <a:off x="1313" y="319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38" name="AutoShape 374"/>
              <p:cNvSpPr>
                <a:spLocks noChangeArrowheads="1"/>
              </p:cNvSpPr>
              <p:nvPr/>
            </p:nvSpPr>
            <p:spPr bwMode="auto">
              <a:xfrm rot="10800000">
                <a:off x="1371" y="3188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de-AT" sz="1000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239" name="Rectangle 375"/>
              <p:cNvSpPr>
                <a:spLocks noChangeArrowheads="1"/>
              </p:cNvSpPr>
              <p:nvPr/>
            </p:nvSpPr>
            <p:spPr bwMode="auto">
              <a:xfrm rot="5400000">
                <a:off x="1392" y="3214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 b="1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240" name="Rectangle 354"/>
              <p:cNvSpPr>
                <a:spLocks noChangeArrowheads="1"/>
              </p:cNvSpPr>
              <p:nvPr/>
            </p:nvSpPr>
            <p:spPr bwMode="auto">
              <a:xfrm>
                <a:off x="1314" y="3339"/>
                <a:ext cx="2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92" name="Group 362"/>
              <p:cNvGrpSpPr>
                <a:grpSpLocks/>
              </p:cNvGrpSpPr>
              <p:nvPr/>
            </p:nvGrpSpPr>
            <p:grpSpPr bwMode="auto">
              <a:xfrm>
                <a:off x="1165" y="3288"/>
                <a:ext cx="142" cy="186"/>
                <a:chOff x="1429" y="976"/>
                <a:chExt cx="142" cy="186"/>
              </a:xfrm>
            </p:grpSpPr>
            <p:sp>
              <p:nvSpPr>
                <p:cNvPr id="254" name="Rectangle 363"/>
                <p:cNvSpPr>
                  <a:spLocks noChangeArrowheads="1"/>
                </p:cNvSpPr>
                <p:nvPr/>
              </p:nvSpPr>
              <p:spPr bwMode="auto">
                <a:xfrm>
                  <a:off x="1495" y="976"/>
                  <a:ext cx="45" cy="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255" name="Text Box 364"/>
                <p:cNvSpPr txBox="1">
                  <a:spLocks noChangeArrowheads="1"/>
                </p:cNvSpPr>
                <p:nvPr/>
              </p:nvSpPr>
              <p:spPr bwMode="auto">
                <a:xfrm>
                  <a:off x="1513" y="1065"/>
                  <a:ext cx="5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latin typeface="+mj-lt"/>
                      <a:cs typeface="Arial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56" name="AutoShape 365"/>
                <p:cNvSpPr>
                  <a:spLocks noChangeArrowheads="1"/>
                </p:cNvSpPr>
                <p:nvPr/>
              </p:nvSpPr>
              <p:spPr bwMode="auto">
                <a:xfrm rot="5400000">
                  <a:off x="1429" y="1024"/>
                  <a:ext cx="90" cy="9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99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257" name="Rectangle 366"/>
                <p:cNvSpPr>
                  <a:spLocks noChangeArrowheads="1"/>
                </p:cNvSpPr>
                <p:nvPr/>
              </p:nvSpPr>
              <p:spPr bwMode="auto">
                <a:xfrm>
                  <a:off x="1473" y="1026"/>
                  <a:ext cx="46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</p:grpSp>
          <p:cxnSp>
            <p:nvCxnSpPr>
              <p:cNvPr id="242" name="AutoShape 367"/>
              <p:cNvCxnSpPr>
                <a:cxnSpLocks noChangeShapeType="1"/>
              </p:cNvCxnSpPr>
              <p:nvPr/>
            </p:nvCxnSpPr>
            <p:spPr bwMode="auto">
              <a:xfrm>
                <a:off x="1255" y="3384"/>
                <a:ext cx="59" cy="0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243" name="Rectangle 370"/>
              <p:cNvSpPr>
                <a:spLocks noChangeArrowheads="1"/>
              </p:cNvSpPr>
              <p:nvPr/>
            </p:nvSpPr>
            <p:spPr bwMode="auto">
              <a:xfrm>
                <a:off x="1415" y="3276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244" name="AutoShape 371"/>
              <p:cNvCxnSpPr>
                <a:cxnSpLocks noChangeShapeType="1"/>
              </p:cNvCxnSpPr>
              <p:nvPr/>
            </p:nvCxnSpPr>
            <p:spPr bwMode="auto">
              <a:xfrm flipH="1">
                <a:off x="1415" y="3278"/>
                <a:ext cx="1" cy="21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245" name="Oval 376"/>
              <p:cNvSpPr>
                <a:spLocks noChangeAspect="1" noChangeArrowheads="1"/>
              </p:cNvSpPr>
              <p:nvPr/>
            </p:nvSpPr>
            <p:spPr bwMode="auto">
              <a:xfrm>
                <a:off x="1612" y="3337"/>
                <a:ext cx="82" cy="82"/>
              </a:xfrm>
              <a:prstGeom prst="ellipse">
                <a:avLst/>
              </a:prstGeom>
              <a:solidFill>
                <a:srgbClr val="000099"/>
              </a:solidFill>
              <a:ln w="19050" algn="ctr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A</a:t>
                </a:r>
                <a:endParaRPr lang="en-US" sz="10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46" name="Rectangle 377"/>
              <p:cNvSpPr>
                <a:spLocks noChangeArrowheads="1"/>
              </p:cNvSpPr>
              <p:nvPr/>
            </p:nvSpPr>
            <p:spPr bwMode="auto">
              <a:xfrm>
                <a:off x="1495" y="3333"/>
                <a:ext cx="11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247" name="AutoShape 378"/>
              <p:cNvCxnSpPr>
                <a:cxnSpLocks noChangeShapeType="1"/>
              </p:cNvCxnSpPr>
              <p:nvPr/>
            </p:nvCxnSpPr>
            <p:spPr bwMode="auto">
              <a:xfrm>
                <a:off x="1506" y="3378"/>
                <a:ext cx="100" cy="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248" name="Rectangle 381"/>
              <p:cNvSpPr>
                <a:spLocks noChangeArrowheads="1"/>
              </p:cNvSpPr>
              <p:nvPr/>
            </p:nvSpPr>
            <p:spPr bwMode="auto">
              <a:xfrm>
                <a:off x="1418" y="3407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93" name="Group 394"/>
              <p:cNvGrpSpPr>
                <a:grpSpLocks/>
              </p:cNvGrpSpPr>
              <p:nvPr/>
            </p:nvGrpSpPr>
            <p:grpSpPr bwMode="auto">
              <a:xfrm>
                <a:off x="1313" y="3309"/>
                <a:ext cx="272" cy="141"/>
                <a:chOff x="4332" y="2296"/>
                <a:chExt cx="272" cy="141"/>
              </a:xfrm>
            </p:grpSpPr>
            <p:sp>
              <p:nvSpPr>
                <p:cNvPr id="250" name="AutoShape 395"/>
                <p:cNvSpPr>
                  <a:spLocks noChangeArrowheads="1"/>
                </p:cNvSpPr>
                <p:nvPr/>
              </p:nvSpPr>
              <p:spPr bwMode="auto">
                <a:xfrm>
                  <a:off x="4332" y="2296"/>
                  <a:ext cx="272" cy="138"/>
                </a:xfrm>
                <a:prstGeom prst="homePlate">
                  <a:avLst>
                    <a:gd name="adj" fmla="val 49275"/>
                  </a:avLst>
                </a:prstGeom>
                <a:solidFill>
                  <a:srgbClr val="FFC000"/>
                </a:solidFill>
                <a:ln w="12700" algn="ctr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defRPr/>
                  </a:pPr>
                  <a:endParaRPr lang="de-AT" sz="1000">
                    <a:solidFill>
                      <a:srgbClr val="000099"/>
                    </a:solidFill>
                    <a:latin typeface="+mj-lt"/>
                  </a:endParaRPr>
                </a:p>
              </p:txBody>
            </p:sp>
            <p:grpSp>
              <p:nvGrpSpPr>
                <p:cNvPr id="95" name="Group 396"/>
                <p:cNvGrpSpPr>
                  <a:grpSpLocks/>
                </p:cNvGrpSpPr>
                <p:nvPr/>
              </p:nvGrpSpPr>
              <p:grpSpPr bwMode="auto">
                <a:xfrm>
                  <a:off x="4354" y="2312"/>
                  <a:ext cx="182" cy="125"/>
                  <a:chOff x="4354" y="2312"/>
                  <a:chExt cx="182" cy="125"/>
                </a:xfrm>
              </p:grpSpPr>
              <p:sp>
                <p:nvSpPr>
                  <p:cNvPr id="252" name="Text Box 3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2" y="2341"/>
                    <a:ext cx="44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2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  <p:sp>
                <p:nvSpPr>
                  <p:cNvPr id="253" name="Text Box 3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4" y="2312"/>
                    <a:ext cx="182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   </a:t>
                    </a:r>
                    <a:r>
                      <a:rPr lang="de-DE" sz="1000" b="1" dirty="0" err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</p:grpSp>
          </p:grpSp>
        </p:grpSp>
        <p:cxnSp>
          <p:nvCxnSpPr>
            <p:cNvPr id="349" name="AutoShape 192"/>
            <p:cNvCxnSpPr>
              <a:cxnSpLocks noChangeShapeType="1"/>
              <a:endCxn id="393" idx="2"/>
            </p:cNvCxnSpPr>
            <p:nvPr/>
          </p:nvCxnSpPr>
          <p:spPr bwMode="auto">
            <a:xfrm>
              <a:off x="3885798" y="5430120"/>
              <a:ext cx="1686334" cy="146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cxnSp>
          <p:nvCxnSpPr>
            <p:cNvPr id="364" name="AutoShape 192"/>
            <p:cNvCxnSpPr>
              <a:cxnSpLocks noChangeShapeType="1"/>
              <a:stCxn id="856" idx="3"/>
            </p:cNvCxnSpPr>
            <p:nvPr/>
          </p:nvCxnSpPr>
          <p:spPr bwMode="auto">
            <a:xfrm>
              <a:off x="2357422" y="5428471"/>
              <a:ext cx="758438" cy="1038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sp>
          <p:nvSpPr>
            <p:cNvPr id="524" name="Rectangle 211"/>
            <p:cNvSpPr>
              <a:spLocks noChangeArrowheads="1"/>
            </p:cNvSpPr>
            <p:nvPr/>
          </p:nvSpPr>
          <p:spPr bwMode="auto">
            <a:xfrm>
              <a:off x="2466960" y="5359089"/>
              <a:ext cx="73015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>
                <a:latin typeface="Verdana" pitchFamily="34" charset="0"/>
              </a:endParaRPr>
            </a:p>
          </p:txBody>
        </p:sp>
        <p:grpSp>
          <p:nvGrpSpPr>
            <p:cNvPr id="854" name="Gruppieren 853"/>
            <p:cNvGrpSpPr/>
            <p:nvPr/>
          </p:nvGrpSpPr>
          <p:grpSpPr>
            <a:xfrm>
              <a:off x="2143108" y="5349185"/>
              <a:ext cx="226983" cy="269328"/>
              <a:chOff x="2285984" y="5786454"/>
              <a:chExt cx="226983" cy="269328"/>
            </a:xfrm>
          </p:grpSpPr>
          <p:grpSp>
            <p:nvGrpSpPr>
              <p:cNvPr id="855" name="Gruppieren 358"/>
              <p:cNvGrpSpPr/>
              <p:nvPr/>
            </p:nvGrpSpPr>
            <p:grpSpPr>
              <a:xfrm>
                <a:off x="2285984" y="5786454"/>
                <a:ext cx="226983" cy="269328"/>
                <a:chOff x="3788094" y="6329512"/>
                <a:chExt cx="226983" cy="269328"/>
              </a:xfrm>
            </p:grpSpPr>
            <p:sp>
              <p:nvSpPr>
                <p:cNvPr id="857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3876495" y="6444952"/>
                  <a:ext cx="99387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000099"/>
                      </a:solidFill>
                      <a:latin typeface="Verdana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58" name="Rectangle 211"/>
                <p:cNvSpPr>
                  <a:spLocks noChangeArrowheads="1"/>
                </p:cNvSpPr>
                <p:nvPr/>
              </p:nvSpPr>
              <p:spPr bwMode="auto">
                <a:xfrm>
                  <a:off x="3826194" y="6335414"/>
                  <a:ext cx="73015" cy="144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1600">
                    <a:latin typeface="Verdana" pitchFamily="34" charset="0"/>
                  </a:endParaRPr>
                </a:p>
              </p:txBody>
            </p:sp>
            <p:cxnSp>
              <p:nvCxnSpPr>
                <p:cNvPr id="859" name="AutoShape 212"/>
                <p:cNvCxnSpPr>
                  <a:cxnSpLocks noChangeShapeType="1"/>
                  <a:stCxn id="858" idx="3"/>
                </p:cNvCxnSpPr>
                <p:nvPr/>
              </p:nvCxnSpPr>
              <p:spPr bwMode="auto">
                <a:xfrm>
                  <a:off x="3899209" y="6407646"/>
                  <a:ext cx="115868" cy="1587"/>
                </a:xfrm>
                <a:prstGeom prst="straightConnector1">
                  <a:avLst/>
                </a:prstGeom>
                <a:noFill/>
                <a:ln w="19050">
                  <a:solidFill>
                    <a:srgbClr val="000099"/>
                  </a:solidFill>
                  <a:round/>
                  <a:headEnd/>
                  <a:tailEnd/>
                </a:ln>
              </p:spPr>
            </p:cxnSp>
            <p:sp>
              <p:nvSpPr>
                <p:cNvPr id="860" name="AutoShape 210"/>
                <p:cNvSpPr>
                  <a:spLocks noChangeArrowheads="1"/>
                </p:cNvSpPr>
                <p:nvPr/>
              </p:nvSpPr>
              <p:spPr bwMode="auto">
                <a:xfrm rot="5400000">
                  <a:off x="3788084" y="6329522"/>
                  <a:ext cx="142875" cy="142856"/>
                </a:xfrm>
                <a:custGeom>
                  <a:avLst/>
                  <a:gdLst>
                    <a:gd name="T0" fmla="*/ 45 w 21600"/>
                    <a:gd name="T1" fmla="*/ 0 h 21600"/>
                    <a:gd name="T2" fmla="*/ 11 w 21600"/>
                    <a:gd name="T3" fmla="*/ 45 h 21600"/>
                    <a:gd name="T4" fmla="*/ 45 w 21600"/>
                    <a:gd name="T5" fmla="*/ 23 h 21600"/>
                    <a:gd name="T6" fmla="*/ 79 w 21600"/>
                    <a:gd name="T7" fmla="*/ 4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8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99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de-AT"/>
                </a:p>
              </p:txBody>
            </p:sp>
          </p:grpSp>
          <p:sp>
            <p:nvSpPr>
              <p:cNvPr id="856" name="Rechteck 855"/>
              <p:cNvSpPr/>
              <p:nvPr/>
            </p:nvSpPr>
            <p:spPr bwMode="auto">
              <a:xfrm>
                <a:off x="2428860" y="5794302"/>
                <a:ext cx="71438" cy="14287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</p:grpSp>
      <p:cxnSp>
        <p:nvCxnSpPr>
          <p:cNvPr id="881" name="AutoShape 192"/>
          <p:cNvCxnSpPr>
            <a:cxnSpLocks noChangeShapeType="1"/>
            <a:stCxn id="530" idx="3"/>
            <a:endCxn id="235" idx="1"/>
          </p:cNvCxnSpPr>
          <p:nvPr/>
        </p:nvCxnSpPr>
        <p:spPr bwMode="auto">
          <a:xfrm>
            <a:off x="2368297" y="3284603"/>
            <a:ext cx="872098" cy="1842604"/>
          </a:xfrm>
          <a:prstGeom prst="curvedConnector3">
            <a:avLst>
              <a:gd name="adj1" fmla="val 33617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sp>
        <p:nvSpPr>
          <p:cNvPr id="903" name="AutoShape 147"/>
          <p:cNvSpPr>
            <a:spLocks noChangeArrowheads="1"/>
          </p:cNvSpPr>
          <p:nvPr/>
        </p:nvSpPr>
        <p:spPr bwMode="auto">
          <a:xfrm>
            <a:off x="2597289" y="1714488"/>
            <a:ext cx="2268728" cy="276225"/>
          </a:xfrm>
          <a:prstGeom prst="homePlate">
            <a:avLst>
              <a:gd name="adj" fmla="val 87126"/>
            </a:avLst>
          </a:prstGeom>
          <a:solidFill>
            <a:srgbClr val="FFC000"/>
          </a:solidFill>
          <a:ln w="28575" algn="ctr">
            <a:solidFill>
              <a:srgbClr val="EBE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AT" sz="1600">
              <a:latin typeface="+mn-lt"/>
            </a:endParaRPr>
          </a:p>
        </p:txBody>
      </p:sp>
      <p:sp>
        <p:nvSpPr>
          <p:cNvPr id="904" name="WordArt 195"/>
          <p:cNvSpPr>
            <a:spLocks noChangeArrowheads="1" noChangeShapeType="1" noTextEdit="1"/>
          </p:cNvSpPr>
          <p:nvPr/>
        </p:nvSpPr>
        <p:spPr bwMode="auto">
          <a:xfrm>
            <a:off x="2751415" y="1750168"/>
            <a:ext cx="1785950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3600" i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Abstract </a:t>
            </a:r>
            <a:r>
              <a:rPr lang="de-AT" sz="3600" i="1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Copier</a:t>
            </a:r>
            <a:endParaRPr lang="de-AT" sz="3600" i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905" name="Rectangle 151"/>
          <p:cNvSpPr>
            <a:spLocks noChangeArrowheads="1"/>
          </p:cNvSpPr>
          <p:nvPr/>
        </p:nvSpPr>
        <p:spPr bwMode="auto">
          <a:xfrm>
            <a:off x="2594685" y="2011268"/>
            <a:ext cx="2063471" cy="77479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EAE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 sz="1600">
              <a:latin typeface="+mn-lt"/>
            </a:endParaRPr>
          </a:p>
        </p:txBody>
      </p:sp>
      <p:grpSp>
        <p:nvGrpSpPr>
          <p:cNvPr id="906" name="Gruppieren 145"/>
          <p:cNvGrpSpPr/>
          <p:nvPr/>
        </p:nvGrpSpPr>
        <p:grpSpPr>
          <a:xfrm>
            <a:off x="3101678" y="2037043"/>
            <a:ext cx="1036638" cy="441325"/>
            <a:chOff x="6631706" y="6156027"/>
            <a:chExt cx="1036638" cy="441325"/>
          </a:xfrm>
        </p:grpSpPr>
        <p:sp>
          <p:nvSpPr>
            <p:cNvPr id="907" name="Rectangle 148"/>
            <p:cNvSpPr>
              <a:spLocks noChangeArrowheads="1"/>
            </p:cNvSpPr>
            <p:nvPr/>
          </p:nvSpPr>
          <p:spPr bwMode="auto">
            <a:xfrm>
              <a:off x="7530231" y="6265565"/>
              <a:ext cx="1588" cy="7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908" name="Rectangle 149"/>
            <p:cNvSpPr>
              <a:spLocks noChangeArrowheads="1"/>
            </p:cNvSpPr>
            <p:nvPr/>
          </p:nvSpPr>
          <p:spPr bwMode="auto">
            <a:xfrm>
              <a:off x="7523881" y="6229052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909" name="Oval 154"/>
            <p:cNvSpPr>
              <a:spLocks noChangeAspect="1" noChangeArrowheads="1"/>
            </p:cNvSpPr>
            <p:nvPr/>
          </p:nvSpPr>
          <p:spPr bwMode="auto">
            <a:xfrm>
              <a:off x="7341319" y="6235402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+mn-lt"/>
                </a:rPr>
                <a:t>C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10" name="Rectangle 155"/>
            <p:cNvSpPr>
              <a:spLocks noChangeArrowheads="1"/>
            </p:cNvSpPr>
            <p:nvPr/>
          </p:nvSpPr>
          <p:spPr bwMode="auto">
            <a:xfrm>
              <a:off x="7217494" y="6232227"/>
              <a:ext cx="17462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911" name="AutoShape 156"/>
            <p:cNvCxnSpPr>
              <a:cxnSpLocks noChangeShapeType="1"/>
              <a:stCxn id="910" idx="3"/>
              <a:endCxn id="909" idx="2"/>
            </p:cNvCxnSpPr>
            <p:nvPr/>
          </p:nvCxnSpPr>
          <p:spPr bwMode="auto">
            <a:xfrm flipV="1">
              <a:off x="7234956" y="6300490"/>
              <a:ext cx="96838" cy="3175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</p:cxnSp>
        <p:sp>
          <p:nvSpPr>
            <p:cNvPr id="912" name="Rectangle 158"/>
            <p:cNvSpPr>
              <a:spLocks noChangeArrowheads="1"/>
            </p:cNvSpPr>
            <p:nvPr/>
          </p:nvSpPr>
          <p:spPr bwMode="auto">
            <a:xfrm>
              <a:off x="6880944" y="6238577"/>
              <a:ext cx="3175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913" name="AutoShape 159"/>
            <p:cNvCxnSpPr>
              <a:cxnSpLocks noChangeShapeType="1"/>
              <a:endCxn id="912" idx="1"/>
            </p:cNvCxnSpPr>
            <p:nvPr/>
          </p:nvCxnSpPr>
          <p:spPr bwMode="auto">
            <a:xfrm>
              <a:off x="6774581" y="6308427"/>
              <a:ext cx="106363" cy="1588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914" name="Group 167"/>
            <p:cNvGrpSpPr>
              <a:grpSpLocks/>
            </p:cNvGrpSpPr>
            <p:nvPr/>
          </p:nvGrpSpPr>
          <p:grpSpPr bwMode="auto">
            <a:xfrm>
              <a:off x="6631726" y="6156027"/>
              <a:ext cx="225427" cy="295275"/>
              <a:chOff x="1429" y="976"/>
              <a:chExt cx="142" cy="186"/>
            </a:xfrm>
          </p:grpSpPr>
          <p:sp>
            <p:nvSpPr>
              <p:cNvPr id="923" name="Rectangle 168"/>
              <p:cNvSpPr>
                <a:spLocks noChangeArrowheads="1"/>
              </p:cNvSpPr>
              <p:nvPr/>
            </p:nvSpPr>
            <p:spPr bwMode="auto">
              <a:xfrm>
                <a:off x="1495" y="976"/>
                <a:ext cx="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  <p:sp>
            <p:nvSpPr>
              <p:cNvPr id="924" name="Text Box 169"/>
              <p:cNvSpPr txBox="1">
                <a:spLocks noChangeArrowheads="1"/>
              </p:cNvSpPr>
              <p:nvPr/>
            </p:nvSpPr>
            <p:spPr bwMode="auto">
              <a:xfrm>
                <a:off x="1513" y="1065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0099"/>
                    </a:solidFill>
                    <a:latin typeface="+mn-lt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925" name="AutoShape 170"/>
              <p:cNvSpPr>
                <a:spLocks noChangeArrowheads="1"/>
              </p:cNvSpPr>
              <p:nvPr/>
            </p:nvSpPr>
            <p:spPr bwMode="auto">
              <a:xfrm rot="5400000">
                <a:off x="1429" y="1024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sp>
            <p:nvSpPr>
              <p:cNvPr id="926" name="Rectangle 171"/>
              <p:cNvSpPr>
                <a:spLocks noChangeArrowheads="1"/>
              </p:cNvSpPr>
              <p:nvPr/>
            </p:nvSpPr>
            <p:spPr bwMode="auto">
              <a:xfrm>
                <a:off x="1473" y="102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>
                  <a:latin typeface="+mn-lt"/>
                </a:endParaRPr>
              </a:p>
            </p:txBody>
          </p:sp>
        </p:grpSp>
        <p:sp>
          <p:nvSpPr>
            <p:cNvPr id="915" name="Oval 172"/>
            <p:cNvSpPr>
              <a:spLocks noChangeAspect="1" noChangeArrowheads="1"/>
            </p:cNvSpPr>
            <p:nvPr/>
          </p:nvSpPr>
          <p:spPr bwMode="auto">
            <a:xfrm>
              <a:off x="6977781" y="6467177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+mn-lt"/>
                </a:rPr>
                <a:t>T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16" name="Rectangle 173"/>
            <p:cNvSpPr>
              <a:spLocks noChangeArrowheads="1"/>
            </p:cNvSpPr>
            <p:nvPr/>
          </p:nvSpPr>
          <p:spPr bwMode="auto">
            <a:xfrm rot="5400000">
              <a:off x="7034137" y="6315571"/>
              <a:ext cx="17463" cy="1428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>
                <a:latin typeface="+mn-lt"/>
              </a:endParaRPr>
            </a:p>
          </p:txBody>
        </p:sp>
        <p:cxnSp>
          <p:nvCxnSpPr>
            <p:cNvPr id="917" name="AutoShape 174"/>
            <p:cNvCxnSpPr>
              <a:cxnSpLocks noChangeShapeType="1"/>
              <a:stCxn id="916" idx="3"/>
              <a:endCxn id="915" idx="0"/>
            </p:cNvCxnSpPr>
            <p:nvPr/>
          </p:nvCxnSpPr>
          <p:spPr bwMode="auto">
            <a:xfrm flipH="1">
              <a:off x="7042869" y="6395740"/>
              <a:ext cx="1587" cy="6191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</p:cxnSp>
        <p:grpSp>
          <p:nvGrpSpPr>
            <p:cNvPr id="918" name="Group 175"/>
            <p:cNvGrpSpPr>
              <a:grpSpLocks/>
            </p:cNvGrpSpPr>
            <p:nvPr/>
          </p:nvGrpSpPr>
          <p:grpSpPr bwMode="auto">
            <a:xfrm>
              <a:off x="6871419" y="6192540"/>
              <a:ext cx="431800" cy="222250"/>
              <a:chOff x="2699" y="1843"/>
              <a:chExt cx="272" cy="140"/>
            </a:xfrm>
          </p:grpSpPr>
          <p:sp>
            <p:nvSpPr>
              <p:cNvPr id="919" name="AutoShape 176"/>
              <p:cNvSpPr>
                <a:spLocks noChangeArrowheads="1"/>
              </p:cNvSpPr>
              <p:nvPr/>
            </p:nvSpPr>
            <p:spPr bwMode="auto">
              <a:xfrm>
                <a:off x="2699" y="1843"/>
                <a:ext cx="272" cy="138"/>
              </a:xfrm>
              <a:prstGeom prst="homePlate">
                <a:avLst>
                  <a:gd name="adj" fmla="val 49275"/>
                </a:avLst>
              </a:prstGeom>
              <a:solidFill>
                <a:srgbClr val="FFC000"/>
              </a:solidFill>
              <a:ln w="12700" algn="ctr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AT">
                  <a:latin typeface="+mn-lt"/>
                </a:endParaRPr>
              </a:p>
            </p:txBody>
          </p:sp>
          <p:grpSp>
            <p:nvGrpSpPr>
              <p:cNvPr id="920" name="Group 177"/>
              <p:cNvGrpSpPr>
                <a:grpSpLocks/>
              </p:cNvGrpSpPr>
              <p:nvPr/>
            </p:nvGrpSpPr>
            <p:grpSpPr bwMode="auto">
              <a:xfrm>
                <a:off x="2719" y="1856"/>
                <a:ext cx="182" cy="127"/>
                <a:chOff x="4195" y="1298"/>
                <a:chExt cx="182" cy="127"/>
              </a:xfrm>
            </p:grpSpPr>
            <p:sp>
              <p:nvSpPr>
                <p:cNvPr id="921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4264" y="1329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2</a:t>
                  </a:r>
                  <a:endParaRPr lang="en-US" sz="1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922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4195" y="1298"/>
                  <a:ext cx="18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de-DE" sz="1000" i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C   </a:t>
                  </a:r>
                  <a:r>
                    <a:rPr lang="de-DE" sz="1000" i="1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C</a:t>
                  </a:r>
                  <a:endParaRPr lang="en-US" sz="1000" i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</p:grpSp>
        </p:grpSp>
      </p:grpSp>
      <p:cxnSp>
        <p:nvCxnSpPr>
          <p:cNvPr id="943" name="AutoShape 205"/>
          <p:cNvCxnSpPr>
            <a:cxnSpLocks noChangeShapeType="1"/>
            <a:stCxn id="957" idx="3"/>
            <a:endCxn id="946" idx="6"/>
          </p:cNvCxnSpPr>
          <p:nvPr/>
        </p:nvCxnSpPr>
        <p:spPr bwMode="auto">
          <a:xfrm rot="10800000">
            <a:off x="5736926" y="1863715"/>
            <a:ext cx="763901" cy="99378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</p:spPr>
      </p:cxnSp>
      <p:sp>
        <p:nvSpPr>
          <p:cNvPr id="946" name="Oval 213"/>
          <p:cNvSpPr>
            <a:spLocks noChangeAspect="1" noChangeArrowheads="1"/>
          </p:cNvSpPr>
          <p:nvPr/>
        </p:nvSpPr>
        <p:spPr bwMode="auto">
          <a:xfrm>
            <a:off x="5606767" y="1798627"/>
            <a:ext cx="130158" cy="130175"/>
          </a:xfrm>
          <a:prstGeom prst="ellipse">
            <a:avLst/>
          </a:prstGeom>
          <a:solidFill>
            <a:srgbClr val="000099"/>
          </a:solidFill>
          <a:ln w="19050" algn="ctr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Verdana" pitchFamily="34" charset="0"/>
              </a:rPr>
              <a:t>C</a:t>
            </a:r>
            <a:endParaRPr lang="en-US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57" name="Rechteck 183"/>
          <p:cNvSpPr>
            <a:spLocks noChangeArrowheads="1"/>
          </p:cNvSpPr>
          <p:nvPr/>
        </p:nvSpPr>
        <p:spPr bwMode="auto">
          <a:xfrm rot="5400000">
            <a:off x="6500816" y="2786068"/>
            <a:ext cx="142875" cy="142856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AT" sz="160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961" name="AutoShape 192"/>
          <p:cNvCxnSpPr>
            <a:cxnSpLocks noChangeShapeType="1"/>
            <a:endCxn id="946" idx="2"/>
          </p:cNvCxnSpPr>
          <p:nvPr/>
        </p:nvCxnSpPr>
        <p:spPr bwMode="auto">
          <a:xfrm flipV="1">
            <a:off x="3941466" y="1863715"/>
            <a:ext cx="1665301" cy="317791"/>
          </a:xfrm>
          <a:prstGeom prst="curvedConnector3">
            <a:avLst>
              <a:gd name="adj1" fmla="val 33413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sp>
        <p:nvSpPr>
          <p:cNvPr id="976" name="Gleichschenkliges Dreieck 975"/>
          <p:cNvSpPr/>
          <p:nvPr/>
        </p:nvSpPr>
        <p:spPr bwMode="auto">
          <a:xfrm>
            <a:off x="2546196" y="2806839"/>
            <a:ext cx="285752" cy="142876"/>
          </a:xfrm>
          <a:prstGeom prst="triangle">
            <a:avLst/>
          </a:prstGeom>
          <a:solidFill>
            <a:schemeClr val="bg1"/>
          </a:solidFill>
          <a:ln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981" name="Gewinkelte Verbindung 980"/>
          <p:cNvCxnSpPr>
            <a:stCxn id="976" idx="3"/>
            <a:endCxn id="105" idx="0"/>
          </p:cNvCxnSpPr>
          <p:nvPr/>
        </p:nvCxnSpPr>
        <p:spPr bwMode="auto">
          <a:xfrm rot="16200000" flipH="1">
            <a:off x="3311163" y="2327624"/>
            <a:ext cx="181476" cy="142565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84" name="Gewinkelte Verbindung 983"/>
          <p:cNvCxnSpPr>
            <a:stCxn id="976" idx="3"/>
          </p:cNvCxnSpPr>
          <p:nvPr/>
        </p:nvCxnSpPr>
        <p:spPr bwMode="auto">
          <a:xfrm rot="5400000">
            <a:off x="1831815" y="3806972"/>
            <a:ext cx="1714514" cy="158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grpSp>
        <p:nvGrpSpPr>
          <p:cNvPr id="987" name="Gruppieren 986"/>
          <p:cNvGrpSpPr/>
          <p:nvPr/>
        </p:nvGrpSpPr>
        <p:grpSpPr>
          <a:xfrm>
            <a:off x="2150956" y="3797303"/>
            <a:ext cx="3573136" cy="500088"/>
            <a:chOff x="2150956" y="3511551"/>
            <a:chExt cx="3573136" cy="500088"/>
          </a:xfrm>
        </p:grpSpPr>
        <p:sp>
          <p:nvSpPr>
            <p:cNvPr id="281" name="Oval 376"/>
            <p:cNvSpPr>
              <a:spLocks noChangeAspect="1" noChangeArrowheads="1"/>
            </p:cNvSpPr>
            <p:nvPr/>
          </p:nvSpPr>
          <p:spPr bwMode="auto">
            <a:xfrm>
              <a:off x="5593917" y="3710311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490" name="Gruppieren 489"/>
            <p:cNvGrpSpPr/>
            <p:nvPr/>
          </p:nvGrpSpPr>
          <p:grpSpPr>
            <a:xfrm>
              <a:off x="2150956" y="3742311"/>
              <a:ext cx="226983" cy="269328"/>
              <a:chOff x="2285984" y="5786454"/>
              <a:chExt cx="226983" cy="269328"/>
            </a:xfrm>
          </p:grpSpPr>
          <p:grpSp>
            <p:nvGrpSpPr>
              <p:cNvPr id="491" name="Gruppieren 358"/>
              <p:cNvGrpSpPr/>
              <p:nvPr/>
            </p:nvGrpSpPr>
            <p:grpSpPr>
              <a:xfrm>
                <a:off x="2285984" y="5786454"/>
                <a:ext cx="226983" cy="269328"/>
                <a:chOff x="3788094" y="6329512"/>
                <a:chExt cx="226983" cy="269328"/>
              </a:xfrm>
            </p:grpSpPr>
            <p:sp>
              <p:nvSpPr>
                <p:cNvPr id="493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3876495" y="6444952"/>
                  <a:ext cx="99387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000099"/>
                      </a:solidFill>
                      <a:latin typeface="Verdana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94" name="Rectangle 211"/>
                <p:cNvSpPr>
                  <a:spLocks noChangeArrowheads="1"/>
                </p:cNvSpPr>
                <p:nvPr/>
              </p:nvSpPr>
              <p:spPr bwMode="auto">
                <a:xfrm>
                  <a:off x="3826194" y="6335414"/>
                  <a:ext cx="73015" cy="144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1600">
                    <a:latin typeface="Verdana" pitchFamily="34" charset="0"/>
                  </a:endParaRPr>
                </a:p>
              </p:txBody>
            </p:sp>
            <p:cxnSp>
              <p:nvCxnSpPr>
                <p:cNvPr id="495" name="AutoShape 212"/>
                <p:cNvCxnSpPr>
                  <a:cxnSpLocks noChangeShapeType="1"/>
                  <a:stCxn id="494" idx="3"/>
                </p:cNvCxnSpPr>
                <p:nvPr/>
              </p:nvCxnSpPr>
              <p:spPr bwMode="auto">
                <a:xfrm>
                  <a:off x="3899209" y="6407646"/>
                  <a:ext cx="115868" cy="1587"/>
                </a:xfrm>
                <a:prstGeom prst="straightConnector1">
                  <a:avLst/>
                </a:prstGeom>
                <a:noFill/>
                <a:ln w="19050">
                  <a:solidFill>
                    <a:srgbClr val="000099"/>
                  </a:solidFill>
                  <a:round/>
                  <a:headEnd/>
                  <a:tailEnd/>
                </a:ln>
              </p:spPr>
            </p:cxnSp>
            <p:sp>
              <p:nvSpPr>
                <p:cNvPr id="496" name="AutoShape 210"/>
                <p:cNvSpPr>
                  <a:spLocks noChangeArrowheads="1"/>
                </p:cNvSpPr>
                <p:nvPr/>
              </p:nvSpPr>
              <p:spPr bwMode="auto">
                <a:xfrm rot="5400000">
                  <a:off x="3788084" y="6329522"/>
                  <a:ext cx="142875" cy="142856"/>
                </a:xfrm>
                <a:custGeom>
                  <a:avLst/>
                  <a:gdLst>
                    <a:gd name="T0" fmla="*/ 45 w 21600"/>
                    <a:gd name="T1" fmla="*/ 0 h 21600"/>
                    <a:gd name="T2" fmla="*/ 11 w 21600"/>
                    <a:gd name="T3" fmla="*/ 45 h 21600"/>
                    <a:gd name="T4" fmla="*/ 45 w 21600"/>
                    <a:gd name="T5" fmla="*/ 23 h 21600"/>
                    <a:gd name="T6" fmla="*/ 79 w 21600"/>
                    <a:gd name="T7" fmla="*/ 4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8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99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de-AT"/>
                </a:p>
              </p:txBody>
            </p:sp>
          </p:grpSp>
          <p:sp>
            <p:nvSpPr>
              <p:cNvPr id="492" name="Rechteck 491"/>
              <p:cNvSpPr/>
              <p:nvPr/>
            </p:nvSpPr>
            <p:spPr bwMode="auto">
              <a:xfrm>
                <a:off x="2428860" y="5794302"/>
                <a:ext cx="71438" cy="14287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grpSp>
          <p:nvGrpSpPr>
            <p:cNvPr id="60" name="Group 4"/>
            <p:cNvGrpSpPr>
              <a:grpSpLocks/>
            </p:cNvGrpSpPr>
            <p:nvPr/>
          </p:nvGrpSpPr>
          <p:grpSpPr bwMode="auto">
            <a:xfrm>
              <a:off x="3188961" y="3511551"/>
              <a:ext cx="839788" cy="454025"/>
              <a:chOff x="1165" y="3188"/>
              <a:chExt cx="529" cy="286"/>
            </a:xfrm>
          </p:grpSpPr>
          <p:sp>
            <p:nvSpPr>
              <p:cNvPr id="148" name="Text Box 373"/>
              <p:cNvSpPr txBox="1">
                <a:spLocks noChangeArrowheads="1"/>
              </p:cNvSpPr>
              <p:nvPr/>
            </p:nvSpPr>
            <p:spPr bwMode="auto">
              <a:xfrm>
                <a:off x="1313" y="319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49" name="AutoShape 374"/>
              <p:cNvSpPr>
                <a:spLocks noChangeArrowheads="1"/>
              </p:cNvSpPr>
              <p:nvPr/>
            </p:nvSpPr>
            <p:spPr bwMode="auto">
              <a:xfrm rot="10800000">
                <a:off x="1371" y="3188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de-AT" sz="1000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150" name="Rectangle 375"/>
              <p:cNvSpPr>
                <a:spLocks noChangeArrowheads="1"/>
              </p:cNvSpPr>
              <p:nvPr/>
            </p:nvSpPr>
            <p:spPr bwMode="auto">
              <a:xfrm rot="5400000">
                <a:off x="1392" y="3214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 b="1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151" name="Rectangle 354"/>
              <p:cNvSpPr>
                <a:spLocks noChangeArrowheads="1"/>
              </p:cNvSpPr>
              <p:nvPr/>
            </p:nvSpPr>
            <p:spPr bwMode="auto">
              <a:xfrm>
                <a:off x="1314" y="3339"/>
                <a:ext cx="2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65" name="Group 362"/>
              <p:cNvGrpSpPr>
                <a:grpSpLocks/>
              </p:cNvGrpSpPr>
              <p:nvPr/>
            </p:nvGrpSpPr>
            <p:grpSpPr bwMode="auto">
              <a:xfrm>
                <a:off x="1165" y="3288"/>
                <a:ext cx="142" cy="186"/>
                <a:chOff x="1429" y="976"/>
                <a:chExt cx="142" cy="186"/>
              </a:xfrm>
            </p:grpSpPr>
            <p:sp>
              <p:nvSpPr>
                <p:cNvPr id="165" name="Rectangle 363"/>
                <p:cNvSpPr>
                  <a:spLocks noChangeArrowheads="1"/>
                </p:cNvSpPr>
                <p:nvPr/>
              </p:nvSpPr>
              <p:spPr bwMode="auto">
                <a:xfrm>
                  <a:off x="1495" y="976"/>
                  <a:ext cx="45" cy="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166" name="Text Box 364"/>
                <p:cNvSpPr txBox="1">
                  <a:spLocks noChangeArrowheads="1"/>
                </p:cNvSpPr>
                <p:nvPr/>
              </p:nvSpPr>
              <p:spPr bwMode="auto">
                <a:xfrm>
                  <a:off x="1513" y="1065"/>
                  <a:ext cx="5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latin typeface="+mj-lt"/>
                      <a:cs typeface="Arial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67" name="AutoShape 365"/>
                <p:cNvSpPr>
                  <a:spLocks noChangeArrowheads="1"/>
                </p:cNvSpPr>
                <p:nvPr/>
              </p:nvSpPr>
              <p:spPr bwMode="auto">
                <a:xfrm rot="5400000">
                  <a:off x="1429" y="1024"/>
                  <a:ext cx="90" cy="9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99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168" name="Rectangle 366"/>
                <p:cNvSpPr>
                  <a:spLocks noChangeArrowheads="1"/>
                </p:cNvSpPr>
                <p:nvPr/>
              </p:nvSpPr>
              <p:spPr bwMode="auto">
                <a:xfrm>
                  <a:off x="1473" y="1026"/>
                  <a:ext cx="46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</p:grpSp>
          <p:cxnSp>
            <p:nvCxnSpPr>
              <p:cNvPr id="153" name="AutoShape 367"/>
              <p:cNvCxnSpPr>
                <a:cxnSpLocks noChangeShapeType="1"/>
              </p:cNvCxnSpPr>
              <p:nvPr/>
            </p:nvCxnSpPr>
            <p:spPr bwMode="auto">
              <a:xfrm>
                <a:off x="1255" y="3384"/>
                <a:ext cx="59" cy="0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54" name="Rectangle 370"/>
              <p:cNvSpPr>
                <a:spLocks noChangeArrowheads="1"/>
              </p:cNvSpPr>
              <p:nvPr/>
            </p:nvSpPr>
            <p:spPr bwMode="auto">
              <a:xfrm>
                <a:off x="1415" y="3276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155" name="AutoShape 371"/>
              <p:cNvCxnSpPr>
                <a:cxnSpLocks noChangeShapeType="1"/>
              </p:cNvCxnSpPr>
              <p:nvPr/>
            </p:nvCxnSpPr>
            <p:spPr bwMode="auto">
              <a:xfrm flipH="1">
                <a:off x="1415" y="3278"/>
                <a:ext cx="1" cy="21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56" name="Oval 376"/>
              <p:cNvSpPr>
                <a:spLocks noChangeAspect="1" noChangeArrowheads="1"/>
              </p:cNvSpPr>
              <p:nvPr/>
            </p:nvSpPr>
            <p:spPr bwMode="auto">
              <a:xfrm>
                <a:off x="1612" y="3337"/>
                <a:ext cx="82" cy="82"/>
              </a:xfrm>
              <a:prstGeom prst="ellipse">
                <a:avLst/>
              </a:prstGeom>
              <a:solidFill>
                <a:srgbClr val="000099"/>
              </a:solidFill>
              <a:ln w="19050" algn="ctr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A</a:t>
                </a:r>
                <a:endParaRPr lang="en-US" sz="10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57" name="Rectangle 377"/>
              <p:cNvSpPr>
                <a:spLocks noChangeArrowheads="1"/>
              </p:cNvSpPr>
              <p:nvPr/>
            </p:nvSpPr>
            <p:spPr bwMode="auto">
              <a:xfrm>
                <a:off x="1495" y="3333"/>
                <a:ext cx="11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158" name="AutoShape 378"/>
              <p:cNvCxnSpPr>
                <a:cxnSpLocks noChangeShapeType="1"/>
              </p:cNvCxnSpPr>
              <p:nvPr/>
            </p:nvCxnSpPr>
            <p:spPr bwMode="auto">
              <a:xfrm>
                <a:off x="1506" y="3378"/>
                <a:ext cx="100" cy="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59" name="Rectangle 381"/>
              <p:cNvSpPr>
                <a:spLocks noChangeArrowheads="1"/>
              </p:cNvSpPr>
              <p:nvPr/>
            </p:nvSpPr>
            <p:spPr bwMode="auto">
              <a:xfrm>
                <a:off x="1418" y="3407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66" name="Group 394"/>
              <p:cNvGrpSpPr>
                <a:grpSpLocks/>
              </p:cNvGrpSpPr>
              <p:nvPr/>
            </p:nvGrpSpPr>
            <p:grpSpPr bwMode="auto">
              <a:xfrm>
                <a:off x="1313" y="3309"/>
                <a:ext cx="272" cy="141"/>
                <a:chOff x="4332" y="2296"/>
                <a:chExt cx="272" cy="141"/>
              </a:xfrm>
            </p:grpSpPr>
            <p:sp>
              <p:nvSpPr>
                <p:cNvPr id="161" name="AutoShape 395"/>
                <p:cNvSpPr>
                  <a:spLocks noChangeArrowheads="1"/>
                </p:cNvSpPr>
                <p:nvPr/>
              </p:nvSpPr>
              <p:spPr bwMode="auto">
                <a:xfrm>
                  <a:off x="4332" y="2296"/>
                  <a:ext cx="272" cy="138"/>
                </a:xfrm>
                <a:prstGeom prst="homePlate">
                  <a:avLst>
                    <a:gd name="adj" fmla="val 49275"/>
                  </a:avLst>
                </a:prstGeom>
                <a:solidFill>
                  <a:srgbClr val="FFC000"/>
                </a:solidFill>
                <a:ln w="12700" algn="ctr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defRPr/>
                  </a:pPr>
                  <a:endParaRPr lang="de-AT" sz="1000">
                    <a:solidFill>
                      <a:srgbClr val="000099"/>
                    </a:solidFill>
                    <a:latin typeface="+mj-lt"/>
                  </a:endParaRPr>
                </a:p>
              </p:txBody>
            </p:sp>
            <p:grpSp>
              <p:nvGrpSpPr>
                <p:cNvPr id="67" name="Group 396"/>
                <p:cNvGrpSpPr>
                  <a:grpSpLocks/>
                </p:cNvGrpSpPr>
                <p:nvPr/>
              </p:nvGrpSpPr>
              <p:grpSpPr bwMode="auto">
                <a:xfrm>
                  <a:off x="4354" y="2312"/>
                  <a:ext cx="182" cy="125"/>
                  <a:chOff x="4354" y="2312"/>
                  <a:chExt cx="182" cy="125"/>
                </a:xfrm>
              </p:grpSpPr>
              <p:sp>
                <p:nvSpPr>
                  <p:cNvPr id="163" name="Text Box 3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2" y="2341"/>
                    <a:ext cx="44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2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  <p:sp>
                <p:nvSpPr>
                  <p:cNvPr id="164" name="Text Box 3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4" y="2312"/>
                    <a:ext cx="182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   </a:t>
                    </a:r>
                    <a:r>
                      <a:rPr lang="de-DE" sz="1000" b="1" dirty="0" err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</p:grpSp>
          </p:grpSp>
        </p:grpSp>
        <p:cxnSp>
          <p:nvCxnSpPr>
            <p:cNvPr id="285" name="AutoShape 192"/>
            <p:cNvCxnSpPr>
              <a:cxnSpLocks noChangeShapeType="1"/>
              <a:stCxn id="156" idx="6"/>
              <a:endCxn id="281" idx="2"/>
            </p:cNvCxnSpPr>
            <p:nvPr/>
          </p:nvCxnSpPr>
          <p:spPr bwMode="auto">
            <a:xfrm flipV="1">
              <a:off x="4028749" y="3775399"/>
              <a:ext cx="1565168" cy="3777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cxnSp>
          <p:nvCxnSpPr>
            <p:cNvPr id="305" name="AutoShape 192"/>
            <p:cNvCxnSpPr>
              <a:cxnSpLocks noChangeShapeType="1"/>
              <a:stCxn id="492" idx="3"/>
              <a:endCxn id="168" idx="1"/>
            </p:cNvCxnSpPr>
            <p:nvPr/>
          </p:nvCxnSpPr>
          <p:spPr bwMode="auto">
            <a:xfrm>
              <a:off x="2365270" y="3821597"/>
              <a:ext cx="893541" cy="31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sp>
          <p:nvSpPr>
            <p:cNvPr id="510" name="Rectangle 211"/>
            <p:cNvSpPr>
              <a:spLocks noChangeArrowheads="1"/>
            </p:cNvSpPr>
            <p:nvPr/>
          </p:nvSpPr>
          <p:spPr bwMode="auto">
            <a:xfrm>
              <a:off x="2824150" y="3775681"/>
              <a:ext cx="73015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>
                <a:latin typeface="Verdana" pitchFamily="34" charset="0"/>
              </a:endParaRPr>
            </a:p>
          </p:txBody>
        </p:sp>
      </p:grpSp>
      <p:cxnSp>
        <p:nvCxnSpPr>
          <p:cNvPr id="989" name="AutoShape 192"/>
          <p:cNvCxnSpPr>
            <a:cxnSpLocks noChangeShapeType="1"/>
            <a:stCxn id="530" idx="3"/>
            <a:endCxn id="926" idx="1"/>
          </p:cNvCxnSpPr>
          <p:nvPr/>
        </p:nvCxnSpPr>
        <p:spPr bwMode="auto">
          <a:xfrm flipV="1">
            <a:off x="2368297" y="2188650"/>
            <a:ext cx="803252" cy="1095953"/>
          </a:xfrm>
          <a:prstGeom prst="curvedConnector3">
            <a:avLst>
              <a:gd name="adj1" fmla="val 20355"/>
            </a:avLst>
          </a:prstGeom>
          <a:noFill/>
          <a:ln w="9525">
            <a:solidFill>
              <a:srgbClr val="000099"/>
            </a:solidFill>
            <a:prstDash val="dash"/>
            <a:round/>
            <a:headEnd/>
            <a:tailEnd type="arrow" w="med" len="med"/>
          </a:ln>
          <a:effectLst/>
        </p:spPr>
      </p:cxnSp>
      <p:grpSp>
        <p:nvGrpSpPr>
          <p:cNvPr id="1061" name="Gruppieren 1060"/>
          <p:cNvGrpSpPr/>
          <p:nvPr/>
        </p:nvGrpSpPr>
        <p:grpSpPr>
          <a:xfrm>
            <a:off x="1954838" y="2285992"/>
            <a:ext cx="4545989" cy="1223927"/>
            <a:chOff x="1954838" y="2000240"/>
            <a:chExt cx="4545989" cy="1223927"/>
          </a:xfrm>
        </p:grpSpPr>
        <p:grpSp>
          <p:nvGrpSpPr>
            <p:cNvPr id="992" name="Group 4"/>
            <p:cNvGrpSpPr>
              <a:grpSpLocks/>
            </p:cNvGrpSpPr>
            <p:nvPr/>
          </p:nvGrpSpPr>
          <p:grpSpPr bwMode="auto">
            <a:xfrm>
              <a:off x="3643306" y="2000240"/>
              <a:ext cx="839788" cy="454025"/>
              <a:chOff x="1165" y="3188"/>
              <a:chExt cx="529" cy="286"/>
            </a:xfrm>
          </p:grpSpPr>
          <p:sp>
            <p:nvSpPr>
              <p:cNvPr id="993" name="Text Box 373"/>
              <p:cNvSpPr txBox="1">
                <a:spLocks noChangeArrowheads="1"/>
              </p:cNvSpPr>
              <p:nvPr/>
            </p:nvSpPr>
            <p:spPr bwMode="auto">
              <a:xfrm>
                <a:off x="1313" y="319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rPr>
                  <a:t>C</a:t>
                </a:r>
                <a:endParaRPr lang="en-US" sz="1000" b="1" dirty="0">
                  <a:solidFill>
                    <a:srgbClr val="000099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94" name="AutoShape 374"/>
              <p:cNvSpPr>
                <a:spLocks noChangeArrowheads="1"/>
              </p:cNvSpPr>
              <p:nvPr/>
            </p:nvSpPr>
            <p:spPr bwMode="auto">
              <a:xfrm rot="10800000">
                <a:off x="1371" y="3188"/>
                <a:ext cx="90" cy="9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de-AT" sz="1000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995" name="Rectangle 375"/>
              <p:cNvSpPr>
                <a:spLocks noChangeArrowheads="1"/>
              </p:cNvSpPr>
              <p:nvPr/>
            </p:nvSpPr>
            <p:spPr bwMode="auto">
              <a:xfrm rot="5400000">
                <a:off x="1392" y="3214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AT" sz="1000" b="1">
                  <a:solidFill>
                    <a:srgbClr val="000099"/>
                  </a:solidFill>
                  <a:latin typeface="+mj-lt"/>
                </a:endParaRPr>
              </a:p>
            </p:txBody>
          </p:sp>
          <p:sp>
            <p:nvSpPr>
              <p:cNvPr id="996" name="Rectangle 354"/>
              <p:cNvSpPr>
                <a:spLocks noChangeArrowheads="1"/>
              </p:cNvSpPr>
              <p:nvPr/>
            </p:nvSpPr>
            <p:spPr bwMode="auto">
              <a:xfrm>
                <a:off x="1314" y="3339"/>
                <a:ext cx="2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997" name="Group 362"/>
              <p:cNvGrpSpPr>
                <a:grpSpLocks/>
              </p:cNvGrpSpPr>
              <p:nvPr/>
            </p:nvGrpSpPr>
            <p:grpSpPr bwMode="auto">
              <a:xfrm>
                <a:off x="1165" y="3288"/>
                <a:ext cx="142" cy="186"/>
                <a:chOff x="1429" y="976"/>
                <a:chExt cx="142" cy="186"/>
              </a:xfrm>
            </p:grpSpPr>
            <p:sp>
              <p:nvSpPr>
                <p:cNvPr id="1010" name="Rectangle 363"/>
                <p:cNvSpPr>
                  <a:spLocks noChangeArrowheads="1"/>
                </p:cNvSpPr>
                <p:nvPr/>
              </p:nvSpPr>
              <p:spPr bwMode="auto">
                <a:xfrm>
                  <a:off x="1495" y="976"/>
                  <a:ext cx="45" cy="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1011" name="Text Box 364"/>
                <p:cNvSpPr txBox="1">
                  <a:spLocks noChangeArrowheads="1"/>
                </p:cNvSpPr>
                <p:nvPr/>
              </p:nvSpPr>
              <p:spPr bwMode="auto">
                <a:xfrm>
                  <a:off x="1513" y="1065"/>
                  <a:ext cx="5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000" b="1" dirty="0">
                      <a:solidFill>
                        <a:srgbClr val="000099"/>
                      </a:solidFill>
                      <a:latin typeface="+mj-lt"/>
                      <a:cs typeface="Arial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012" name="AutoShape 365"/>
                <p:cNvSpPr>
                  <a:spLocks noChangeArrowheads="1"/>
                </p:cNvSpPr>
                <p:nvPr/>
              </p:nvSpPr>
              <p:spPr bwMode="auto">
                <a:xfrm rot="5400000">
                  <a:off x="1429" y="1024"/>
                  <a:ext cx="90" cy="9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99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de-AT" sz="1000">
                    <a:latin typeface="+mj-lt"/>
                  </a:endParaRPr>
                </a:p>
              </p:txBody>
            </p:sp>
            <p:sp>
              <p:nvSpPr>
                <p:cNvPr id="1013" name="Rectangle 366"/>
                <p:cNvSpPr>
                  <a:spLocks noChangeArrowheads="1"/>
                </p:cNvSpPr>
                <p:nvPr/>
              </p:nvSpPr>
              <p:spPr bwMode="auto">
                <a:xfrm>
                  <a:off x="1473" y="1026"/>
                  <a:ext cx="46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AT" sz="1000">
                    <a:latin typeface="+mj-lt"/>
                  </a:endParaRPr>
                </a:p>
              </p:txBody>
            </p:sp>
          </p:grpSp>
          <p:cxnSp>
            <p:nvCxnSpPr>
              <p:cNvPr id="998" name="AutoShape 367"/>
              <p:cNvCxnSpPr>
                <a:cxnSpLocks noChangeShapeType="1"/>
              </p:cNvCxnSpPr>
              <p:nvPr/>
            </p:nvCxnSpPr>
            <p:spPr bwMode="auto">
              <a:xfrm>
                <a:off x="1255" y="3384"/>
                <a:ext cx="59" cy="0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999" name="Rectangle 370"/>
              <p:cNvSpPr>
                <a:spLocks noChangeArrowheads="1"/>
              </p:cNvSpPr>
              <p:nvPr/>
            </p:nvSpPr>
            <p:spPr bwMode="auto">
              <a:xfrm>
                <a:off x="1415" y="3276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1000" name="AutoShape 371"/>
              <p:cNvCxnSpPr>
                <a:cxnSpLocks noChangeShapeType="1"/>
              </p:cNvCxnSpPr>
              <p:nvPr/>
            </p:nvCxnSpPr>
            <p:spPr bwMode="auto">
              <a:xfrm flipH="1">
                <a:off x="1415" y="3278"/>
                <a:ext cx="1" cy="21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001" name="Oval 376"/>
              <p:cNvSpPr>
                <a:spLocks noChangeAspect="1" noChangeArrowheads="1"/>
              </p:cNvSpPr>
              <p:nvPr/>
            </p:nvSpPr>
            <p:spPr bwMode="auto">
              <a:xfrm>
                <a:off x="1612" y="3337"/>
                <a:ext cx="82" cy="82"/>
              </a:xfrm>
              <a:prstGeom prst="ellipse">
                <a:avLst/>
              </a:prstGeom>
              <a:solidFill>
                <a:srgbClr val="000099"/>
              </a:solidFill>
              <a:ln w="19050" algn="ctr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A</a:t>
                </a:r>
                <a:endParaRPr lang="en-US" sz="10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002" name="Rectangle 377"/>
              <p:cNvSpPr>
                <a:spLocks noChangeArrowheads="1"/>
              </p:cNvSpPr>
              <p:nvPr/>
            </p:nvSpPr>
            <p:spPr bwMode="auto">
              <a:xfrm>
                <a:off x="1495" y="3333"/>
                <a:ext cx="11" cy="9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cxnSp>
            <p:nvCxnSpPr>
              <p:cNvPr id="1003" name="AutoShape 378"/>
              <p:cNvCxnSpPr>
                <a:cxnSpLocks noChangeShapeType="1"/>
              </p:cNvCxnSpPr>
              <p:nvPr/>
            </p:nvCxnSpPr>
            <p:spPr bwMode="auto">
              <a:xfrm>
                <a:off x="1506" y="3378"/>
                <a:ext cx="100" cy="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</p:cxnSp>
          <p:sp>
            <p:nvSpPr>
              <p:cNvPr id="1004" name="Rectangle 381"/>
              <p:cNvSpPr>
                <a:spLocks noChangeArrowheads="1"/>
              </p:cNvSpPr>
              <p:nvPr/>
            </p:nvSpPr>
            <p:spPr bwMode="auto">
              <a:xfrm>
                <a:off x="1418" y="3407"/>
                <a:ext cx="2" cy="45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AT" sz="1000">
                  <a:latin typeface="+mj-lt"/>
                </a:endParaRPr>
              </a:p>
            </p:txBody>
          </p:sp>
          <p:grpSp>
            <p:nvGrpSpPr>
              <p:cNvPr id="1005" name="Group 394"/>
              <p:cNvGrpSpPr>
                <a:grpSpLocks/>
              </p:cNvGrpSpPr>
              <p:nvPr/>
            </p:nvGrpSpPr>
            <p:grpSpPr bwMode="auto">
              <a:xfrm>
                <a:off x="1313" y="3309"/>
                <a:ext cx="272" cy="141"/>
                <a:chOff x="4332" y="2296"/>
                <a:chExt cx="272" cy="141"/>
              </a:xfrm>
            </p:grpSpPr>
            <p:sp>
              <p:nvSpPr>
                <p:cNvPr id="1006" name="AutoShape 395"/>
                <p:cNvSpPr>
                  <a:spLocks noChangeArrowheads="1"/>
                </p:cNvSpPr>
                <p:nvPr/>
              </p:nvSpPr>
              <p:spPr bwMode="auto">
                <a:xfrm>
                  <a:off x="4332" y="2296"/>
                  <a:ext cx="272" cy="138"/>
                </a:xfrm>
                <a:prstGeom prst="homePlate">
                  <a:avLst>
                    <a:gd name="adj" fmla="val 49275"/>
                  </a:avLst>
                </a:prstGeom>
                <a:solidFill>
                  <a:srgbClr val="FFC000"/>
                </a:solidFill>
                <a:ln w="12700" algn="ctr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defRPr/>
                  </a:pPr>
                  <a:endParaRPr lang="de-AT" sz="1000">
                    <a:solidFill>
                      <a:srgbClr val="000099"/>
                    </a:solidFill>
                    <a:latin typeface="+mj-lt"/>
                  </a:endParaRPr>
                </a:p>
              </p:txBody>
            </p:sp>
            <p:grpSp>
              <p:nvGrpSpPr>
                <p:cNvPr id="1007" name="Group 396"/>
                <p:cNvGrpSpPr>
                  <a:grpSpLocks/>
                </p:cNvGrpSpPr>
                <p:nvPr/>
              </p:nvGrpSpPr>
              <p:grpSpPr bwMode="auto">
                <a:xfrm>
                  <a:off x="4354" y="2312"/>
                  <a:ext cx="182" cy="125"/>
                  <a:chOff x="4354" y="2312"/>
                  <a:chExt cx="182" cy="125"/>
                </a:xfrm>
              </p:grpSpPr>
              <p:sp>
                <p:nvSpPr>
                  <p:cNvPr id="1008" name="Text Box 3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2" y="2341"/>
                    <a:ext cx="44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2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  <p:sp>
                <p:nvSpPr>
                  <p:cNvPr id="1009" name="Text Box 3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4" y="2312"/>
                    <a:ext cx="182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de-DE" sz="1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   </a:t>
                    </a:r>
                    <a:r>
                      <a:rPr lang="de-DE" sz="1000" b="1" dirty="0" err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Arial" pitchFamily="34" charset="0"/>
                      </a:rPr>
                      <a:t>A</a:t>
                    </a:r>
                    <a:endParaRPr lang="en-US" sz="10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j-lt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1016" name="Oval 376"/>
            <p:cNvSpPr>
              <a:spLocks noChangeAspect="1" noChangeArrowheads="1"/>
            </p:cNvSpPr>
            <p:nvPr/>
          </p:nvSpPr>
          <p:spPr bwMode="auto">
            <a:xfrm>
              <a:off x="5599840" y="2244430"/>
              <a:ext cx="130175" cy="130175"/>
            </a:xfrm>
            <a:prstGeom prst="ellipse">
              <a:avLst/>
            </a:prstGeom>
            <a:solidFill>
              <a:srgbClr val="000099"/>
            </a:solidFill>
            <a:ln w="19050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endPara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1020" name="AutoShape 205"/>
            <p:cNvCxnSpPr>
              <a:cxnSpLocks noChangeShapeType="1"/>
              <a:stCxn id="382" idx="3"/>
              <a:endCxn id="1016" idx="6"/>
            </p:cNvCxnSpPr>
            <p:nvPr/>
          </p:nvCxnSpPr>
          <p:spPr bwMode="auto">
            <a:xfrm rot="10800000">
              <a:off x="5730016" y="2309518"/>
              <a:ext cx="770811" cy="674444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99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024" name="AutoShape 192"/>
            <p:cNvCxnSpPr>
              <a:cxnSpLocks noChangeShapeType="1"/>
              <a:stCxn id="1001" idx="6"/>
              <a:endCxn id="1016" idx="2"/>
            </p:cNvCxnSpPr>
            <p:nvPr/>
          </p:nvCxnSpPr>
          <p:spPr bwMode="auto">
            <a:xfrm>
              <a:off x="4483094" y="2301866"/>
              <a:ext cx="1116746" cy="765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grpSp>
          <p:nvGrpSpPr>
            <p:cNvPr id="1034" name="Gruppieren 1033"/>
            <p:cNvGrpSpPr/>
            <p:nvPr/>
          </p:nvGrpSpPr>
          <p:grpSpPr>
            <a:xfrm>
              <a:off x="2143108" y="2221883"/>
              <a:ext cx="226983" cy="269328"/>
              <a:chOff x="2285984" y="5786454"/>
              <a:chExt cx="226983" cy="269328"/>
            </a:xfrm>
          </p:grpSpPr>
          <p:grpSp>
            <p:nvGrpSpPr>
              <p:cNvPr id="1035" name="Gruppieren 358"/>
              <p:cNvGrpSpPr/>
              <p:nvPr/>
            </p:nvGrpSpPr>
            <p:grpSpPr>
              <a:xfrm>
                <a:off x="2285984" y="5786454"/>
                <a:ext cx="226983" cy="269328"/>
                <a:chOff x="3788094" y="6329512"/>
                <a:chExt cx="226983" cy="269328"/>
              </a:xfrm>
            </p:grpSpPr>
            <p:sp>
              <p:nvSpPr>
                <p:cNvPr id="1037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3876495" y="6444952"/>
                  <a:ext cx="99387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000099"/>
                      </a:solidFill>
                      <a:latin typeface="Verdana" pitchFamily="34" charset="0"/>
                    </a:rPr>
                    <a:t>A</a:t>
                  </a:r>
                  <a:endParaRPr lang="en-US" sz="1000" b="1" dirty="0">
                    <a:solidFill>
                      <a:srgbClr val="0000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38" name="Rectangle 211"/>
                <p:cNvSpPr>
                  <a:spLocks noChangeArrowheads="1"/>
                </p:cNvSpPr>
                <p:nvPr/>
              </p:nvSpPr>
              <p:spPr bwMode="auto">
                <a:xfrm>
                  <a:off x="3826194" y="6335414"/>
                  <a:ext cx="73015" cy="144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1600">
                    <a:latin typeface="Verdana" pitchFamily="34" charset="0"/>
                  </a:endParaRPr>
                </a:p>
              </p:txBody>
            </p:sp>
            <p:cxnSp>
              <p:nvCxnSpPr>
                <p:cNvPr id="1039" name="AutoShape 212"/>
                <p:cNvCxnSpPr>
                  <a:cxnSpLocks noChangeShapeType="1"/>
                  <a:stCxn id="1038" idx="3"/>
                </p:cNvCxnSpPr>
                <p:nvPr/>
              </p:nvCxnSpPr>
              <p:spPr bwMode="auto">
                <a:xfrm>
                  <a:off x="3899209" y="6407646"/>
                  <a:ext cx="115868" cy="1587"/>
                </a:xfrm>
                <a:prstGeom prst="straightConnector1">
                  <a:avLst/>
                </a:prstGeom>
                <a:noFill/>
                <a:ln w="19050">
                  <a:solidFill>
                    <a:srgbClr val="000099"/>
                  </a:solidFill>
                  <a:round/>
                  <a:headEnd/>
                  <a:tailEnd/>
                </a:ln>
              </p:spPr>
            </p:cxnSp>
            <p:sp>
              <p:nvSpPr>
                <p:cNvPr id="1040" name="AutoShape 210"/>
                <p:cNvSpPr>
                  <a:spLocks noChangeArrowheads="1"/>
                </p:cNvSpPr>
                <p:nvPr/>
              </p:nvSpPr>
              <p:spPr bwMode="auto">
                <a:xfrm rot="5400000">
                  <a:off x="3788084" y="6329522"/>
                  <a:ext cx="142875" cy="142856"/>
                </a:xfrm>
                <a:custGeom>
                  <a:avLst/>
                  <a:gdLst>
                    <a:gd name="T0" fmla="*/ 45 w 21600"/>
                    <a:gd name="T1" fmla="*/ 0 h 21600"/>
                    <a:gd name="T2" fmla="*/ 11 w 21600"/>
                    <a:gd name="T3" fmla="*/ 45 h 21600"/>
                    <a:gd name="T4" fmla="*/ 45 w 21600"/>
                    <a:gd name="T5" fmla="*/ 23 h 21600"/>
                    <a:gd name="T6" fmla="*/ 79 w 21600"/>
                    <a:gd name="T7" fmla="*/ 4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8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99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de-AT"/>
                </a:p>
              </p:txBody>
            </p:sp>
          </p:grpSp>
          <p:sp>
            <p:nvSpPr>
              <p:cNvPr id="1036" name="Rechteck 1035"/>
              <p:cNvSpPr/>
              <p:nvPr/>
            </p:nvSpPr>
            <p:spPr bwMode="auto">
              <a:xfrm>
                <a:off x="2428860" y="5794302"/>
                <a:ext cx="71438" cy="14287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1045" name="Rectangle 211"/>
            <p:cNvSpPr>
              <a:spLocks noChangeArrowheads="1"/>
            </p:cNvSpPr>
            <p:nvPr/>
          </p:nvSpPr>
          <p:spPr bwMode="auto">
            <a:xfrm>
              <a:off x="2395522" y="2239069"/>
              <a:ext cx="73015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>
                <a:latin typeface="Verdana" pitchFamily="34" charset="0"/>
              </a:endParaRPr>
            </a:p>
          </p:txBody>
        </p:sp>
        <p:cxnSp>
          <p:nvCxnSpPr>
            <p:cNvPr id="1048" name="AutoShape 192"/>
            <p:cNvCxnSpPr>
              <a:cxnSpLocks noChangeShapeType="1"/>
              <a:stCxn id="1036" idx="3"/>
              <a:endCxn id="1013" idx="1"/>
            </p:cNvCxnSpPr>
            <p:nvPr/>
          </p:nvCxnSpPr>
          <p:spPr bwMode="auto">
            <a:xfrm>
              <a:off x="2357422" y="2301169"/>
              <a:ext cx="1355734" cy="942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  <p:cxnSp>
          <p:nvCxnSpPr>
            <p:cNvPr id="1054" name="AutoShape 205"/>
            <p:cNvCxnSpPr>
              <a:cxnSpLocks noChangeShapeType="1"/>
              <a:stCxn id="1038" idx="1"/>
              <a:endCxn id="432" idx="0"/>
            </p:cNvCxnSpPr>
            <p:nvPr/>
          </p:nvCxnSpPr>
          <p:spPr bwMode="auto">
            <a:xfrm rot="10800000" flipV="1">
              <a:off x="1954838" y="2300016"/>
              <a:ext cx="226370" cy="924151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99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057" name="AutoShape 192"/>
            <p:cNvCxnSpPr>
              <a:cxnSpLocks noChangeShapeType="1"/>
              <a:stCxn id="915" idx="7"/>
              <a:endCxn id="995" idx="1"/>
            </p:cNvCxnSpPr>
            <p:nvPr/>
          </p:nvCxnSpPr>
          <p:spPr bwMode="auto">
            <a:xfrm rot="5400000" flipH="1" flipV="1">
              <a:off x="3761668" y="1874431"/>
              <a:ext cx="75709" cy="481317"/>
            </a:xfrm>
            <a:prstGeom prst="curvedConnector3">
              <a:avLst>
                <a:gd name="adj1" fmla="val 211229"/>
              </a:avLst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 type="arrow" w="med" len="med"/>
            </a:ln>
            <a:effectLst/>
          </p:spPr>
        </p:cxnSp>
      </p:grpSp>
      <p:sp>
        <p:nvSpPr>
          <p:cNvPr id="1063" name="Ellipse 1062"/>
          <p:cNvSpPr/>
          <p:nvPr/>
        </p:nvSpPr>
        <p:spPr bwMode="auto">
          <a:xfrm>
            <a:off x="3023313" y="5436191"/>
            <a:ext cx="914400" cy="500066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64" name="Ellipse 1063"/>
          <p:cNvSpPr/>
          <p:nvPr/>
        </p:nvSpPr>
        <p:spPr bwMode="auto">
          <a:xfrm>
            <a:off x="3143240" y="3820825"/>
            <a:ext cx="914400" cy="500066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65" name="Ovale Legende 1064"/>
          <p:cNvSpPr/>
          <p:nvPr/>
        </p:nvSpPr>
        <p:spPr bwMode="auto">
          <a:xfrm>
            <a:off x="4427984" y="4005064"/>
            <a:ext cx="2357454" cy="928694"/>
          </a:xfrm>
          <a:prstGeom prst="wedgeEllipseCallout">
            <a:avLst>
              <a:gd name="adj1" fmla="val -74752"/>
              <a:gd name="adj2" fmla="val 10399"/>
            </a:avLst>
          </a:prstGeom>
          <a:solidFill>
            <a:srgbClr val="FF000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Redundant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Specification</a:t>
            </a:r>
            <a:endParaRPr kumimoji="0" lang="de-A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06" name="Ellipse 405"/>
          <p:cNvSpPr/>
          <p:nvPr/>
        </p:nvSpPr>
        <p:spPr bwMode="auto">
          <a:xfrm>
            <a:off x="270480" y="3530918"/>
            <a:ext cx="1158248" cy="285752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07" name="Ellipse 406"/>
          <p:cNvSpPr/>
          <p:nvPr/>
        </p:nvSpPr>
        <p:spPr bwMode="auto">
          <a:xfrm>
            <a:off x="5774064" y="2482208"/>
            <a:ext cx="3143272" cy="3357586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09" name="Wolkenförmige Legende 408"/>
          <p:cNvSpPr/>
          <p:nvPr/>
        </p:nvSpPr>
        <p:spPr bwMode="auto">
          <a:xfrm>
            <a:off x="5652120" y="548680"/>
            <a:ext cx="3168352" cy="1306404"/>
          </a:xfrm>
          <a:prstGeom prst="cloudCallout">
            <a:avLst>
              <a:gd name="adj1" fmla="val -65547"/>
              <a:gd name="adj2" fmla="val 1639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Intention: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inheritance hierarchy instead of an attribute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12" name="WordArt 195"/>
          <p:cNvSpPr>
            <a:spLocks noChangeArrowheads="1" noChangeShapeType="1" noTextEdit="1"/>
          </p:cNvSpPr>
          <p:nvPr/>
        </p:nvSpPr>
        <p:spPr bwMode="auto">
          <a:xfrm>
            <a:off x="2579357" y="1413496"/>
            <a:ext cx="2500330" cy="191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3600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Attribute2Inheritance</a:t>
            </a:r>
            <a:endParaRPr lang="de-AT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15" name="AutoShape 339"/>
          <p:cNvSpPr>
            <a:spLocks noChangeArrowheads="1"/>
          </p:cNvSpPr>
          <p:nvPr/>
        </p:nvSpPr>
        <p:spPr bwMode="auto">
          <a:xfrm flipH="1">
            <a:off x="3068297" y="138091"/>
            <a:ext cx="1080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Motivation</a:t>
            </a:r>
            <a:endParaRPr lang="de-AT" sz="10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6" name="AutoShape 336"/>
          <p:cNvSpPr>
            <a:spLocks noChangeArrowheads="1"/>
          </p:cNvSpPr>
          <p:nvPr/>
        </p:nvSpPr>
        <p:spPr bwMode="auto">
          <a:xfrm flipH="1">
            <a:off x="2081699" y="136757"/>
            <a:ext cx="1152525" cy="144462"/>
          </a:xfrm>
          <a:prstGeom prst="flowChartTerminator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Introduction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7" name="AutoShape 339"/>
          <p:cNvSpPr>
            <a:spLocks noChangeArrowheads="1"/>
          </p:cNvSpPr>
          <p:nvPr/>
        </p:nvSpPr>
        <p:spPr bwMode="auto">
          <a:xfrm flipH="1">
            <a:off x="4902113" y="141266"/>
            <a:ext cx="1152525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Evaluation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8" name="AutoShape 340"/>
          <p:cNvSpPr>
            <a:spLocks noChangeArrowheads="1"/>
          </p:cNvSpPr>
          <p:nvPr/>
        </p:nvSpPr>
        <p:spPr bwMode="auto">
          <a:xfrm flipH="1">
            <a:off x="5848330" y="141266"/>
            <a:ext cx="1224000" cy="144462"/>
          </a:xfrm>
          <a:prstGeom prst="flowChartOnlineStorag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Future Work</a:t>
            </a:r>
            <a:endParaRPr lang="de-AT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4" name="AutoShape 339"/>
          <p:cNvSpPr>
            <a:spLocks noChangeArrowheads="1"/>
          </p:cNvSpPr>
          <p:nvPr/>
        </p:nvSpPr>
        <p:spPr bwMode="auto">
          <a:xfrm flipH="1">
            <a:off x="3964221" y="136757"/>
            <a:ext cx="1116000" cy="144462"/>
          </a:xfrm>
          <a:prstGeom prst="flowChartOnlineStorage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 err="1" smtClean="0">
                <a:latin typeface="+mn-lt"/>
              </a:rPr>
              <a:t>MOps</a:t>
            </a:r>
            <a:endParaRPr lang="de-AT" sz="1000" b="1" dirty="0">
              <a:latin typeface="+mn-lt"/>
            </a:endParaRPr>
          </a:p>
        </p:txBody>
      </p:sp>
      <p:sp>
        <p:nvSpPr>
          <p:cNvPr id="348" name="Rechteck 347"/>
          <p:cNvSpPr/>
          <p:nvPr/>
        </p:nvSpPr>
        <p:spPr bwMode="auto">
          <a:xfrm>
            <a:off x="2714612" y="6601042"/>
            <a:ext cx="144016" cy="14401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50" name="Textfeld 349"/>
          <p:cNvSpPr txBox="1"/>
          <p:nvPr/>
        </p:nvSpPr>
        <p:spPr>
          <a:xfrm>
            <a:off x="2858628" y="6509289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Generated</a:t>
            </a:r>
            <a:endParaRPr lang="en-GB" sz="1400" dirty="0">
              <a:latin typeface="+mn-lt"/>
            </a:endParaRPr>
          </a:p>
        </p:txBody>
      </p:sp>
      <p:sp>
        <p:nvSpPr>
          <p:cNvPr id="351" name="Rechteck 350"/>
          <p:cNvSpPr/>
          <p:nvPr/>
        </p:nvSpPr>
        <p:spPr bwMode="auto">
          <a:xfrm>
            <a:off x="3938748" y="6601042"/>
            <a:ext cx="144016" cy="1440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52" name="Textfeld 351"/>
          <p:cNvSpPr txBox="1"/>
          <p:nvPr/>
        </p:nvSpPr>
        <p:spPr>
          <a:xfrm>
            <a:off x="4082764" y="650928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User-defined</a:t>
            </a:r>
            <a:endParaRPr lang="en-GB" sz="1400" dirty="0">
              <a:latin typeface="+mn-lt"/>
            </a:endParaRPr>
          </a:p>
        </p:txBody>
      </p:sp>
      <p:cxnSp>
        <p:nvCxnSpPr>
          <p:cNvPr id="344" name="Gerade Verbindung 343"/>
          <p:cNvCxnSpPr/>
          <p:nvPr/>
        </p:nvCxnSpPr>
        <p:spPr bwMode="auto">
          <a:xfrm>
            <a:off x="2214546" y="6500834"/>
            <a:ext cx="35004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139 -0.207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00018 -0.4412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03" grpId="0" animBg="1"/>
      <p:bldP spid="904" grpId="0"/>
      <p:bldP spid="905" grpId="0" animBg="1"/>
      <p:bldP spid="946" grpId="0" animBg="1"/>
      <p:bldP spid="976" grpId="0" animBg="1"/>
      <p:bldP spid="1063" grpId="0" animBg="1"/>
      <p:bldP spid="1064" grpId="0" animBg="1"/>
      <p:bldP spid="1065" grpId="0" animBg="1"/>
      <p:bldP spid="406" grpId="0" animBg="1"/>
      <p:bldP spid="407" grpId="0" animBg="1"/>
      <p:bldP spid="409" grpId="0" animBg="1"/>
      <p:bldP spid="412" grpId="0"/>
    </p:bldLst>
  </p:timing>
</p:sld>
</file>

<file path=ppt/theme/theme1.xml><?xml version="1.0" encoding="utf-8"?>
<a:theme xmlns:a="http://schemas.openxmlformats.org/drawingml/2006/main" name="BIGMaster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IG Master mit Strichen oben und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G Master ohne Strich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G Master ohne Logo, ohne Strich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BIGMaster</Template>
  <TotalTime>0</TotalTime>
  <Words>1416</Words>
  <Application>Microsoft Office PowerPoint</Application>
  <PresentationFormat>Bildschirmpräsentation (4:3)</PresentationFormat>
  <Paragraphs>636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BIGMaster</vt:lpstr>
      <vt:lpstr>BIG Master mit Strichen oben und unten</vt:lpstr>
      <vt:lpstr>BIG Master ohne Strich unten</vt:lpstr>
      <vt:lpstr>BIG Master ohne Logo, ohne Strich unten</vt:lpstr>
      <vt:lpstr>Plug &amp; Play Model Transformations –  A DSL for Resolving Structural Metamodel Heterogeneities*</vt:lpstr>
      <vt:lpstr>Introduction</vt:lpstr>
      <vt:lpstr>Motivation</vt:lpstr>
      <vt:lpstr>Composite MOps – Blackbox View</vt:lpstr>
      <vt:lpstr>Kernel MOps</vt:lpstr>
      <vt:lpstr>Composition of Kernel MOps </vt:lpstr>
      <vt:lpstr>Composite MOps – Whitebox View</vt:lpstr>
      <vt:lpstr>iMOps – MOps dealing with Inheritance</vt:lpstr>
      <vt:lpstr>Composite MOps – Inheritance</vt:lpstr>
      <vt:lpstr>Composite MOps – Inheritance</vt:lpstr>
      <vt:lpstr>Composite MOps – Inheritance</vt:lpstr>
      <vt:lpstr>Composite MOps – Inheritance</vt:lpstr>
      <vt:lpstr>Implementation</vt:lpstr>
      <vt:lpstr>Evaluation –  ActivityDiagram Migration Case Study of TTC 2010</vt:lpstr>
      <vt:lpstr>Evaluation –  ActivityDiagram Migration Case Study of TTC 2010</vt:lpstr>
      <vt:lpstr>Future Work</vt:lpstr>
      <vt:lpstr>Thank you for your attention!</vt:lpstr>
    </vt:vector>
  </TitlesOfParts>
  <Company>TU Wien - Campusversion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Transformationen</dc:title>
  <dc:creator>Hannes</dc:creator>
  <cp:lastModifiedBy>kusel</cp:lastModifiedBy>
  <cp:revision>996</cp:revision>
  <dcterms:created xsi:type="dcterms:W3CDTF">2008-09-02T08:27:13Z</dcterms:created>
  <dcterms:modified xsi:type="dcterms:W3CDTF">2010-10-14T05:10:36Z</dcterms:modified>
</cp:coreProperties>
</file>