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2" r:id="rId4"/>
    <p:sldId id="281" r:id="rId5"/>
    <p:sldId id="282" r:id="rId6"/>
    <p:sldId id="265" r:id="rId7"/>
    <p:sldId id="266" r:id="rId8"/>
    <p:sldId id="275" r:id="rId9"/>
    <p:sldId id="260" r:id="rId10"/>
    <p:sldId id="273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342" autoAdjust="0"/>
  </p:normalViewPr>
  <p:slideViewPr>
    <p:cSldViewPr>
      <p:cViewPr varScale="1">
        <p:scale>
          <a:sx n="99" d="100"/>
          <a:sy n="99" d="100"/>
        </p:scale>
        <p:origin x="-6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BACEDC-2578-4190-B1BD-9F2D7FD92B81}" type="datetimeFigureOut">
              <a:rPr lang="de-DE" smtClean="0"/>
              <a:pPr/>
              <a:t>18.10.2010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D76575-5DB5-4D27-A8F0-98912009FDB0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1549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D76575-5DB5-4D27-A8F0-98912009FDB0}" type="slidenum">
              <a:rPr lang="de-DE" smtClean="0"/>
              <a:pPr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4963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/>
          <p:cNvSpPr txBox="1">
            <a:spLocks noChangeArrowheads="1"/>
          </p:cNvSpPr>
          <p:nvPr userDrawn="1"/>
        </p:nvSpPr>
        <p:spPr bwMode="auto">
          <a:xfrm>
            <a:off x="2786050" y="427333"/>
            <a:ext cx="5894400" cy="1215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Ins="0">
            <a:sp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de-DE" sz="1600" dirty="0" smtClean="0"/>
              <a:t>University </a:t>
            </a:r>
            <a:r>
              <a:rPr lang="de-DE" sz="1600" dirty="0" err="1" smtClean="0"/>
              <a:t>of</a:t>
            </a:r>
            <a:r>
              <a:rPr lang="de-DE" sz="1600" dirty="0" smtClean="0"/>
              <a:t> Bayreuth</a:t>
            </a:r>
            <a:endParaRPr lang="de-DE" sz="1600" dirty="0"/>
          </a:p>
          <a:p>
            <a:pPr algn="r">
              <a:spcBef>
                <a:spcPct val="0"/>
              </a:spcBef>
              <a:defRPr/>
            </a:pPr>
            <a:r>
              <a:rPr lang="de-DE" sz="1600" dirty="0" err="1" smtClean="0"/>
              <a:t>Chair</a:t>
            </a:r>
            <a:r>
              <a:rPr lang="de-DE" sz="1600" dirty="0" smtClean="0"/>
              <a:t> </a:t>
            </a:r>
            <a:r>
              <a:rPr lang="de-DE" sz="1600" dirty="0" err="1" smtClean="0"/>
              <a:t>for</a:t>
            </a:r>
            <a:r>
              <a:rPr lang="de-DE" sz="1600" dirty="0" smtClean="0"/>
              <a:t> Applied Computer Science </a:t>
            </a:r>
            <a:r>
              <a:rPr lang="de-DE" sz="1600" dirty="0"/>
              <a:t>IV</a:t>
            </a:r>
          </a:p>
          <a:p>
            <a:pPr algn="r">
              <a:spcBef>
                <a:spcPct val="0"/>
              </a:spcBef>
              <a:defRPr/>
            </a:pPr>
            <a:r>
              <a:rPr lang="de-DE" sz="1600" dirty="0" smtClean="0"/>
              <a:t>Databases </a:t>
            </a:r>
            <a:r>
              <a:rPr lang="de-DE" sz="1600" dirty="0" err="1" smtClean="0"/>
              <a:t>and</a:t>
            </a:r>
            <a:r>
              <a:rPr lang="de-DE" sz="1600" dirty="0" smtClean="0"/>
              <a:t> Information Systems</a:t>
            </a:r>
            <a:endParaRPr lang="de-DE" sz="1200" dirty="0"/>
          </a:p>
          <a:p>
            <a:pPr algn="r">
              <a:spcBef>
                <a:spcPct val="0"/>
              </a:spcBef>
              <a:defRPr/>
            </a:pPr>
            <a:r>
              <a:rPr lang="de-DE" sz="600" dirty="0"/>
              <a:t/>
            </a:r>
            <a:br>
              <a:rPr lang="de-DE" sz="600" dirty="0"/>
            </a:br>
            <a:r>
              <a:rPr lang="de-DE" sz="1600" b="1" dirty="0"/>
              <a:t>Prof. Dr.-Ing</a:t>
            </a:r>
            <a:r>
              <a:rPr lang="de-DE" sz="1600" b="1" dirty="0" smtClean="0"/>
              <a:t>. Stefan </a:t>
            </a:r>
            <a:r>
              <a:rPr lang="de-DE" sz="1600" b="1" dirty="0"/>
              <a:t>Jablonski</a:t>
            </a:r>
          </a:p>
        </p:txBody>
      </p:sp>
      <p:sp>
        <p:nvSpPr>
          <p:cNvPr id="8" name="Line 6"/>
          <p:cNvSpPr>
            <a:spLocks noChangeShapeType="1"/>
          </p:cNvSpPr>
          <p:nvPr userDrawn="1"/>
        </p:nvSpPr>
        <p:spPr bwMode="auto">
          <a:xfrm flipH="1">
            <a:off x="684213" y="1817688"/>
            <a:ext cx="7994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lang="de-DE"/>
          </a:p>
        </p:txBody>
      </p:sp>
      <p:pic>
        <p:nvPicPr>
          <p:cNvPr id="9" name="Picture 22" descr="AI4-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213" y="441325"/>
            <a:ext cx="2016125" cy="137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23"/>
          <p:cNvSpPr>
            <a:spLocks noGrp="1" noChangeArrowheads="1"/>
          </p:cNvSpPr>
          <p:nvPr>
            <p:ph type="ctrTitle"/>
          </p:nvPr>
        </p:nvSpPr>
        <p:spPr>
          <a:xfrm>
            <a:off x="685800" y="2211388"/>
            <a:ext cx="7994650" cy="114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5720" rIns="9000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de-DE" sz="2400" b="1" noProof="0" dirty="0">
                <a:solidFill>
                  <a:schemeClr val="tx2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Titelmasterformat durch Klicken bearbeiten</a:t>
            </a:r>
            <a:endParaRPr kumimoji="0" lang="de-DE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3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4213" y="3500438"/>
            <a:ext cx="6400800" cy="1752600"/>
          </a:xfrm>
          <a:prstGeom prst="rect">
            <a:avLst/>
          </a:prstGeom>
        </p:spPr>
        <p:txBody>
          <a:bodyPr lIns="91440" tIns="45720" rIns="91440" bIns="45720"/>
          <a:lstStyle>
            <a:lvl1pPr marL="0" indent="0">
              <a:buFont typeface="Wingdings" pitchFamily="2" charset="2"/>
              <a:buNone/>
              <a:defRPr sz="2000">
                <a:solidFill>
                  <a:schemeClr val="tx1"/>
                </a:solidFill>
                <a:latin typeface="+mj-lt"/>
                <a:ea typeface="Verdana" pitchFamily="34" charset="0"/>
                <a:cs typeface="Verdana" pitchFamily="34" charset="0"/>
              </a:defRPr>
            </a:lvl1pPr>
          </a:lstStyle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de-DE" sz="20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Formatvorlage des Untertitelmasters durch Klicken bearbeiten</a:t>
            </a:r>
            <a:endParaRPr kumimoji="0" lang="de-DE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4" name="Line 5"/>
          <p:cNvSpPr>
            <a:spLocks noChangeShapeType="1"/>
          </p:cNvSpPr>
          <p:nvPr userDrawn="1"/>
        </p:nvSpPr>
        <p:spPr bwMode="auto">
          <a:xfrm flipH="1">
            <a:off x="685800" y="5886450"/>
            <a:ext cx="7994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lang="de-DE"/>
          </a:p>
        </p:txBody>
      </p:sp>
      <p:sp>
        <p:nvSpPr>
          <p:cNvPr id="16" name="Text Box 21"/>
          <p:cNvSpPr txBox="1">
            <a:spLocks noChangeArrowheads="1"/>
          </p:cNvSpPr>
          <p:nvPr userDrawn="1"/>
        </p:nvSpPr>
        <p:spPr bwMode="auto">
          <a:xfrm>
            <a:off x="611188" y="5916613"/>
            <a:ext cx="8032778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3054350" algn="l"/>
                <a:tab pos="3492500" algn="l"/>
              </a:tabLst>
              <a:defRPr/>
            </a:pPr>
            <a:r>
              <a:rPr lang="de-DE" sz="1000" dirty="0" err="1" smtClean="0"/>
              <a:t>Chair</a:t>
            </a:r>
            <a:r>
              <a:rPr lang="de-DE" sz="1000" dirty="0" smtClean="0"/>
              <a:t> </a:t>
            </a:r>
            <a:r>
              <a:rPr lang="de-DE" sz="1000" dirty="0" err="1" smtClean="0"/>
              <a:t>for</a:t>
            </a:r>
            <a:r>
              <a:rPr lang="de-DE" sz="1000" dirty="0" smtClean="0"/>
              <a:t> Applied Computer</a:t>
            </a:r>
            <a:r>
              <a:rPr lang="de-DE" sz="1000" baseline="0" dirty="0" smtClean="0"/>
              <a:t> Science </a:t>
            </a:r>
            <a:r>
              <a:rPr lang="de-DE" sz="1000" dirty="0" smtClean="0"/>
              <a:t>IV				Fon	+49 </a:t>
            </a:r>
            <a:r>
              <a:rPr lang="de-DE" sz="1000" dirty="0"/>
              <a:t>921 </a:t>
            </a:r>
            <a:r>
              <a:rPr lang="de-DE" sz="1000" dirty="0" smtClean="0"/>
              <a:t>55-7629</a:t>
            </a:r>
            <a:r>
              <a:rPr lang="de-DE" sz="1000" dirty="0"/>
              <a:t/>
            </a:r>
            <a:br>
              <a:rPr lang="de-DE" sz="1000" dirty="0"/>
            </a:br>
            <a:r>
              <a:rPr lang="de-DE" sz="1000" dirty="0" smtClean="0"/>
              <a:t>University </a:t>
            </a:r>
            <a:r>
              <a:rPr lang="de-DE" sz="1000" dirty="0" err="1" smtClean="0"/>
              <a:t>of</a:t>
            </a:r>
            <a:r>
              <a:rPr lang="de-DE" sz="1000" dirty="0" smtClean="0"/>
              <a:t> Bayreuth				Fax	+</a:t>
            </a:r>
            <a:r>
              <a:rPr lang="de-DE" sz="1000" dirty="0"/>
              <a:t>49 921 </a:t>
            </a:r>
            <a:r>
              <a:rPr lang="de-DE" sz="1000" dirty="0" smtClean="0"/>
              <a:t>55-7622 </a:t>
            </a:r>
            <a:r>
              <a:rPr lang="de-DE" sz="1000" dirty="0"/>
              <a:t/>
            </a:r>
            <a:br>
              <a:rPr lang="de-DE" sz="1000" dirty="0"/>
            </a:br>
            <a:r>
              <a:rPr lang="de-DE" sz="1000" dirty="0" smtClean="0"/>
              <a:t>95440 Bayreuth, Germany				email	bernhard.volz@uni-bayreuth.de</a:t>
            </a:r>
            <a:r>
              <a:rPr lang="de-DE" sz="1000" dirty="0"/>
              <a:t/>
            </a:r>
            <a:br>
              <a:rPr lang="de-DE" sz="1000" dirty="0"/>
            </a:br>
            <a:r>
              <a:rPr lang="de-DE" sz="1000" dirty="0" smtClean="0"/>
              <a:t>				</a:t>
            </a:r>
            <a:r>
              <a:rPr lang="de-DE" sz="1000" dirty="0" err="1" smtClean="0"/>
              <a:t>www</a:t>
            </a:r>
            <a:r>
              <a:rPr lang="de-DE" sz="1000" dirty="0" smtClean="0"/>
              <a:t>	http://www.ai4.uni-bayreuth.de</a:t>
            </a:r>
            <a:endParaRPr lang="de-DE" sz="1000" dirty="0"/>
          </a:p>
        </p:txBody>
      </p:sp>
      <p:pic>
        <p:nvPicPr>
          <p:cNvPr id="11" name="Grafik 10" descr="Volz_Bernhard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143900" y="5929330"/>
            <a:ext cx="500066" cy="656337"/>
          </a:xfrm>
          <a:prstGeom prst="rect">
            <a:avLst/>
          </a:prstGeom>
          <a:solidFill>
            <a:srgbClr val="FFFFFF">
              <a:shade val="85000"/>
            </a:srgbClr>
          </a:solidFill>
          <a:ln w="9525">
            <a:solidFill>
              <a:schemeClr val="tx1"/>
            </a:solidFill>
          </a:ln>
          <a:effectLst>
            <a:softEdge rad="31750"/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2 Spalt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857232"/>
            <a:ext cx="4214842" cy="5572164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0B012-95C9-4477-ABB0-A128830CC377}" type="datetime1">
              <a:rPr lang="en-US" smtClean="0"/>
              <a:t>10/18/2010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2010 · Chair for Applied Computer Science IV ·  Bernhard Volz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8C20-E639-4B61-B03E-40DEF80F4153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Inhaltsplatzhalter 2"/>
          <p:cNvSpPr>
            <a:spLocks noGrp="1"/>
          </p:cNvSpPr>
          <p:nvPr>
            <p:ph idx="13"/>
          </p:nvPr>
        </p:nvSpPr>
        <p:spPr>
          <a:xfrm>
            <a:off x="4714876" y="857232"/>
            <a:ext cx="4214842" cy="5572164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 (Hands-On, 2 Spalt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7358114" cy="43971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857232"/>
            <a:ext cx="4214842" cy="5572164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7E983-D126-41A8-B18D-10B4BCADBB05}" type="datetime1">
              <a:rPr lang="en-US" smtClean="0"/>
              <a:t>10/18/2010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2010 · Chair for Applied Computer Science IV ·  Bernhard Volz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8C20-E639-4B61-B03E-40DEF80F4153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27" name="Picture 3" descr="C:\Users\btn404\AppData\Local\Microsoft\Windows\Temporary Internet Files\Content.IE5\6K03IOFY\MPj04089970000[1]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71414"/>
            <a:ext cx="381189" cy="5715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Textfeld 7"/>
          <p:cNvSpPr txBox="1"/>
          <p:nvPr userDrawn="1"/>
        </p:nvSpPr>
        <p:spPr>
          <a:xfrm>
            <a:off x="642910" y="4969"/>
            <a:ext cx="1285884" cy="35219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 b="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Hands-On</a:t>
            </a:r>
          </a:p>
        </p:txBody>
      </p:sp>
      <p:sp>
        <p:nvSpPr>
          <p:cNvPr id="9" name="Inhaltsplatzhalter 2"/>
          <p:cNvSpPr>
            <a:spLocks noGrp="1"/>
          </p:cNvSpPr>
          <p:nvPr>
            <p:ph idx="13"/>
          </p:nvPr>
        </p:nvSpPr>
        <p:spPr>
          <a:xfrm>
            <a:off x="4714876" y="857232"/>
            <a:ext cx="4214842" cy="5572164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 (Personen-Symbol, 2 Spalt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7358114" cy="43971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857232"/>
            <a:ext cx="4214842" cy="5572164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27382-14CB-4705-95C3-7D8FBB15D7B1}" type="datetime1">
              <a:rPr lang="en-US" smtClean="0"/>
              <a:t>10/18/2010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2010 · Chair for Applied Computer Science IV ·  Bernhard Volz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8C20-E639-4B61-B03E-40DEF80F4153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71414"/>
            <a:ext cx="457200" cy="457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Textplatzhalt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642910" y="29028"/>
            <a:ext cx="7358114" cy="214314"/>
          </a:xfrm>
        </p:spPr>
        <p:txBody>
          <a:bodyPr anchor="ctr" anchorCtr="0">
            <a:normAutofit/>
          </a:bodyPr>
          <a:lstStyle>
            <a:lvl1pPr algn="l">
              <a:buNone/>
              <a:defRPr lang="de-DE" sz="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de-DE" sz="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de-DE" sz="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 lang="de-DE" sz="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de-DE" dirty="0" smtClean="0"/>
              <a:t>Autoren / Quellen hier angeben</a:t>
            </a:r>
            <a:endParaRPr lang="de-DE" dirty="0"/>
          </a:p>
        </p:txBody>
      </p:sp>
      <p:sp>
        <p:nvSpPr>
          <p:cNvPr id="10" name="Inhaltsplatzhalter 2"/>
          <p:cNvSpPr>
            <a:spLocks noGrp="1"/>
          </p:cNvSpPr>
          <p:nvPr>
            <p:ph idx="14"/>
          </p:nvPr>
        </p:nvSpPr>
        <p:spPr>
          <a:xfrm>
            <a:off x="4714876" y="857232"/>
            <a:ext cx="4214842" cy="5572164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 (Zauberer-Symbol, 2 Spalt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7358114" cy="43971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857232"/>
            <a:ext cx="4214842" cy="5572164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08131-2236-4F48-8E33-80970B301A8A}" type="datetime1">
              <a:rPr lang="en-US" smtClean="0"/>
              <a:t>10/18/2010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2010 · Chair for Applied Computer Science IV ·  Bernhard Volz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8C20-E639-4B61-B03E-40DEF80F4153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26" name="Picture 2" descr="C:\Users\Bernhard\AppData\Local\Microsoft\Windows\Temporary Internet Files\Content.IE5\G2T3RNUQ\MCj04298370000[1].wm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1406" y="42313"/>
            <a:ext cx="714380" cy="529167"/>
          </a:xfrm>
          <a:prstGeom prst="rect">
            <a:avLst/>
          </a:prstGeom>
          <a:noFill/>
        </p:spPr>
      </p:pic>
      <p:sp>
        <p:nvSpPr>
          <p:cNvPr id="8" name="Inhaltsplatzhalter 2"/>
          <p:cNvSpPr>
            <a:spLocks noGrp="1"/>
          </p:cNvSpPr>
          <p:nvPr>
            <p:ph idx="13"/>
          </p:nvPr>
        </p:nvSpPr>
        <p:spPr>
          <a:xfrm>
            <a:off x="4714876" y="857232"/>
            <a:ext cx="4214842" cy="5572164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B995-F666-4C63-8A2F-76E514C527BF}" type="datetime1">
              <a:rPr lang="en-US" smtClean="0"/>
              <a:t>10/18/2010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2010 · Chair for Applied Computer Science IV ·  Bernhard Volz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8C20-E639-4B61-B03E-40DEF80F41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 (Hands-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7358114" cy="43971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EA752-C029-4042-82FA-56EB39CB029E}" type="datetime1">
              <a:rPr lang="en-US" smtClean="0"/>
              <a:t>10/18/2010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2010 · Chair for Applied Computer Science IV ·  Bernhard Volz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8C20-E639-4B61-B03E-40DEF80F4153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27" name="Picture 3" descr="C:\Users\btn404\AppData\Local\Microsoft\Windows\Temporary Internet Files\Content.IE5\6K03IOFY\MPj04089970000[1]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71414"/>
            <a:ext cx="381189" cy="5715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Textfeld 6"/>
          <p:cNvSpPr txBox="1"/>
          <p:nvPr userDrawn="1"/>
        </p:nvSpPr>
        <p:spPr>
          <a:xfrm>
            <a:off x="642910" y="4969"/>
            <a:ext cx="1285884" cy="35219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Hands-On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 (Personen-Symbo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7358114" cy="43971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1A188-04F7-4773-9584-1CCE09F92A66}" type="datetime1">
              <a:rPr lang="en-US" smtClean="0"/>
              <a:t>10/18/2010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2010 · Chair for Applied Computer Science IV ·  Bernhard Volz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8C20-E639-4B61-B03E-40DEF80F4153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71414"/>
            <a:ext cx="457200" cy="457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Textplatzhalt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642910" y="29028"/>
            <a:ext cx="7358114" cy="214314"/>
          </a:xfrm>
        </p:spPr>
        <p:txBody>
          <a:bodyPr anchor="ctr" anchorCtr="0">
            <a:normAutofit/>
          </a:bodyPr>
          <a:lstStyle>
            <a:lvl1pPr algn="l">
              <a:buNone/>
              <a:defRPr lang="de-DE" sz="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de-DE" sz="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de-DE" sz="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 lang="de-DE" sz="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de-DE" dirty="0" smtClean="0"/>
              <a:t>Autoren / Quellen hier angeben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 (Zauberer-Symbo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7358114" cy="43971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D756-182A-4FF2-AD8E-82F9568A3FF5}" type="datetime1">
              <a:rPr lang="en-US" smtClean="0"/>
              <a:t>10/18/2010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2010 · Chair for Applied Computer Science IV ·  Bernhard Volz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8C20-E639-4B61-B03E-40DEF80F4153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26" name="Picture 2" descr="C:\Users\Bernhard\AppData\Local\Microsoft\Windows\Temporary Internet Files\Content.IE5\G2T3RNUQ\MCj04298370000[1].wm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1406" y="42313"/>
            <a:ext cx="714380" cy="52916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172B5-DD35-4E4C-915A-4D800CC1D12F}" type="datetime1">
              <a:rPr lang="en-US" smtClean="0"/>
              <a:t>10/18/2010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2010 · Chair for Applied Computer Science IV ·  Bernhard Volz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8C20-E639-4B61-B03E-40DEF80F41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 (Hands-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7358114" cy="43971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672D7-B1D7-4DC5-B0A2-1D848AC26C44}" type="datetime1">
              <a:rPr lang="en-US" smtClean="0"/>
              <a:t>10/18/2010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2010 · Chair for Applied Computer Science IV ·  Bernhard Volz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8C20-E639-4B61-B03E-40DEF80F4153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27" name="Picture 3" descr="C:\Users\btn404\AppData\Local\Microsoft\Windows\Temporary Internet Files\Content.IE5\6K03IOFY\MPj04089970000[1]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71414"/>
            <a:ext cx="381189" cy="5715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Textfeld 7"/>
          <p:cNvSpPr txBox="1"/>
          <p:nvPr userDrawn="1"/>
        </p:nvSpPr>
        <p:spPr>
          <a:xfrm>
            <a:off x="642910" y="4969"/>
            <a:ext cx="1285884" cy="35219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 b="0" kern="1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Hands-On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Personen-Symbo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7358114" cy="43971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6ABBE-5E4C-45AE-8A30-59542C6A6165}" type="datetime1">
              <a:rPr lang="en-US" smtClean="0"/>
              <a:t>10/18/2010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2010 · Chair for Applied Computer Science IV ·  Bernhard Volz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8C20-E639-4B61-B03E-40DEF80F4153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06" y="71414"/>
            <a:ext cx="457200" cy="457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9" name="Textplatzhalt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642910" y="29028"/>
            <a:ext cx="7358114" cy="214314"/>
          </a:xfrm>
        </p:spPr>
        <p:txBody>
          <a:bodyPr anchor="ctr" anchorCtr="0">
            <a:normAutofit/>
          </a:bodyPr>
          <a:lstStyle>
            <a:lvl1pPr algn="l">
              <a:buNone/>
              <a:defRPr lang="de-DE" sz="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de-DE" sz="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de-DE" sz="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de-DE" sz="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 lang="de-DE" sz="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de-DE" dirty="0" smtClean="0"/>
              <a:t>Autoren / Quellen hier angeben</a:t>
            </a:r>
            <a:endParaRPr lang="de-D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(Zauberer-Symbo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7358114" cy="43971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94A42-702C-4769-9C1A-4A51BCCAD054}" type="datetime1">
              <a:rPr lang="en-US" smtClean="0"/>
              <a:t>10/18/2010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2010 · Chair for Applied Computer Science IV ·  Bernhard Volz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8C20-E639-4B61-B03E-40DEF80F4153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26" name="Picture 2" descr="C:\Users\Bernhard\AppData\Local\Microsoft\Windows\Temporary Internet Files\Content.IE5\G2T3RNUQ\MCj04298370000[1].wm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71406" y="42313"/>
            <a:ext cx="714380" cy="529167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7786742" cy="4397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14282" y="857232"/>
            <a:ext cx="8715436" cy="55721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214282" y="6572272"/>
            <a:ext cx="1185842" cy="1492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0A819-57FF-4249-8F72-0F7833267FD8}" type="datetime1">
              <a:rPr lang="en-US" smtClean="0"/>
              <a:t>10/18/2010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857356" y="6572272"/>
            <a:ext cx="5429288" cy="1492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2010 · Chair for Applied Computer Science IV ·  Bernhard Volz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743876" y="6572272"/>
            <a:ext cx="1185842" cy="1492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78C20-E639-4B61-B03E-40DEF80F4153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>
            <a:off x="214282" y="719138"/>
            <a:ext cx="892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lang="de-DE"/>
          </a:p>
        </p:txBody>
      </p:sp>
      <p:pic>
        <p:nvPicPr>
          <p:cNvPr id="8" name="Picture 23" descr="AI4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101013" y="0"/>
            <a:ext cx="1057275" cy="7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8" r:id="rId3"/>
    <p:sldLayoutId id="2147483660" r:id="rId4"/>
    <p:sldLayoutId id="2147483662" r:id="rId5"/>
    <p:sldLayoutId id="2147483650" r:id="rId6"/>
    <p:sldLayoutId id="2147483657" r:id="rId7"/>
    <p:sldLayoutId id="2147483659" r:id="rId8"/>
    <p:sldLayoutId id="2147483661" r:id="rId9"/>
    <p:sldLayoutId id="2147483663" r:id="rId10"/>
    <p:sldLayoutId id="2147483664" r:id="rId11"/>
    <p:sldLayoutId id="2147483665" r:id="rId12"/>
    <p:sldLayoutId id="2147483666" r:id="rId13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1"/>
        </a:buClr>
        <a:buFont typeface="Wingdings" pitchFamily="2" charset="2"/>
        <a:buChar char="§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▫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▫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916832"/>
            <a:ext cx="7994650" cy="1144587"/>
          </a:xfrm>
        </p:spPr>
        <p:txBody>
          <a:bodyPr>
            <a:normAutofit/>
          </a:bodyPr>
          <a:lstStyle/>
          <a:p>
            <a:r>
              <a:rPr lang="de-DE" dirty="0" err="1" smtClean="0"/>
              <a:t>Towards</a:t>
            </a:r>
            <a:r>
              <a:rPr lang="de-DE" dirty="0" smtClean="0"/>
              <a:t> an Open </a:t>
            </a:r>
            <a:r>
              <a:rPr lang="de-DE" dirty="0" err="1" smtClean="0"/>
              <a:t>Meta</a:t>
            </a:r>
            <a:r>
              <a:rPr lang="de-DE" dirty="0" smtClean="0"/>
              <a:t> Modeling Environment</a:t>
            </a:r>
            <a:endParaRPr lang="de-DE" dirty="0"/>
          </a:p>
        </p:txBody>
      </p:sp>
      <p:pic>
        <p:nvPicPr>
          <p:cNvPr id="4" name="Grafik 3" descr="Screenshot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79712" y="2841610"/>
            <a:ext cx="5295300" cy="28916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BB7A3-3722-4CE6-B571-6CF3E406CED2}" type="datetime1">
              <a:rPr lang="en-US" smtClean="0"/>
              <a:t>10/18/2010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2010 · Chair for Applied Computer Science IV ·  Bernhard Volz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8C20-E639-4B61-B03E-40DEF80F4153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Thank You For Your Attention!</a:t>
            </a:r>
            <a:endParaRPr lang="en-US"/>
          </a:p>
        </p:txBody>
      </p:sp>
      <p:pic>
        <p:nvPicPr>
          <p:cNvPr id="9" name="Grafik 8" descr="Screenshot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15616" y="1844824"/>
            <a:ext cx="6768752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03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Main Business: Process Management</a:t>
            </a:r>
            <a:endParaRPr lang="en-US"/>
          </a:p>
        </p:txBody>
      </p:sp>
      <p:sp>
        <p:nvSpPr>
          <p:cNvPr id="19" name="Inhaltsplatzhalter 18"/>
          <p:cNvSpPr>
            <a:spLocks noGrp="1"/>
          </p:cNvSpPr>
          <p:nvPr>
            <p:ph idx="1"/>
          </p:nvPr>
        </p:nvSpPr>
        <p:spPr>
          <a:xfrm>
            <a:off x="4499992" y="5325148"/>
            <a:ext cx="4429726" cy="1128188"/>
          </a:xfrm>
        </p:spPr>
        <p:txBody>
          <a:bodyPr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Performing changes on modeling languages and execution frameworks is a daily business and not an exception! Thus, the pragmatics of performing constant model evolution is a key topic in our research!</a:t>
            </a:r>
            <a:endParaRPr lang="en-US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CCCAF-F488-4487-8360-FBE7FCEB1948}" type="datetime1">
              <a:rPr lang="en-US" smtClean="0"/>
              <a:t>10/18/2010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2010 · Chair for Applied Computer Science IV ·  Bernhard Volz</a:t>
            </a:r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8C20-E639-4B61-B03E-40DEF80F4153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9" name="Bild 1" descr="SampleProces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908720"/>
            <a:ext cx="5481265" cy="1368152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</p:spPr>
      </p:pic>
      <p:sp>
        <p:nvSpPr>
          <p:cNvPr id="10" name="Rechteck 9"/>
          <p:cNvSpPr/>
          <p:nvPr/>
        </p:nvSpPr>
        <p:spPr>
          <a:xfrm>
            <a:off x="539552" y="2678342"/>
            <a:ext cx="3888432" cy="30549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US" sz="2400" smtClean="0">
                <a:solidFill>
                  <a:schemeClr val="tx1"/>
                </a:solidFill>
              </a:rPr>
              <a:t>Modeling Construct</a:t>
            </a:r>
            <a:endParaRPr lang="en-US" sz="240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191952" y="2750350"/>
            <a:ext cx="3164023" cy="338336"/>
          </a:xfrm>
          <a:prstGeom prst="rect">
            <a:avLst/>
          </a:prstGeom>
          <a:solidFill>
            <a:srgbClr val="FF99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Functional Perspective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1191952" y="3260522"/>
            <a:ext cx="3164023" cy="338336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Data and Data-Flow Perspective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191952" y="3770694"/>
            <a:ext cx="3164023" cy="338336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Organizational Perspective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1191952" y="4280866"/>
            <a:ext cx="3164023" cy="338336"/>
          </a:xfrm>
          <a:prstGeom prst="rect">
            <a:avLst/>
          </a:prstGeom>
          <a:solidFill>
            <a:srgbClr val="99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Operational Perspective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1191952" y="4791038"/>
            <a:ext cx="3164023" cy="338336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Behavioral Perspective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1196281" y="5301208"/>
            <a:ext cx="3164023" cy="338336"/>
          </a:xfrm>
          <a:prstGeom prst="rect">
            <a:avLst/>
          </a:prstGeom>
          <a:solidFill>
            <a:schemeClr val="accent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…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Legende mit Linie 1 (ohne Rahmen) 17"/>
          <p:cNvSpPr/>
          <p:nvPr/>
        </p:nvSpPr>
        <p:spPr>
          <a:xfrm>
            <a:off x="5345687" y="2348880"/>
            <a:ext cx="3474785" cy="864096"/>
          </a:xfrm>
          <a:prstGeom prst="callout1">
            <a:avLst>
              <a:gd name="adj1" fmla="val 18750"/>
              <a:gd name="adj2" fmla="val -8333"/>
              <a:gd name="adj3" fmla="val 113923"/>
              <a:gd name="adj4" fmla="val -29924"/>
            </a:avLst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50000"/>
              </a:schemeClr>
            </a:solidFill>
            <a:headEnd type="diamond" w="med" len="med"/>
            <a:tailEnd type="triangl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Entity Relationship Model,</a:t>
            </a:r>
          </a:p>
          <a:p>
            <a:pPr algn="ctr"/>
            <a:r>
              <a:rPr lang="en-US" sz="1400" dirty="0" smtClean="0"/>
              <a:t>Static Structure of Classes,</a:t>
            </a:r>
          </a:p>
          <a:p>
            <a:pPr algn="ctr"/>
            <a:r>
              <a:rPr lang="en-US" sz="1400" dirty="0" smtClean="0"/>
              <a:t>Transformation description, …</a:t>
            </a:r>
            <a:endParaRPr lang="en-US" sz="1400" dirty="0"/>
          </a:p>
        </p:txBody>
      </p:sp>
      <p:sp>
        <p:nvSpPr>
          <p:cNvPr id="20" name="Legende mit Linie 1 (ohne Rahmen) 19"/>
          <p:cNvSpPr/>
          <p:nvPr/>
        </p:nvSpPr>
        <p:spPr>
          <a:xfrm>
            <a:off x="5345687" y="3369222"/>
            <a:ext cx="3474785" cy="923874"/>
          </a:xfrm>
          <a:prstGeom prst="callout1">
            <a:avLst>
              <a:gd name="adj1" fmla="val 18750"/>
              <a:gd name="adj2" fmla="val -8333"/>
              <a:gd name="adj3" fmla="val 56212"/>
              <a:gd name="adj4" fmla="val -31185"/>
            </a:avLst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50000"/>
              </a:schemeClr>
            </a:solidFill>
            <a:headEnd type="diamond" w="med" len="med"/>
            <a:tailEnd type="triangl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smtClean="0"/>
              <a:t>Complex assignment strategies and constraints (rules, evaluation of performance, …)</a:t>
            </a:r>
            <a:endParaRPr lang="en-US" sz="1400"/>
          </a:p>
        </p:txBody>
      </p:sp>
      <p:sp>
        <p:nvSpPr>
          <p:cNvPr id="21" name="Legende mit Linie 1 (ohne Rahmen) 20"/>
          <p:cNvSpPr/>
          <p:nvPr/>
        </p:nvSpPr>
        <p:spPr>
          <a:xfrm>
            <a:off x="5345687" y="4437112"/>
            <a:ext cx="3474785" cy="779858"/>
          </a:xfrm>
          <a:prstGeom prst="callout1">
            <a:avLst>
              <a:gd name="adj1" fmla="val 18750"/>
              <a:gd name="adj2" fmla="val -8333"/>
              <a:gd name="adj3" fmla="val 60524"/>
              <a:gd name="adj4" fmla="val -30933"/>
            </a:avLst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50000"/>
              </a:schemeClr>
            </a:solidFill>
            <a:headEnd type="diamond" w="med" len="med"/>
            <a:tailEnd type="triangl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smtClean="0"/>
              <a:t>Dynamic Execution based on complex constraints vs. Strict Execution (BPEL, …)</a:t>
            </a:r>
            <a:endParaRPr lang="en-US" sz="1400"/>
          </a:p>
        </p:txBody>
      </p:sp>
      <p:sp>
        <p:nvSpPr>
          <p:cNvPr id="22" name="Textfeld 21"/>
          <p:cNvSpPr txBox="1"/>
          <p:nvPr/>
        </p:nvSpPr>
        <p:spPr>
          <a:xfrm rot="505861">
            <a:off x="8169134" y="1029519"/>
            <a:ext cx="7634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/>
              <a:t>Tourism</a:t>
            </a:r>
            <a:endParaRPr lang="en-US" sz="1400"/>
          </a:p>
        </p:txBody>
      </p:sp>
      <p:sp>
        <p:nvSpPr>
          <p:cNvPr id="24" name="Textfeld 23"/>
          <p:cNvSpPr txBox="1"/>
          <p:nvPr/>
        </p:nvSpPr>
        <p:spPr>
          <a:xfrm rot="155383">
            <a:off x="7358187" y="1792906"/>
            <a:ext cx="14310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/>
              <a:t>Clinical Pathways</a:t>
            </a:r>
            <a:endParaRPr lang="en-US" sz="1400"/>
          </a:p>
        </p:txBody>
      </p:sp>
      <p:sp>
        <p:nvSpPr>
          <p:cNvPr id="25" name="Textfeld 24"/>
          <p:cNvSpPr txBox="1"/>
          <p:nvPr/>
        </p:nvSpPr>
        <p:spPr>
          <a:xfrm rot="20955126">
            <a:off x="7335756" y="816178"/>
            <a:ext cx="12690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/>
              <a:t>Administration</a:t>
            </a:r>
            <a:endParaRPr lang="en-US" sz="1400"/>
          </a:p>
        </p:txBody>
      </p:sp>
      <p:sp>
        <p:nvSpPr>
          <p:cNvPr id="26" name="Textfeld 25"/>
          <p:cNvSpPr txBox="1"/>
          <p:nvPr/>
        </p:nvSpPr>
        <p:spPr>
          <a:xfrm rot="21257209">
            <a:off x="7447565" y="1224017"/>
            <a:ext cx="9634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/>
              <a:t>Scientific</a:t>
            </a:r>
            <a:br>
              <a:rPr lang="en-US" sz="1400" smtClean="0"/>
            </a:br>
            <a:r>
              <a:rPr lang="en-US" sz="1400" smtClean="0"/>
              <a:t>Workflows</a:t>
            </a:r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62130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Thus we need to …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857232"/>
            <a:ext cx="4069686" cy="5572164"/>
          </a:xfrm>
        </p:spPr>
        <p:txBody>
          <a:bodyPr>
            <a:normAutofit/>
          </a:bodyPr>
          <a:lstStyle/>
          <a:p>
            <a:r>
              <a:rPr lang="en-US" dirty="0" smtClean="0"/>
              <a:t>Connect and integrate models of different nature</a:t>
            </a:r>
          </a:p>
          <a:p>
            <a:pPr lvl="1"/>
            <a:r>
              <a:rPr lang="en-US" dirty="0" smtClean="0"/>
              <a:t>Process Model with Data Models</a:t>
            </a:r>
          </a:p>
          <a:p>
            <a:pPr lvl="1"/>
            <a:r>
              <a:rPr lang="en-US" dirty="0" smtClean="0"/>
              <a:t>Process Model with Organizational Model</a:t>
            </a:r>
          </a:p>
          <a:p>
            <a:pPr lvl="1"/>
            <a:r>
              <a:rPr lang="en-US" dirty="0" smtClean="0"/>
              <a:t>…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Be able to define constraints for</a:t>
            </a:r>
          </a:p>
          <a:p>
            <a:pPr lvl="1"/>
            <a:r>
              <a:rPr lang="en-US" dirty="0" smtClean="0"/>
              <a:t>Validating models</a:t>
            </a:r>
          </a:p>
          <a:p>
            <a:pPr lvl="1"/>
            <a:r>
              <a:rPr lang="en-US" dirty="0" smtClean="0"/>
              <a:t>Controlling the execution of a process</a:t>
            </a:r>
          </a:p>
          <a:p>
            <a:pPr lvl="1"/>
            <a:r>
              <a:rPr lang="en-US" dirty="0" smtClean="0"/>
              <a:t>…</a:t>
            </a:r>
          </a:p>
          <a:p>
            <a:pPr lvl="1"/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DF5B8-289D-4F95-877C-C6465B9371C1}" type="datetime1">
              <a:rPr lang="en-US" smtClean="0"/>
              <a:t>10/18/2010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2010 · Chair for Applied Computer Science IV ·  Bernhard Volz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8C20-E639-4B61-B03E-40DEF80F4153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36" name="Bild 1" descr="SampleProces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764704"/>
            <a:ext cx="3672408" cy="936104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</p:spPr>
      </p:pic>
      <p:pic>
        <p:nvPicPr>
          <p:cNvPr id="38" name="Grafik 3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3" t="4647" r="48320" b="56347"/>
          <a:stretch/>
        </p:blipFill>
        <p:spPr>
          <a:xfrm>
            <a:off x="4456404" y="1844824"/>
            <a:ext cx="4580092" cy="1877353"/>
          </a:xfrm>
          <a:prstGeom prst="rect">
            <a:avLst/>
          </a:prstGeom>
        </p:spPr>
      </p:pic>
      <p:cxnSp>
        <p:nvCxnSpPr>
          <p:cNvPr id="40" name="Gerade Verbindung mit Pfeil 39"/>
          <p:cNvCxnSpPr/>
          <p:nvPr/>
        </p:nvCxnSpPr>
        <p:spPr>
          <a:xfrm flipH="1">
            <a:off x="5220072" y="1628800"/>
            <a:ext cx="1080120" cy="43204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719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Thus we need to …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857232"/>
            <a:ext cx="4069686" cy="5572164"/>
          </a:xfrm>
        </p:spPr>
        <p:txBody>
          <a:bodyPr>
            <a:normAutofit/>
          </a:bodyPr>
          <a:lstStyle/>
          <a:p>
            <a:r>
              <a:rPr lang="en-US" dirty="0" smtClean="0"/>
              <a:t>Connect and integrate models of different nature</a:t>
            </a:r>
          </a:p>
          <a:p>
            <a:pPr lvl="1"/>
            <a:r>
              <a:rPr lang="en-US" dirty="0" smtClean="0"/>
              <a:t>Process Model with Data Models</a:t>
            </a:r>
          </a:p>
          <a:p>
            <a:pPr lvl="1"/>
            <a:r>
              <a:rPr lang="en-US" dirty="0" smtClean="0"/>
              <a:t>Process Model with Organizational Model</a:t>
            </a:r>
          </a:p>
          <a:p>
            <a:pPr lvl="1"/>
            <a:r>
              <a:rPr lang="en-US" dirty="0" smtClean="0"/>
              <a:t>…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Be able to define constraints for</a:t>
            </a:r>
          </a:p>
          <a:p>
            <a:pPr lvl="1"/>
            <a:r>
              <a:rPr lang="en-US" dirty="0" smtClean="0"/>
              <a:t>Validating models</a:t>
            </a:r>
          </a:p>
          <a:p>
            <a:pPr lvl="1"/>
            <a:r>
              <a:rPr lang="en-US" dirty="0" smtClean="0"/>
              <a:t>Controlling the execution of a process</a:t>
            </a:r>
          </a:p>
          <a:p>
            <a:pPr lvl="1"/>
            <a:r>
              <a:rPr lang="en-US" dirty="0" smtClean="0"/>
              <a:t>…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Create new and adapt existing modeling languages</a:t>
            </a:r>
          </a:p>
          <a:p>
            <a:pPr lvl="1"/>
            <a:r>
              <a:rPr lang="en-US" dirty="0" smtClean="0"/>
              <a:t>Deletion of modeling constructs is allowed</a:t>
            </a:r>
          </a:p>
          <a:p>
            <a:pPr lvl="1"/>
            <a:r>
              <a:rPr lang="en-US" dirty="0" smtClean="0"/>
              <a:t>Definition of Graphical and Textual syntax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DF5B8-289D-4F95-877C-C6465B9371C1}" type="datetime1">
              <a:rPr lang="en-US" smtClean="0"/>
              <a:t>10/18/2010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2010 · Chair for Applied Computer Science IV ·  Bernhard Volz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8C20-E639-4B61-B03E-40DEF80F4153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36" name="Bild 1" descr="SampleProces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764704"/>
            <a:ext cx="3672408" cy="936104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</p:spPr>
      </p:pic>
      <p:pic>
        <p:nvPicPr>
          <p:cNvPr id="38" name="Grafik 3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3" t="4647" r="48320" b="56347"/>
          <a:stretch/>
        </p:blipFill>
        <p:spPr>
          <a:xfrm>
            <a:off x="4456404" y="1844824"/>
            <a:ext cx="4580092" cy="1877353"/>
          </a:xfrm>
          <a:prstGeom prst="rect">
            <a:avLst/>
          </a:prstGeom>
        </p:spPr>
      </p:pic>
      <p:cxnSp>
        <p:nvCxnSpPr>
          <p:cNvPr id="40" name="Gerade Verbindung mit Pfeil 39"/>
          <p:cNvCxnSpPr/>
          <p:nvPr/>
        </p:nvCxnSpPr>
        <p:spPr>
          <a:xfrm flipH="1">
            <a:off x="5220072" y="1628800"/>
            <a:ext cx="1080120" cy="43204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947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Thus we need to …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857232"/>
            <a:ext cx="4069686" cy="5572164"/>
          </a:xfrm>
        </p:spPr>
        <p:txBody>
          <a:bodyPr>
            <a:normAutofit/>
          </a:bodyPr>
          <a:lstStyle/>
          <a:p>
            <a:r>
              <a:rPr lang="en-US" dirty="0" smtClean="0"/>
              <a:t>Connect and integrate models of different nature</a:t>
            </a:r>
          </a:p>
          <a:p>
            <a:pPr lvl="1"/>
            <a:r>
              <a:rPr lang="en-US" dirty="0" smtClean="0"/>
              <a:t>Process Model with Data Models</a:t>
            </a:r>
          </a:p>
          <a:p>
            <a:pPr lvl="1"/>
            <a:r>
              <a:rPr lang="en-US" dirty="0" smtClean="0"/>
              <a:t>Process Model with Organizational Model</a:t>
            </a:r>
          </a:p>
          <a:p>
            <a:pPr lvl="1"/>
            <a:r>
              <a:rPr lang="en-US" dirty="0" smtClean="0"/>
              <a:t>…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Be able to define constraints for</a:t>
            </a:r>
          </a:p>
          <a:p>
            <a:pPr lvl="1"/>
            <a:r>
              <a:rPr lang="en-US" dirty="0" smtClean="0"/>
              <a:t>Validating models</a:t>
            </a:r>
          </a:p>
          <a:p>
            <a:pPr lvl="1"/>
            <a:r>
              <a:rPr lang="en-US" dirty="0" smtClean="0"/>
              <a:t>Controlling the execution of a process</a:t>
            </a:r>
          </a:p>
          <a:p>
            <a:pPr lvl="1"/>
            <a:r>
              <a:rPr lang="en-US" dirty="0" smtClean="0"/>
              <a:t>…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Create new and adapt existing modeling languages</a:t>
            </a:r>
          </a:p>
          <a:p>
            <a:pPr lvl="1"/>
            <a:r>
              <a:rPr lang="en-US" dirty="0" smtClean="0"/>
              <a:t>Deletion of modeling constructs is allowed</a:t>
            </a:r>
          </a:p>
          <a:p>
            <a:pPr lvl="1"/>
            <a:r>
              <a:rPr lang="en-US" dirty="0" smtClean="0"/>
              <a:t>Definition of Graphical and Textual syntax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„Simulation of instances”</a:t>
            </a:r>
          </a:p>
          <a:p>
            <a:endParaRPr lang="en-US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DF5B8-289D-4F95-877C-C6465B9371C1}" type="datetime1">
              <a:rPr lang="en-US" smtClean="0"/>
              <a:t>10/18/2010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2010 · Chair for Applied Computer Science IV ·  Bernhard Volz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8C20-E639-4B61-B03E-40DEF80F4153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36" name="Bild 1" descr="SampleProces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764704"/>
            <a:ext cx="3672408" cy="936104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</p:spPr>
      </p:pic>
      <p:pic>
        <p:nvPicPr>
          <p:cNvPr id="38" name="Grafik 3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3" t="4647" r="48320" b="56347"/>
          <a:stretch/>
        </p:blipFill>
        <p:spPr>
          <a:xfrm>
            <a:off x="4456404" y="1844824"/>
            <a:ext cx="4580092" cy="1877353"/>
          </a:xfrm>
          <a:prstGeom prst="rect">
            <a:avLst/>
          </a:prstGeom>
        </p:spPr>
      </p:pic>
      <p:cxnSp>
        <p:nvCxnSpPr>
          <p:cNvPr id="40" name="Gerade Verbindung mit Pfeil 39"/>
          <p:cNvCxnSpPr/>
          <p:nvPr/>
        </p:nvCxnSpPr>
        <p:spPr>
          <a:xfrm flipH="1">
            <a:off x="5220072" y="1628800"/>
            <a:ext cx="1080120" cy="432048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45" name="Gruppieren 44"/>
          <p:cNvGrpSpPr/>
          <p:nvPr/>
        </p:nvGrpSpPr>
        <p:grpSpPr>
          <a:xfrm>
            <a:off x="4735205" y="3954042"/>
            <a:ext cx="4180532" cy="2355278"/>
            <a:chOff x="4032496" y="2638353"/>
            <a:chExt cx="5004000" cy="2887837"/>
          </a:xfrm>
        </p:grpSpPr>
        <p:sp>
          <p:nvSpPr>
            <p:cNvPr id="46" name="Rechteck 45"/>
            <p:cNvSpPr/>
            <p:nvPr/>
          </p:nvSpPr>
          <p:spPr>
            <a:xfrm>
              <a:off x="4889752" y="2736898"/>
              <a:ext cx="1285883" cy="42862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smtClean="0"/>
                <a:t>Entity</a:t>
              </a:r>
              <a:endParaRPr lang="en-US" sz="1400"/>
            </a:p>
          </p:txBody>
        </p:sp>
        <p:sp>
          <p:nvSpPr>
            <p:cNvPr id="47" name="Rechteck 46"/>
            <p:cNvSpPr/>
            <p:nvPr/>
          </p:nvSpPr>
          <p:spPr>
            <a:xfrm>
              <a:off x="7461520" y="2736898"/>
              <a:ext cx="1285883" cy="42862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smtClean="0"/>
                <a:t>Attribute</a:t>
              </a:r>
              <a:endParaRPr lang="en-US" sz="1400"/>
            </a:p>
          </p:txBody>
        </p:sp>
        <p:sp>
          <p:nvSpPr>
            <p:cNvPr id="48" name="Raute 47"/>
            <p:cNvSpPr/>
            <p:nvPr/>
          </p:nvSpPr>
          <p:spPr>
            <a:xfrm>
              <a:off x="6175636" y="2844053"/>
              <a:ext cx="214314" cy="214314"/>
            </a:xfrm>
            <a:prstGeom prst="diamond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/>
            </a:p>
          </p:txBody>
        </p:sp>
        <p:cxnSp>
          <p:nvCxnSpPr>
            <p:cNvPr id="49" name="Gerade Verbindung 48"/>
            <p:cNvCxnSpPr>
              <a:stCxn id="48" idx="3"/>
              <a:endCxn id="47" idx="1"/>
            </p:cNvCxnSpPr>
            <p:nvPr/>
          </p:nvCxnSpPr>
          <p:spPr>
            <a:xfrm>
              <a:off x="6389950" y="2951212"/>
              <a:ext cx="1071570" cy="0"/>
            </a:xfrm>
            <a:prstGeom prst="line">
              <a:avLst/>
            </a:prstGeom>
            <a:ln>
              <a:headEnd type="none" w="med" len="med"/>
              <a:tailEnd type="arrow" w="med" len="med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0" name="Textfeld 49"/>
            <p:cNvSpPr txBox="1"/>
            <p:nvPr/>
          </p:nvSpPr>
          <p:spPr>
            <a:xfrm>
              <a:off x="6815432" y="2638353"/>
              <a:ext cx="524282" cy="70756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050" smtClean="0"/>
                <a:t>attrs</a:t>
              </a:r>
              <a:endParaRPr lang="en-US" sz="1050" baseline="30000" smtClean="0">
                <a:solidFill>
                  <a:srgbClr val="FF0000"/>
                </a:solidFill>
              </a:endParaRPr>
            </a:p>
            <a:p>
              <a:pPr algn="r"/>
              <a:endParaRPr lang="en-US" sz="1050" smtClean="0"/>
            </a:p>
            <a:p>
              <a:pPr algn="r"/>
              <a:r>
                <a:rPr lang="en-US" sz="1050" smtClean="0"/>
                <a:t>1..*</a:t>
              </a:r>
              <a:endParaRPr lang="en-US" sz="1050"/>
            </a:p>
          </p:txBody>
        </p:sp>
        <p:cxnSp>
          <p:nvCxnSpPr>
            <p:cNvPr id="51" name="Gerade Verbindung 50"/>
            <p:cNvCxnSpPr/>
            <p:nvPr/>
          </p:nvCxnSpPr>
          <p:spPr>
            <a:xfrm>
              <a:off x="4032496" y="3664404"/>
              <a:ext cx="5004000" cy="0"/>
            </a:xfrm>
            <a:prstGeom prst="line">
              <a:avLst/>
            </a:prstGeom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Textfeld 51"/>
            <p:cNvSpPr txBox="1"/>
            <p:nvPr/>
          </p:nvSpPr>
          <p:spPr>
            <a:xfrm>
              <a:off x="4033707" y="3344999"/>
              <a:ext cx="514611" cy="6415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smtClean="0"/>
                <a:t>M2</a:t>
              </a:r>
            </a:p>
            <a:p>
              <a:r>
                <a:rPr lang="en-US" sz="1400" smtClean="0"/>
                <a:t>M1</a:t>
              </a:r>
              <a:endParaRPr lang="en-US" sz="1400"/>
            </a:p>
          </p:txBody>
        </p:sp>
        <p:sp>
          <p:nvSpPr>
            <p:cNvPr id="53" name="Rechteck 52"/>
            <p:cNvSpPr/>
            <p:nvPr/>
          </p:nvSpPr>
          <p:spPr>
            <a:xfrm>
              <a:off x="4889752" y="3950156"/>
              <a:ext cx="1285884" cy="42862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smtClean="0"/>
                <a:t>Customer</a:t>
              </a:r>
              <a:endParaRPr lang="en-US" sz="1400"/>
            </a:p>
          </p:txBody>
        </p:sp>
        <p:sp>
          <p:nvSpPr>
            <p:cNvPr id="54" name="Rechteck 53"/>
            <p:cNvSpPr/>
            <p:nvPr/>
          </p:nvSpPr>
          <p:spPr>
            <a:xfrm>
              <a:off x="7461520" y="3950156"/>
              <a:ext cx="1285884" cy="42862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smtClean="0"/>
                <a:t>Name</a:t>
              </a:r>
              <a:endParaRPr lang="en-US" sz="1400"/>
            </a:p>
          </p:txBody>
        </p:sp>
        <p:cxnSp>
          <p:nvCxnSpPr>
            <p:cNvPr id="55" name="Gerade Verbindung mit Pfeil 54"/>
            <p:cNvCxnSpPr>
              <a:stCxn id="53" idx="0"/>
              <a:endCxn id="46" idx="2"/>
            </p:cNvCxnSpPr>
            <p:nvPr/>
          </p:nvCxnSpPr>
          <p:spPr>
            <a:xfrm flipV="1">
              <a:off x="5532693" y="3165527"/>
              <a:ext cx="0" cy="784629"/>
            </a:xfrm>
            <a:prstGeom prst="straightConnector1">
              <a:avLst/>
            </a:prstGeom>
            <a:ln>
              <a:prstDash val="dash"/>
              <a:tailEnd type="arrow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Gerade Verbindung mit Pfeil 55"/>
            <p:cNvCxnSpPr>
              <a:stCxn id="54" idx="0"/>
              <a:endCxn id="47" idx="2"/>
            </p:cNvCxnSpPr>
            <p:nvPr/>
          </p:nvCxnSpPr>
          <p:spPr>
            <a:xfrm flipV="1">
              <a:off x="8104462" y="3165526"/>
              <a:ext cx="0" cy="784629"/>
            </a:xfrm>
            <a:prstGeom prst="straightConnector1">
              <a:avLst/>
            </a:prstGeom>
            <a:ln>
              <a:prstDash val="dash"/>
              <a:tailEnd type="arrow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Textfeld 56"/>
            <p:cNvSpPr txBox="1"/>
            <p:nvPr/>
          </p:nvSpPr>
          <p:spPr>
            <a:xfrm>
              <a:off x="5032628" y="3346134"/>
              <a:ext cx="1005814" cy="2641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smtClean="0"/>
                <a:t>&lt;&lt;instanceOf&gt;&gt;</a:t>
              </a:r>
              <a:endParaRPr lang="en-US" sz="800"/>
            </a:p>
          </p:txBody>
        </p:sp>
        <p:sp>
          <p:nvSpPr>
            <p:cNvPr id="58" name="Textfeld 57"/>
            <p:cNvSpPr txBox="1"/>
            <p:nvPr/>
          </p:nvSpPr>
          <p:spPr>
            <a:xfrm>
              <a:off x="7603933" y="3346134"/>
              <a:ext cx="1005814" cy="2641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smtClean="0"/>
                <a:t>&lt;&lt;instanceOf&gt;&gt;</a:t>
              </a:r>
              <a:endParaRPr lang="en-US" sz="800"/>
            </a:p>
          </p:txBody>
        </p:sp>
        <p:cxnSp>
          <p:nvCxnSpPr>
            <p:cNvPr id="59" name="Gerade Verbindung 58"/>
            <p:cNvCxnSpPr/>
            <p:nvPr/>
          </p:nvCxnSpPr>
          <p:spPr>
            <a:xfrm>
              <a:off x="4032496" y="4811810"/>
              <a:ext cx="5004000" cy="0"/>
            </a:xfrm>
            <a:prstGeom prst="line">
              <a:avLst/>
            </a:prstGeom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0" name="Textfeld 59"/>
            <p:cNvSpPr txBox="1"/>
            <p:nvPr/>
          </p:nvSpPr>
          <p:spPr>
            <a:xfrm>
              <a:off x="4033707" y="4492442"/>
              <a:ext cx="514611" cy="6415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smtClean="0"/>
                <a:t>M1</a:t>
              </a:r>
            </a:p>
            <a:p>
              <a:r>
                <a:rPr lang="en-US" sz="1400" smtClean="0"/>
                <a:t>M0</a:t>
              </a:r>
              <a:endParaRPr lang="en-US" sz="1400"/>
            </a:p>
          </p:txBody>
        </p:sp>
        <p:sp>
          <p:nvSpPr>
            <p:cNvPr id="61" name="Rechteck 60"/>
            <p:cNvSpPr/>
            <p:nvPr/>
          </p:nvSpPr>
          <p:spPr>
            <a:xfrm>
              <a:off x="4889752" y="5097562"/>
              <a:ext cx="1285883" cy="42862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smtClean="0"/>
                <a:t>customer</a:t>
              </a:r>
              <a:endParaRPr lang="en-US" sz="1400"/>
            </a:p>
          </p:txBody>
        </p:sp>
        <p:sp>
          <p:nvSpPr>
            <p:cNvPr id="62" name="Rechteck 61"/>
            <p:cNvSpPr/>
            <p:nvPr/>
          </p:nvSpPr>
          <p:spPr>
            <a:xfrm>
              <a:off x="7461520" y="5097562"/>
              <a:ext cx="1285883" cy="42862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1400" smtClean="0"/>
                <a:t>"Otto"</a:t>
              </a:r>
              <a:endParaRPr lang="en-US" sz="1400"/>
            </a:p>
          </p:txBody>
        </p:sp>
        <p:cxnSp>
          <p:nvCxnSpPr>
            <p:cNvPr id="63" name="Gerade Verbindung mit Pfeil 62"/>
            <p:cNvCxnSpPr>
              <a:stCxn id="61" idx="0"/>
              <a:endCxn id="53" idx="2"/>
            </p:cNvCxnSpPr>
            <p:nvPr/>
          </p:nvCxnSpPr>
          <p:spPr>
            <a:xfrm flipV="1">
              <a:off x="5532693" y="4378784"/>
              <a:ext cx="0" cy="718778"/>
            </a:xfrm>
            <a:prstGeom prst="straightConnector1">
              <a:avLst/>
            </a:prstGeom>
            <a:ln>
              <a:prstDash val="dash"/>
              <a:tailEnd type="arrow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4" name="Textfeld 63"/>
            <p:cNvSpPr txBox="1"/>
            <p:nvPr/>
          </p:nvSpPr>
          <p:spPr>
            <a:xfrm>
              <a:off x="5032628" y="4510635"/>
              <a:ext cx="1005814" cy="2641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smtClean="0"/>
                <a:t>&lt;&lt;instanceOf&gt;&gt;</a:t>
              </a:r>
              <a:endParaRPr lang="en-US" sz="800"/>
            </a:p>
          </p:txBody>
        </p:sp>
        <p:cxnSp>
          <p:nvCxnSpPr>
            <p:cNvPr id="65" name="Gerade Verbindung mit Pfeil 64"/>
            <p:cNvCxnSpPr>
              <a:stCxn id="62" idx="0"/>
              <a:endCxn id="54" idx="2"/>
            </p:cNvCxnSpPr>
            <p:nvPr/>
          </p:nvCxnSpPr>
          <p:spPr>
            <a:xfrm flipV="1">
              <a:off x="8104462" y="4378785"/>
              <a:ext cx="0" cy="718777"/>
            </a:xfrm>
            <a:prstGeom prst="straightConnector1">
              <a:avLst/>
            </a:prstGeom>
            <a:ln>
              <a:prstDash val="dash"/>
              <a:tailEnd type="arrow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6" name="Textfeld 65"/>
            <p:cNvSpPr txBox="1"/>
            <p:nvPr/>
          </p:nvSpPr>
          <p:spPr>
            <a:xfrm>
              <a:off x="7603933" y="4509842"/>
              <a:ext cx="1000595" cy="2641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800" smtClean="0"/>
                <a:t>&lt;&lt;instanceOf&gt;&gt;</a:t>
              </a:r>
              <a:endParaRPr lang="en-US" sz="800"/>
            </a:p>
          </p:txBody>
        </p:sp>
        <p:cxnSp>
          <p:nvCxnSpPr>
            <p:cNvPr id="67" name="Gerade Verbindung mit Pfeil 66"/>
            <p:cNvCxnSpPr>
              <a:stCxn id="61" idx="3"/>
              <a:endCxn id="62" idx="1"/>
            </p:cNvCxnSpPr>
            <p:nvPr/>
          </p:nvCxnSpPr>
          <p:spPr>
            <a:xfrm>
              <a:off x="6175636" y="5311877"/>
              <a:ext cx="1285883" cy="1588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  <a:effectLst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68" name="Textfeld 67"/>
            <p:cNvSpPr txBox="1"/>
            <p:nvPr/>
          </p:nvSpPr>
          <p:spPr>
            <a:xfrm>
              <a:off x="6748276" y="4021593"/>
              <a:ext cx="591438" cy="70756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1050" smtClean="0">
                  <a:solidFill>
                    <a:srgbClr val="FF0000"/>
                  </a:solidFill>
                </a:rPr>
                <a:t>name</a:t>
              </a:r>
            </a:p>
            <a:p>
              <a:pPr algn="r"/>
              <a:endParaRPr lang="en-US" sz="1050" smtClean="0">
                <a:solidFill>
                  <a:srgbClr val="FF0000"/>
                </a:solidFill>
              </a:endParaRPr>
            </a:p>
            <a:p>
              <a:pPr algn="r"/>
              <a:r>
                <a:rPr lang="en-US" sz="1050" smtClean="0">
                  <a:solidFill>
                    <a:srgbClr val="FF0000"/>
                  </a:solidFill>
                </a:rPr>
                <a:t>1</a:t>
              </a:r>
              <a:endParaRPr lang="en-US" sz="1050">
                <a:solidFill>
                  <a:srgbClr val="FF0000"/>
                </a:solidFill>
              </a:endParaRPr>
            </a:p>
          </p:txBody>
        </p:sp>
        <p:cxnSp>
          <p:nvCxnSpPr>
            <p:cNvPr id="69" name="Gerade Verbindung mit Pfeil 68"/>
            <p:cNvCxnSpPr/>
            <p:nvPr/>
          </p:nvCxnSpPr>
          <p:spPr>
            <a:xfrm>
              <a:off x="6175636" y="4021594"/>
              <a:ext cx="1285884" cy="1588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feld 69"/>
            <p:cNvSpPr txBox="1"/>
            <p:nvPr/>
          </p:nvSpPr>
          <p:spPr>
            <a:xfrm>
              <a:off x="6247074" y="3807280"/>
              <a:ext cx="1155476" cy="2641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smtClean="0"/>
                <a:t>&lt;&lt;MAssignment&gt;&gt;</a:t>
              </a:r>
              <a:endParaRPr lang="en-US" sz="800"/>
            </a:p>
          </p:txBody>
        </p:sp>
        <p:cxnSp>
          <p:nvCxnSpPr>
            <p:cNvPr id="71" name="Gerade Verbindung mit Pfeil 70"/>
            <p:cNvCxnSpPr/>
            <p:nvPr/>
          </p:nvCxnSpPr>
          <p:spPr>
            <a:xfrm>
              <a:off x="6175636" y="4309147"/>
              <a:ext cx="1285884" cy="1588"/>
            </a:xfrm>
            <a:prstGeom prst="straightConnector1">
              <a:avLst/>
            </a:prstGeom>
            <a:ln>
              <a:solidFill>
                <a:srgbClr val="FF0000"/>
              </a:solidFill>
              <a:prstDash val="sysDot"/>
              <a:tailEnd type="arrow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28059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hteck 57"/>
          <p:cNvSpPr/>
          <p:nvPr/>
        </p:nvSpPr>
        <p:spPr>
          <a:xfrm>
            <a:off x="1857400" y="1916832"/>
            <a:ext cx="6603032" cy="410445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rtlCol="0" anchor="b"/>
          <a:lstStyle/>
          <a:p>
            <a:pPr algn="r"/>
            <a:r>
              <a:rPr lang="en-US" sz="2000" smtClean="0"/>
              <a:t>L0</a:t>
            </a:r>
            <a:endParaRPr lang="en-US" sz="200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Solution: We use Meta Modeling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857232"/>
            <a:ext cx="4214842" cy="987592"/>
          </a:xfrm>
        </p:spPr>
        <p:txBody>
          <a:bodyPr/>
          <a:lstStyle/>
          <a:p>
            <a:r>
              <a:rPr lang="en-US" smtClean="0"/>
              <a:t>Key concepts</a:t>
            </a:r>
          </a:p>
          <a:p>
            <a:pPr lvl="1"/>
            <a:r>
              <a:rPr lang="en-US" smtClean="0"/>
              <a:t>Orthogonal Classification</a:t>
            </a:r>
          </a:p>
          <a:p>
            <a:pPr lvl="1"/>
            <a:r>
              <a:rPr lang="en-US" smtClean="0"/>
              <a:t>Clabjects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ABACB-0787-446D-AC03-C3732AAF547C}" type="datetime1">
              <a:rPr lang="en-US" smtClean="0"/>
              <a:t>10/18/2010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2010 · Chair for Applied Computer Science IV ·  Bernhard Volz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8C20-E639-4B61-B03E-40DEF80F415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3" name="Inhaltsplatzhalter 62"/>
          <p:cNvSpPr>
            <a:spLocks noGrp="1"/>
          </p:cNvSpPr>
          <p:nvPr>
            <p:ph idx="13"/>
          </p:nvPr>
        </p:nvSpPr>
        <p:spPr>
          <a:xfrm>
            <a:off x="4714876" y="857232"/>
            <a:ext cx="4214842" cy="987592"/>
          </a:xfrm>
        </p:spPr>
        <p:txBody>
          <a:bodyPr>
            <a:normAutofit/>
          </a:bodyPr>
          <a:lstStyle/>
          <a:p>
            <a:r>
              <a:rPr lang="en-US" dirty="0" smtClean="0"/>
              <a:t>Idea behind the LMM</a:t>
            </a:r>
          </a:p>
          <a:p>
            <a:pPr lvl="1"/>
            <a:r>
              <a:rPr lang="en-US" dirty="0" smtClean="0"/>
              <a:t>Structures to persist models, no semantics</a:t>
            </a:r>
          </a:p>
          <a:p>
            <a:pPr lvl="1"/>
            <a:r>
              <a:rPr lang="en-US" dirty="0" smtClean="0"/>
              <a:t>Model = Set of meta levels</a:t>
            </a:r>
            <a:endParaRPr lang="en-US" dirty="0"/>
          </a:p>
        </p:txBody>
      </p:sp>
      <p:grpSp>
        <p:nvGrpSpPr>
          <p:cNvPr id="50" name="Gruppieren 49"/>
          <p:cNvGrpSpPr/>
          <p:nvPr/>
        </p:nvGrpSpPr>
        <p:grpSpPr>
          <a:xfrm>
            <a:off x="2555776" y="2307548"/>
            <a:ext cx="5544616" cy="3425708"/>
            <a:chOff x="285720" y="2022470"/>
            <a:chExt cx="6556409" cy="4214844"/>
          </a:xfrm>
        </p:grpSpPr>
        <p:sp>
          <p:nvSpPr>
            <p:cNvPr id="8" name="Rechteck 7"/>
            <p:cNvSpPr/>
            <p:nvPr/>
          </p:nvSpPr>
          <p:spPr>
            <a:xfrm>
              <a:off x="857224" y="3165478"/>
              <a:ext cx="2153237" cy="192882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vert270" rtlCol="0" anchor="b"/>
            <a:lstStyle/>
            <a:p>
              <a:pPr algn="ctr"/>
              <a:r>
                <a:rPr lang="en-US" sz="1400" smtClean="0"/>
                <a:t>Logical: M2Type</a:t>
              </a:r>
              <a:endParaRPr lang="en-US" sz="1400"/>
            </a:p>
          </p:txBody>
        </p:sp>
        <p:cxnSp>
          <p:nvCxnSpPr>
            <p:cNvPr id="9" name="Gerade Verbindung 8"/>
            <p:cNvCxnSpPr/>
            <p:nvPr/>
          </p:nvCxnSpPr>
          <p:spPr>
            <a:xfrm>
              <a:off x="285720" y="3022601"/>
              <a:ext cx="6556409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Gerade Verbindung 9"/>
            <p:cNvCxnSpPr/>
            <p:nvPr/>
          </p:nvCxnSpPr>
          <p:spPr>
            <a:xfrm>
              <a:off x="285720" y="5308618"/>
              <a:ext cx="6556409" cy="8753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Textfeld 10"/>
            <p:cNvSpPr txBox="1"/>
            <p:nvPr/>
          </p:nvSpPr>
          <p:spPr>
            <a:xfrm>
              <a:off x="285720" y="2556474"/>
              <a:ext cx="508380" cy="9088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smtClean="0"/>
                <a:t>M3</a:t>
              </a:r>
            </a:p>
            <a:p>
              <a:endParaRPr lang="en-US" sz="1400" smtClean="0"/>
            </a:p>
            <a:p>
              <a:r>
                <a:rPr lang="en-US" sz="1400" smtClean="0"/>
                <a:t>M2</a:t>
              </a:r>
              <a:endParaRPr lang="en-US" sz="1400"/>
            </a:p>
          </p:txBody>
        </p:sp>
        <p:sp>
          <p:nvSpPr>
            <p:cNvPr id="12" name="Textfeld 11"/>
            <p:cNvSpPr txBox="1"/>
            <p:nvPr/>
          </p:nvSpPr>
          <p:spPr>
            <a:xfrm>
              <a:off x="285720" y="4849636"/>
              <a:ext cx="508380" cy="9088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smtClean="0"/>
                <a:t>M2</a:t>
              </a:r>
            </a:p>
            <a:p>
              <a:endParaRPr lang="en-US" sz="1400" smtClean="0"/>
            </a:p>
            <a:p>
              <a:r>
                <a:rPr lang="en-US" sz="1400" smtClean="0"/>
                <a:t>M1</a:t>
              </a:r>
              <a:endParaRPr lang="en-US" sz="1400"/>
            </a:p>
          </p:txBody>
        </p:sp>
        <p:sp>
          <p:nvSpPr>
            <p:cNvPr id="13" name="Textfeld 12"/>
            <p:cNvSpPr txBox="1"/>
            <p:nvPr/>
          </p:nvSpPr>
          <p:spPr>
            <a:xfrm>
              <a:off x="838119" y="2736850"/>
              <a:ext cx="1234365" cy="312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smtClean="0"/>
                <a:t>&lt;&lt;instanceOf&gt;&gt;</a:t>
              </a:r>
              <a:endParaRPr lang="en-US" sz="1050"/>
            </a:p>
          </p:txBody>
        </p:sp>
        <p:cxnSp>
          <p:nvCxnSpPr>
            <p:cNvPr id="14" name="Gerade Verbindung mit Pfeil 13"/>
            <p:cNvCxnSpPr/>
            <p:nvPr/>
          </p:nvCxnSpPr>
          <p:spPr>
            <a:xfrm rot="5400000" flipH="1" flipV="1">
              <a:off x="1607323" y="2951164"/>
              <a:ext cx="714380" cy="1588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Gerade Verbindung 14"/>
            <p:cNvCxnSpPr/>
            <p:nvPr/>
          </p:nvCxnSpPr>
          <p:spPr>
            <a:xfrm rot="5400000">
              <a:off x="1750199" y="4094172"/>
              <a:ext cx="428628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Gerade Verbindung mit Pfeil 15"/>
            <p:cNvCxnSpPr/>
            <p:nvPr/>
          </p:nvCxnSpPr>
          <p:spPr>
            <a:xfrm rot="5400000" flipH="1" flipV="1">
              <a:off x="1571604" y="5272899"/>
              <a:ext cx="785818" cy="1588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feld 16"/>
            <p:cNvSpPr txBox="1"/>
            <p:nvPr/>
          </p:nvSpPr>
          <p:spPr>
            <a:xfrm>
              <a:off x="857224" y="5317371"/>
              <a:ext cx="1234365" cy="312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smtClean="0"/>
                <a:t>&lt;&lt;instanceOf&gt;&gt;</a:t>
              </a:r>
              <a:endParaRPr lang="en-US" sz="1050"/>
            </a:p>
          </p:txBody>
        </p:sp>
        <p:sp>
          <p:nvSpPr>
            <p:cNvPr id="18" name="Rechteck 17"/>
            <p:cNvSpPr/>
            <p:nvPr/>
          </p:nvSpPr>
          <p:spPr>
            <a:xfrm>
              <a:off x="3436202" y="3165478"/>
              <a:ext cx="3146144" cy="192882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vert="vert270" rtlCol="0" anchor="b"/>
            <a:lstStyle/>
            <a:p>
              <a:pPr algn="ctr"/>
              <a:r>
                <a:rPr lang="en-US" sz="1400" smtClean="0"/>
                <a:t>Clabject: M2Type</a:t>
              </a:r>
              <a:endParaRPr lang="en-US" sz="1400"/>
            </a:p>
          </p:txBody>
        </p:sp>
        <p:sp>
          <p:nvSpPr>
            <p:cNvPr id="19" name="Textfeld 18"/>
            <p:cNvSpPr txBox="1"/>
            <p:nvPr/>
          </p:nvSpPr>
          <p:spPr>
            <a:xfrm>
              <a:off x="3631411" y="2736850"/>
              <a:ext cx="1234365" cy="312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smtClean="0"/>
                <a:t>&lt;&lt;instanceOf&gt;&gt;</a:t>
              </a:r>
              <a:endParaRPr lang="en-US" sz="1050"/>
            </a:p>
          </p:txBody>
        </p:sp>
        <p:cxnSp>
          <p:nvCxnSpPr>
            <p:cNvPr id="20" name="Gerade Verbindung mit Pfeil 19"/>
            <p:cNvCxnSpPr/>
            <p:nvPr/>
          </p:nvCxnSpPr>
          <p:spPr>
            <a:xfrm rot="5400000" flipH="1" flipV="1">
              <a:off x="4168441" y="2736850"/>
              <a:ext cx="1071570" cy="785818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Gerade Verbindung mit Pfeil 20"/>
            <p:cNvCxnSpPr>
              <a:stCxn id="32" idx="0"/>
              <a:endCxn id="37" idx="2"/>
            </p:cNvCxnSpPr>
            <p:nvPr/>
          </p:nvCxnSpPr>
          <p:spPr>
            <a:xfrm flipV="1">
              <a:off x="4967791" y="4237049"/>
              <a:ext cx="583587" cy="1428760"/>
            </a:xfrm>
            <a:prstGeom prst="straightConnector1">
              <a:avLst/>
            </a:prstGeom>
            <a:ln>
              <a:prstDash val="sysDash"/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Textfeld 21"/>
            <p:cNvSpPr txBox="1"/>
            <p:nvPr/>
          </p:nvSpPr>
          <p:spPr>
            <a:xfrm>
              <a:off x="3917164" y="5317371"/>
              <a:ext cx="1234365" cy="312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50" smtClean="0"/>
                <a:t>&lt;&lt;instanceOf&gt;&gt;</a:t>
              </a:r>
              <a:endParaRPr lang="en-US" sz="1050"/>
            </a:p>
          </p:txBody>
        </p:sp>
        <p:grpSp>
          <p:nvGrpSpPr>
            <p:cNvPr id="23" name="Gruppieren 22"/>
            <p:cNvGrpSpPr/>
            <p:nvPr/>
          </p:nvGrpSpPr>
          <p:grpSpPr>
            <a:xfrm>
              <a:off x="1071538" y="2022470"/>
              <a:ext cx="1513182" cy="571506"/>
              <a:chOff x="7072330" y="1000108"/>
              <a:chExt cx="1513182" cy="571506"/>
            </a:xfrm>
          </p:grpSpPr>
          <p:sp>
            <p:nvSpPr>
              <p:cNvPr id="48" name="Rechteck 47"/>
              <p:cNvSpPr/>
              <p:nvPr/>
            </p:nvSpPr>
            <p:spPr>
              <a:xfrm>
                <a:off x="7072330" y="1000108"/>
                <a:ext cx="1513182" cy="285753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smtClean="0"/>
                  <a:t>M3Type</a:t>
                </a:r>
                <a:endParaRPr lang="en-US" sz="1200"/>
              </a:p>
            </p:txBody>
          </p:sp>
          <p:sp>
            <p:nvSpPr>
              <p:cNvPr id="49" name="Rechteck 48"/>
              <p:cNvSpPr/>
              <p:nvPr/>
            </p:nvSpPr>
            <p:spPr>
              <a:xfrm>
                <a:off x="7072330" y="1285861"/>
                <a:ext cx="1513182" cy="285753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US" sz="1200" smtClean="0"/>
                  <a:t>int a;</a:t>
                </a:r>
                <a:endParaRPr lang="en-US" sz="1200"/>
              </a:p>
            </p:txBody>
          </p:sp>
        </p:grpSp>
        <p:grpSp>
          <p:nvGrpSpPr>
            <p:cNvPr id="24" name="Gruppieren 23"/>
            <p:cNvGrpSpPr/>
            <p:nvPr/>
          </p:nvGrpSpPr>
          <p:grpSpPr>
            <a:xfrm>
              <a:off x="4204163" y="2022470"/>
              <a:ext cx="1527260" cy="571506"/>
              <a:chOff x="5365031" y="1000108"/>
              <a:chExt cx="1527260" cy="571506"/>
            </a:xfrm>
          </p:grpSpPr>
          <p:sp>
            <p:nvSpPr>
              <p:cNvPr id="46" name="Rechteck 45"/>
              <p:cNvSpPr/>
              <p:nvPr/>
            </p:nvSpPr>
            <p:spPr>
              <a:xfrm>
                <a:off x="5365031" y="1000108"/>
                <a:ext cx="1527260" cy="285753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smtClean="0"/>
                  <a:t>M3Type</a:t>
                </a:r>
                <a:endParaRPr lang="en-US" sz="1200"/>
              </a:p>
            </p:txBody>
          </p:sp>
          <p:sp>
            <p:nvSpPr>
              <p:cNvPr id="47" name="Rechteck 46"/>
              <p:cNvSpPr/>
              <p:nvPr/>
            </p:nvSpPr>
            <p:spPr>
              <a:xfrm>
                <a:off x="5365031" y="1285861"/>
                <a:ext cx="1527260" cy="285753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US" sz="1200" smtClean="0"/>
                  <a:t>int a;</a:t>
                </a:r>
                <a:endParaRPr lang="en-US" sz="1200"/>
              </a:p>
            </p:txBody>
          </p:sp>
        </p:grpSp>
        <p:grpSp>
          <p:nvGrpSpPr>
            <p:cNvPr id="25" name="Gruppieren 24"/>
            <p:cNvGrpSpPr/>
            <p:nvPr/>
          </p:nvGrpSpPr>
          <p:grpSpPr>
            <a:xfrm>
              <a:off x="1071538" y="4308486"/>
              <a:ext cx="1513182" cy="571506"/>
              <a:chOff x="7072330" y="1000108"/>
              <a:chExt cx="1513182" cy="571506"/>
            </a:xfrm>
          </p:grpSpPr>
          <p:sp>
            <p:nvSpPr>
              <p:cNvPr id="44" name="Rechteck 43"/>
              <p:cNvSpPr/>
              <p:nvPr/>
            </p:nvSpPr>
            <p:spPr>
              <a:xfrm>
                <a:off x="7072330" y="1000108"/>
                <a:ext cx="1513182" cy="285753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smtClean="0"/>
                  <a:t>M2Type</a:t>
                </a:r>
                <a:endParaRPr lang="en-US" sz="1200"/>
              </a:p>
            </p:txBody>
          </p:sp>
          <p:sp>
            <p:nvSpPr>
              <p:cNvPr id="45" name="Rechteck 44"/>
              <p:cNvSpPr/>
              <p:nvPr/>
            </p:nvSpPr>
            <p:spPr>
              <a:xfrm>
                <a:off x="7072330" y="1285861"/>
                <a:ext cx="1513182" cy="285753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US" sz="1200" smtClean="0"/>
                  <a:t>int b;</a:t>
                </a:r>
                <a:endParaRPr lang="en-US" sz="1200"/>
              </a:p>
            </p:txBody>
          </p:sp>
        </p:grpSp>
        <p:grpSp>
          <p:nvGrpSpPr>
            <p:cNvPr id="26" name="Gruppieren 25"/>
            <p:cNvGrpSpPr/>
            <p:nvPr/>
          </p:nvGrpSpPr>
          <p:grpSpPr>
            <a:xfrm>
              <a:off x="1071538" y="3308354"/>
              <a:ext cx="1513182" cy="571506"/>
              <a:chOff x="7072330" y="1000108"/>
              <a:chExt cx="1513182" cy="571506"/>
            </a:xfrm>
          </p:grpSpPr>
          <p:sp>
            <p:nvSpPr>
              <p:cNvPr id="42" name="Rechteck 41"/>
              <p:cNvSpPr/>
              <p:nvPr/>
            </p:nvSpPr>
            <p:spPr>
              <a:xfrm>
                <a:off x="7072330" y="1000108"/>
                <a:ext cx="1513182" cy="285753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u="sng" smtClean="0"/>
                  <a:t>instance:M3Type</a:t>
                </a:r>
                <a:endParaRPr lang="en-US" sz="1200" u="sng"/>
              </a:p>
            </p:txBody>
          </p:sp>
          <p:sp>
            <p:nvSpPr>
              <p:cNvPr id="43" name="Rechteck 42"/>
              <p:cNvSpPr/>
              <p:nvPr/>
            </p:nvSpPr>
            <p:spPr>
              <a:xfrm>
                <a:off x="7072330" y="1285861"/>
                <a:ext cx="1513182" cy="285753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US" sz="1200" smtClean="0"/>
                  <a:t>a = 4711;</a:t>
                </a:r>
                <a:endParaRPr lang="en-US" sz="1200"/>
              </a:p>
            </p:txBody>
          </p:sp>
        </p:grpSp>
        <p:grpSp>
          <p:nvGrpSpPr>
            <p:cNvPr id="27" name="Gruppieren 26"/>
            <p:cNvGrpSpPr/>
            <p:nvPr/>
          </p:nvGrpSpPr>
          <p:grpSpPr>
            <a:xfrm>
              <a:off x="1071538" y="5665808"/>
              <a:ext cx="1513182" cy="571506"/>
              <a:chOff x="7072330" y="1000108"/>
              <a:chExt cx="1513182" cy="571506"/>
            </a:xfrm>
          </p:grpSpPr>
          <p:sp>
            <p:nvSpPr>
              <p:cNvPr id="40" name="Rechteck 39"/>
              <p:cNvSpPr/>
              <p:nvPr/>
            </p:nvSpPr>
            <p:spPr>
              <a:xfrm>
                <a:off x="7072330" y="1000108"/>
                <a:ext cx="1513182" cy="285753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u="sng" smtClean="0"/>
                  <a:t>instance:M2Type</a:t>
                </a:r>
                <a:endParaRPr lang="en-US" sz="1200" u="sng"/>
              </a:p>
            </p:txBody>
          </p:sp>
          <p:sp>
            <p:nvSpPr>
              <p:cNvPr id="41" name="Rechteck 40"/>
              <p:cNvSpPr/>
              <p:nvPr/>
            </p:nvSpPr>
            <p:spPr>
              <a:xfrm>
                <a:off x="7072330" y="1285861"/>
                <a:ext cx="1513182" cy="285753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US" sz="1200" smtClean="0"/>
                  <a:t>b = 0x815;</a:t>
                </a:r>
                <a:endParaRPr lang="en-US" sz="1200"/>
              </a:p>
            </p:txBody>
          </p:sp>
        </p:grpSp>
        <p:grpSp>
          <p:nvGrpSpPr>
            <p:cNvPr id="28" name="Gruppieren 27"/>
            <p:cNvGrpSpPr/>
            <p:nvPr/>
          </p:nvGrpSpPr>
          <p:grpSpPr>
            <a:xfrm>
              <a:off x="3525502" y="3665544"/>
              <a:ext cx="2697875" cy="571506"/>
              <a:chOff x="3364767" y="5429264"/>
              <a:chExt cx="2697875" cy="571506"/>
            </a:xfrm>
          </p:grpSpPr>
          <p:grpSp>
            <p:nvGrpSpPr>
              <p:cNvPr id="34" name="Gruppieren 82"/>
              <p:cNvGrpSpPr/>
              <p:nvPr/>
            </p:nvGrpSpPr>
            <p:grpSpPr>
              <a:xfrm>
                <a:off x="3364767" y="5429264"/>
                <a:ext cx="1343991" cy="571506"/>
                <a:chOff x="2917642" y="5429264"/>
                <a:chExt cx="1527263" cy="571506"/>
              </a:xfrm>
            </p:grpSpPr>
            <p:sp>
              <p:nvSpPr>
                <p:cNvPr id="38" name="Rechteck 37"/>
                <p:cNvSpPr/>
                <p:nvPr/>
              </p:nvSpPr>
              <p:spPr>
                <a:xfrm>
                  <a:off x="2917642" y="5429264"/>
                  <a:ext cx="1527259" cy="285753"/>
                </a:xfrm>
                <a:prstGeom prst="rect">
                  <a:avLst/>
                </a:prstGeom>
                <a:ln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smtClean="0"/>
                    <a:t>Instance-Facet</a:t>
                  </a:r>
                  <a:endParaRPr lang="en-US" sz="1200" dirty="0"/>
                </a:p>
              </p:txBody>
            </p:sp>
            <p:sp>
              <p:nvSpPr>
                <p:cNvPr id="39" name="Rechteck 38"/>
                <p:cNvSpPr/>
                <p:nvPr/>
              </p:nvSpPr>
              <p:spPr>
                <a:xfrm>
                  <a:off x="2917645" y="5715017"/>
                  <a:ext cx="1527260" cy="285753"/>
                </a:xfrm>
                <a:prstGeom prst="rect">
                  <a:avLst/>
                </a:prstGeom>
                <a:ln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r>
                    <a:rPr lang="en-US" sz="1200" smtClean="0"/>
                    <a:t>a = 4711;</a:t>
                  </a:r>
                  <a:endParaRPr lang="en-US" sz="1200"/>
                </a:p>
              </p:txBody>
            </p:sp>
          </p:grpSp>
          <p:grpSp>
            <p:nvGrpSpPr>
              <p:cNvPr id="35" name="Gruppieren 79"/>
              <p:cNvGrpSpPr/>
              <p:nvPr/>
            </p:nvGrpSpPr>
            <p:grpSpPr>
              <a:xfrm>
                <a:off x="4718650" y="5429264"/>
                <a:ext cx="1343992" cy="571505"/>
                <a:chOff x="4884771" y="1000108"/>
                <a:chExt cx="1527263" cy="571505"/>
              </a:xfrm>
            </p:grpSpPr>
            <p:sp>
              <p:nvSpPr>
                <p:cNvPr id="36" name="Rechteck 35"/>
                <p:cNvSpPr/>
                <p:nvPr/>
              </p:nvSpPr>
              <p:spPr>
                <a:xfrm>
                  <a:off x="4884774" y="1000108"/>
                  <a:ext cx="1527260" cy="285752"/>
                </a:xfrm>
                <a:prstGeom prst="rect">
                  <a:avLst/>
                </a:prstGeom>
                <a:ln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200" dirty="0" smtClean="0"/>
                    <a:t>Type-Facet</a:t>
                  </a:r>
                  <a:endParaRPr lang="en-US" sz="1200" dirty="0"/>
                </a:p>
              </p:txBody>
            </p:sp>
            <p:sp>
              <p:nvSpPr>
                <p:cNvPr id="37" name="Rechteck 36"/>
                <p:cNvSpPr/>
                <p:nvPr/>
              </p:nvSpPr>
              <p:spPr>
                <a:xfrm>
                  <a:off x="4884771" y="1285861"/>
                  <a:ext cx="1527260" cy="285752"/>
                </a:xfrm>
                <a:prstGeom prst="rect">
                  <a:avLst/>
                </a:prstGeom>
                <a:ln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r>
                    <a:rPr lang="en-US" sz="1200" smtClean="0"/>
                    <a:t>int b;</a:t>
                  </a:r>
                  <a:endParaRPr lang="en-US" sz="1200"/>
                </a:p>
              </p:txBody>
            </p:sp>
          </p:grpSp>
        </p:grpSp>
        <p:grpSp>
          <p:nvGrpSpPr>
            <p:cNvPr id="29" name="Gruppieren 28"/>
            <p:cNvGrpSpPr/>
            <p:nvPr/>
          </p:nvGrpSpPr>
          <p:grpSpPr>
            <a:xfrm>
              <a:off x="4204163" y="5665808"/>
              <a:ext cx="1527260" cy="571506"/>
              <a:chOff x="5365031" y="1000108"/>
              <a:chExt cx="1527260" cy="571506"/>
            </a:xfrm>
          </p:grpSpPr>
          <p:sp>
            <p:nvSpPr>
              <p:cNvPr id="32" name="Rechteck 31"/>
              <p:cNvSpPr/>
              <p:nvPr/>
            </p:nvSpPr>
            <p:spPr>
              <a:xfrm>
                <a:off x="5365031" y="1000108"/>
                <a:ext cx="1527260" cy="285753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200" u="sng" smtClean="0"/>
                  <a:t>instance:M2Type</a:t>
                </a:r>
                <a:endParaRPr lang="en-US" sz="1200" u="sng"/>
              </a:p>
            </p:txBody>
          </p:sp>
          <p:sp>
            <p:nvSpPr>
              <p:cNvPr id="33" name="Rechteck 32"/>
              <p:cNvSpPr/>
              <p:nvPr/>
            </p:nvSpPr>
            <p:spPr>
              <a:xfrm>
                <a:off x="5365031" y="1285861"/>
                <a:ext cx="1527260" cy="285753"/>
              </a:xfrm>
              <a:prstGeom prst="rect">
                <a:avLst/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en-US" sz="1200" smtClean="0"/>
                  <a:t>b = 0x815;</a:t>
                </a:r>
                <a:endParaRPr lang="en-US" sz="1200"/>
              </a:p>
            </p:txBody>
          </p:sp>
        </p:grpSp>
      </p:grpSp>
      <p:sp>
        <p:nvSpPr>
          <p:cNvPr id="57" name="Rechteck 56"/>
          <p:cNvSpPr/>
          <p:nvPr/>
        </p:nvSpPr>
        <p:spPr>
          <a:xfrm>
            <a:off x="467544" y="1916832"/>
            <a:ext cx="914400" cy="410445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2000" smtClean="0"/>
              <a:t>Linguistic Meta Model</a:t>
            </a:r>
          </a:p>
          <a:p>
            <a:pPr algn="ctr"/>
            <a:r>
              <a:rPr lang="en-US" sz="2000" smtClean="0"/>
              <a:t>L1</a:t>
            </a:r>
            <a:endParaRPr lang="en-US" sz="2000"/>
          </a:p>
        </p:txBody>
      </p:sp>
      <p:cxnSp>
        <p:nvCxnSpPr>
          <p:cNvPr id="59" name="Gerade Verbindung mit Pfeil 58"/>
          <p:cNvCxnSpPr>
            <a:stCxn id="58" idx="1"/>
            <a:endCxn id="57" idx="3"/>
          </p:cNvCxnSpPr>
          <p:nvPr/>
        </p:nvCxnSpPr>
        <p:spPr>
          <a:xfrm flipH="1">
            <a:off x="1381944" y="3969060"/>
            <a:ext cx="475456" cy="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2" name="Textfeld 61"/>
          <p:cNvSpPr txBox="1"/>
          <p:nvPr/>
        </p:nvSpPr>
        <p:spPr>
          <a:xfrm>
            <a:off x="1115616" y="3501008"/>
            <a:ext cx="104387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50" smtClean="0"/>
              <a:t>linguistic</a:t>
            </a:r>
          </a:p>
          <a:p>
            <a:pPr algn="ctr"/>
            <a:r>
              <a:rPr lang="en-US" sz="1050" smtClean="0"/>
              <a:t>&lt;&lt;instanceOf&gt;&gt;</a:t>
            </a:r>
            <a:endParaRPr lang="en-US" sz="1050"/>
          </a:p>
        </p:txBody>
      </p:sp>
    </p:spTree>
    <p:extLst>
      <p:ext uri="{BB962C8B-B14F-4D97-AF65-F5344CB8AC3E}">
        <p14:creationId xmlns:p14="http://schemas.microsoft.com/office/powerpoint/2010/main" val="391673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Linguistic Meta Model</a:t>
            </a:r>
            <a:endParaRPr lang="en-US"/>
          </a:p>
        </p:txBody>
      </p:sp>
      <p:sp>
        <p:nvSpPr>
          <p:cNvPr id="12" name="Inhaltsplatzhalter 11"/>
          <p:cNvSpPr>
            <a:spLocks noGrp="1"/>
          </p:cNvSpPr>
          <p:nvPr>
            <p:ph idx="1"/>
          </p:nvPr>
        </p:nvSpPr>
        <p:spPr>
          <a:xfrm>
            <a:off x="214282" y="5301208"/>
            <a:ext cx="4214842" cy="1128188"/>
          </a:xfrm>
        </p:spPr>
        <p:txBody>
          <a:bodyPr>
            <a:normAutofit lnSpcReduction="10000"/>
          </a:bodyPr>
          <a:lstStyle/>
          <a:p>
            <a:pPr>
              <a:buFont typeface="+mj-lt"/>
              <a:buAutoNum type="arabicPeriod"/>
            </a:pPr>
            <a:r>
              <a:rPr lang="en-US" dirty="0" err="1" smtClean="0"/>
              <a:t>Clabject</a:t>
            </a:r>
            <a:r>
              <a:rPr lang="en-US" dirty="0" smtClean="0"/>
              <a:t> = Concept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Deep Instantiation / Potency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Extended </a:t>
            </a:r>
            <a:r>
              <a:rPr lang="en-US" dirty="0" err="1" smtClean="0"/>
              <a:t>Powertypes</a:t>
            </a:r>
            <a:endParaRPr lang="en-US" dirty="0" smtClean="0"/>
          </a:p>
          <a:p>
            <a:pPr>
              <a:buFont typeface="+mj-lt"/>
              <a:buAutoNum type="arabicPeriod"/>
            </a:pPr>
            <a:r>
              <a:rPr lang="en-US" dirty="0" smtClean="0"/>
              <a:t>Materialization</a:t>
            </a:r>
            <a:endParaRPr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5A2E-81E1-4778-A8D8-CD54D745E9B7}" type="datetime1">
              <a:rPr lang="en-US" smtClean="0"/>
              <a:t>10/18/2010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2010 · Chair for Applied Computer Science IV ·  Bernhard Volz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8C20-E639-4B61-B03E-40DEF80F415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3" name="Inhaltsplatzhalter 22"/>
          <p:cNvSpPr>
            <a:spLocks noGrp="1"/>
          </p:cNvSpPr>
          <p:nvPr>
            <p:ph idx="13"/>
          </p:nvPr>
        </p:nvSpPr>
        <p:spPr>
          <a:xfrm>
            <a:off x="4714876" y="5229200"/>
            <a:ext cx="4214842" cy="1200196"/>
          </a:xfrm>
        </p:spPr>
        <p:txBody>
          <a:bodyPr/>
          <a:lstStyle/>
          <a:p>
            <a:r>
              <a:rPr lang="en-US" smtClean="0"/>
              <a:t>Instance Specialization and Powertypes</a:t>
            </a:r>
          </a:p>
          <a:p>
            <a:pPr lvl="1"/>
            <a:r>
              <a:rPr lang="en-US" smtClean="0"/>
              <a:t>EConceptReferenceType.concreteUseOf</a:t>
            </a:r>
          </a:p>
          <a:p>
            <a:pPr lvl="1"/>
            <a:r>
              <a:rPr lang="en-US" smtClean="0"/>
              <a:t>EConceptReferenceType.partitions</a:t>
            </a:r>
            <a:endParaRPr lang="en-US"/>
          </a:p>
        </p:txBody>
      </p:sp>
      <p:pic>
        <p:nvPicPr>
          <p:cNvPr id="2051" name="Picture 3" descr="EssentialLM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9" y="836712"/>
            <a:ext cx="9060635" cy="4123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Abgerundetes Rechteck 10"/>
          <p:cNvSpPr/>
          <p:nvPr/>
        </p:nvSpPr>
        <p:spPr>
          <a:xfrm>
            <a:off x="2411760" y="2517172"/>
            <a:ext cx="5904656" cy="2207972"/>
          </a:xfrm>
          <a:custGeom>
            <a:avLst/>
            <a:gdLst/>
            <a:ahLst/>
            <a:cxnLst/>
            <a:rect l="l" t="t" r="r" b="b"/>
            <a:pathLst>
              <a:path w="5904656" h="2207972">
                <a:moveTo>
                  <a:pt x="2226253" y="0"/>
                </a:moveTo>
                <a:lnTo>
                  <a:pt x="3678403" y="0"/>
                </a:lnTo>
                <a:cubicBezTo>
                  <a:pt x="3834168" y="0"/>
                  <a:pt x="3960440" y="126272"/>
                  <a:pt x="3960440" y="282037"/>
                </a:cubicBezTo>
                <a:lnTo>
                  <a:pt x="3960440" y="864096"/>
                </a:lnTo>
                <a:lnTo>
                  <a:pt x="5766638" y="864096"/>
                </a:lnTo>
                <a:cubicBezTo>
                  <a:pt x="5842863" y="864096"/>
                  <a:pt x="5904656" y="925889"/>
                  <a:pt x="5904656" y="1002114"/>
                </a:cubicBezTo>
                <a:lnTo>
                  <a:pt x="5904656" y="1554170"/>
                </a:lnTo>
                <a:cubicBezTo>
                  <a:pt x="5904656" y="1630395"/>
                  <a:pt x="5842863" y="1692188"/>
                  <a:pt x="5766638" y="1692188"/>
                </a:cubicBezTo>
                <a:lnTo>
                  <a:pt x="3678403" y="1692188"/>
                </a:lnTo>
                <a:lnTo>
                  <a:pt x="3450386" y="1692188"/>
                </a:lnTo>
                <a:lnTo>
                  <a:pt x="2592288" y="1692188"/>
                </a:lnTo>
                <a:lnTo>
                  <a:pt x="2592288" y="2027948"/>
                </a:lnTo>
                <a:cubicBezTo>
                  <a:pt x="2592288" y="2127373"/>
                  <a:pt x="2511689" y="2207972"/>
                  <a:pt x="2412264" y="2207972"/>
                </a:cubicBezTo>
                <a:lnTo>
                  <a:pt x="180024" y="2207972"/>
                </a:lnTo>
                <a:cubicBezTo>
                  <a:pt x="80599" y="2207972"/>
                  <a:pt x="0" y="2127373"/>
                  <a:pt x="0" y="2027948"/>
                </a:cubicBezTo>
                <a:lnTo>
                  <a:pt x="0" y="1307876"/>
                </a:lnTo>
                <a:cubicBezTo>
                  <a:pt x="0" y="1208451"/>
                  <a:pt x="80599" y="1127852"/>
                  <a:pt x="180024" y="1127852"/>
                </a:cubicBezTo>
                <a:lnTo>
                  <a:pt x="1944216" y="1127852"/>
                </a:lnTo>
                <a:lnTo>
                  <a:pt x="1944216" y="282037"/>
                </a:lnTo>
                <a:cubicBezTo>
                  <a:pt x="1944216" y="126272"/>
                  <a:pt x="2070488" y="0"/>
                  <a:pt x="2226253" y="0"/>
                </a:cubicBezTo>
                <a:close/>
              </a:path>
            </a:pathLst>
          </a:custGeom>
          <a:noFill/>
          <a:ln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bgerundetes Rechteck 19"/>
          <p:cNvSpPr/>
          <p:nvPr/>
        </p:nvSpPr>
        <p:spPr>
          <a:xfrm>
            <a:off x="323528" y="3356992"/>
            <a:ext cx="1944216" cy="86409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bgerundetes Rechteck 20"/>
          <p:cNvSpPr/>
          <p:nvPr/>
        </p:nvSpPr>
        <p:spPr>
          <a:xfrm>
            <a:off x="323528" y="4221088"/>
            <a:ext cx="1944216" cy="86409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bgerundetes Rechteck 21"/>
          <p:cNvSpPr/>
          <p:nvPr/>
        </p:nvSpPr>
        <p:spPr>
          <a:xfrm>
            <a:off x="6156176" y="4204462"/>
            <a:ext cx="1944216" cy="86409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Ellipse 16"/>
          <p:cNvSpPr/>
          <p:nvPr/>
        </p:nvSpPr>
        <p:spPr>
          <a:xfrm>
            <a:off x="8011758" y="3885601"/>
            <a:ext cx="288032" cy="28803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/>
              <a:t>1</a:t>
            </a:r>
            <a:endParaRPr lang="en-US" sz="1200"/>
          </a:p>
        </p:txBody>
      </p:sp>
      <p:sp>
        <p:nvSpPr>
          <p:cNvPr id="24" name="Ellipse 23"/>
          <p:cNvSpPr/>
          <p:nvPr/>
        </p:nvSpPr>
        <p:spPr>
          <a:xfrm>
            <a:off x="1954773" y="3899804"/>
            <a:ext cx="288032" cy="28803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/>
              <a:t>2</a:t>
            </a:r>
            <a:endParaRPr lang="en-US" sz="1200"/>
          </a:p>
        </p:txBody>
      </p:sp>
      <p:sp>
        <p:nvSpPr>
          <p:cNvPr id="25" name="Ellipse 24"/>
          <p:cNvSpPr/>
          <p:nvPr/>
        </p:nvSpPr>
        <p:spPr>
          <a:xfrm>
            <a:off x="1963086" y="4780526"/>
            <a:ext cx="288032" cy="28803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/>
              <a:t>3</a:t>
            </a:r>
            <a:endParaRPr lang="en-US" sz="1200"/>
          </a:p>
        </p:txBody>
      </p:sp>
      <p:sp>
        <p:nvSpPr>
          <p:cNvPr id="26" name="Ellipse 25"/>
          <p:cNvSpPr/>
          <p:nvPr/>
        </p:nvSpPr>
        <p:spPr>
          <a:xfrm>
            <a:off x="7782905" y="4757903"/>
            <a:ext cx="288032" cy="28803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/>
              <a:t>4</a:t>
            </a:r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45831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Abgerundetes Rechteck 41"/>
          <p:cNvSpPr/>
          <p:nvPr/>
        </p:nvSpPr>
        <p:spPr>
          <a:xfrm>
            <a:off x="5940151" y="836712"/>
            <a:ext cx="2736305" cy="4248472"/>
          </a:xfrm>
          <a:prstGeom prst="roundRect">
            <a:avLst>
              <a:gd name="adj" fmla="val 7355"/>
            </a:avLst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Abgerundetes Rechteck 38"/>
          <p:cNvSpPr/>
          <p:nvPr/>
        </p:nvSpPr>
        <p:spPr>
          <a:xfrm>
            <a:off x="251520" y="836712"/>
            <a:ext cx="5328592" cy="4248472"/>
          </a:xfrm>
          <a:prstGeom prst="roundRect">
            <a:avLst>
              <a:gd name="adj" fmla="val 7355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Linking Models of Different Nature</a:t>
            </a:r>
            <a:endParaRPr lang="en-US"/>
          </a:p>
        </p:txBody>
      </p:sp>
      <p:sp>
        <p:nvSpPr>
          <p:cNvPr id="9" name="Inhaltsplatzhalter 8"/>
          <p:cNvSpPr>
            <a:spLocks noGrp="1"/>
          </p:cNvSpPr>
          <p:nvPr>
            <p:ph idx="1"/>
          </p:nvPr>
        </p:nvSpPr>
        <p:spPr>
          <a:xfrm>
            <a:off x="214282" y="5229200"/>
            <a:ext cx="4214842" cy="1200196"/>
          </a:xfrm>
        </p:spPr>
        <p:txBody>
          <a:bodyPr>
            <a:normAutofit fontScale="92500" lnSpcReduction="10000"/>
          </a:bodyPr>
          <a:lstStyle/>
          <a:p>
            <a:r>
              <a:rPr lang="en-US" smtClean="0"/>
              <a:t>ER Stack comprises only 3 levels, Process Modeling Stack has 4</a:t>
            </a:r>
          </a:p>
          <a:p>
            <a:r>
              <a:rPr lang="en-US" smtClean="0"/>
              <a:t>LMM can be compared to</a:t>
            </a:r>
          </a:p>
          <a:p>
            <a:pPr lvl="1"/>
            <a:r>
              <a:rPr lang="en-US" smtClean="0"/>
              <a:t>Byte Code (Java)</a:t>
            </a:r>
          </a:p>
          <a:p>
            <a:pPr lvl="1"/>
            <a:r>
              <a:rPr lang="en-US" smtClean="0"/>
              <a:t>Intermediate Language (.NET)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9CB8-EEAE-40A6-8E03-3C5123B23002}" type="datetime1">
              <a:rPr lang="en-US" smtClean="0"/>
              <a:t>10/18/2010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2010 · Chair for Applied Computer Science IV ·  Bernhard Volz</a:t>
            </a:r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8C20-E639-4B61-B03E-40DEF80F415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9" name="Inhaltsplatzhalter 48"/>
          <p:cNvSpPr>
            <a:spLocks noGrp="1"/>
          </p:cNvSpPr>
          <p:nvPr>
            <p:ph idx="13"/>
          </p:nvPr>
        </p:nvSpPr>
        <p:spPr>
          <a:xfrm>
            <a:off x="4714876" y="5229200"/>
            <a:ext cx="4214842" cy="120019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Entities of each model can be used within the other model</a:t>
            </a:r>
          </a:p>
          <a:p>
            <a:pPr lvl="1"/>
            <a:r>
              <a:rPr lang="en-US" dirty="0" smtClean="0"/>
              <a:t>Typed Link (linking by a qualified reference)</a:t>
            </a:r>
          </a:p>
          <a:p>
            <a:pPr lvl="1"/>
            <a:r>
              <a:rPr lang="en-US" dirty="0" err="1" smtClean="0"/>
              <a:t>Untyped</a:t>
            </a:r>
            <a:r>
              <a:rPr lang="en-US" dirty="0" smtClean="0"/>
              <a:t> Link (linking by a Fully Qualified Name)</a:t>
            </a:r>
            <a:endParaRPr lang="en-US" dirty="0"/>
          </a:p>
        </p:txBody>
      </p:sp>
      <p:sp>
        <p:nvSpPr>
          <p:cNvPr id="10" name="Abgerundetes Rechteck 9"/>
          <p:cNvSpPr/>
          <p:nvPr/>
        </p:nvSpPr>
        <p:spPr>
          <a:xfrm>
            <a:off x="323528" y="1146448"/>
            <a:ext cx="1800200" cy="6983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smtClean="0"/>
              <a:t>Abstract Process Meta Meta Model (APM²M)</a:t>
            </a:r>
            <a:endParaRPr lang="en-US" sz="1400"/>
          </a:p>
        </p:txBody>
      </p:sp>
      <p:sp>
        <p:nvSpPr>
          <p:cNvPr id="11" name="Abgerundetes Rechteck 10"/>
          <p:cNvSpPr/>
          <p:nvPr/>
        </p:nvSpPr>
        <p:spPr>
          <a:xfrm>
            <a:off x="323528" y="2132856"/>
            <a:ext cx="1800200" cy="6983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smtClean="0"/>
              <a:t>Abstract Process Meta Model (APMM)</a:t>
            </a:r>
            <a:endParaRPr lang="en-US" sz="1400"/>
          </a:p>
        </p:txBody>
      </p:sp>
      <p:sp>
        <p:nvSpPr>
          <p:cNvPr id="12" name="Abgerundetes Rechteck 11"/>
          <p:cNvSpPr/>
          <p:nvPr/>
        </p:nvSpPr>
        <p:spPr>
          <a:xfrm>
            <a:off x="2339752" y="2132856"/>
            <a:ext cx="1800200" cy="6983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smtClean="0"/>
              <a:t>Domain Specific Process Meta Model (DSPMM)</a:t>
            </a:r>
            <a:endParaRPr lang="en-US" sz="1400"/>
          </a:p>
        </p:txBody>
      </p:sp>
      <p:sp>
        <p:nvSpPr>
          <p:cNvPr id="13" name="Abgerundetes Rechteck 12"/>
          <p:cNvSpPr/>
          <p:nvPr/>
        </p:nvSpPr>
        <p:spPr>
          <a:xfrm>
            <a:off x="2339752" y="3085554"/>
            <a:ext cx="1800200" cy="6983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smtClean="0"/>
              <a:t>Process Model</a:t>
            </a:r>
            <a:endParaRPr lang="en-US" sz="1400"/>
          </a:p>
        </p:txBody>
      </p:sp>
      <p:sp>
        <p:nvSpPr>
          <p:cNvPr id="14" name="Abgerundetes Rechteck 13"/>
          <p:cNvSpPr/>
          <p:nvPr/>
        </p:nvSpPr>
        <p:spPr>
          <a:xfrm>
            <a:off x="2339752" y="4077072"/>
            <a:ext cx="1800200" cy="69837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smtClean="0"/>
              <a:t>Process Instance</a:t>
            </a:r>
            <a:endParaRPr lang="en-US" sz="1400"/>
          </a:p>
        </p:txBody>
      </p:sp>
      <p:cxnSp>
        <p:nvCxnSpPr>
          <p:cNvPr id="15" name="Gerade Verbindung mit Pfeil 14"/>
          <p:cNvCxnSpPr>
            <a:stCxn id="11" idx="0"/>
            <a:endCxn id="10" idx="2"/>
          </p:cNvCxnSpPr>
          <p:nvPr/>
        </p:nvCxnSpPr>
        <p:spPr>
          <a:xfrm flipV="1">
            <a:off x="1223628" y="1844824"/>
            <a:ext cx="0" cy="288032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Gerade Verbindung mit Pfeil 17"/>
          <p:cNvCxnSpPr>
            <a:stCxn id="13" idx="0"/>
            <a:endCxn id="12" idx="2"/>
          </p:cNvCxnSpPr>
          <p:nvPr/>
        </p:nvCxnSpPr>
        <p:spPr>
          <a:xfrm flipV="1">
            <a:off x="3239852" y="2831232"/>
            <a:ext cx="0" cy="254322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Gerade Verbindung mit Pfeil 20"/>
          <p:cNvCxnSpPr>
            <a:stCxn id="14" idx="0"/>
            <a:endCxn id="13" idx="2"/>
          </p:cNvCxnSpPr>
          <p:nvPr/>
        </p:nvCxnSpPr>
        <p:spPr>
          <a:xfrm flipV="1">
            <a:off x="3239852" y="3783930"/>
            <a:ext cx="0" cy="293142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Gerade Verbindung mit Pfeil 24"/>
          <p:cNvCxnSpPr>
            <a:stCxn id="12" idx="1"/>
            <a:endCxn id="11" idx="3"/>
          </p:cNvCxnSpPr>
          <p:nvPr/>
        </p:nvCxnSpPr>
        <p:spPr>
          <a:xfrm flipH="1">
            <a:off x="2123728" y="2482044"/>
            <a:ext cx="216024" cy="0"/>
          </a:xfrm>
          <a:prstGeom prst="straightConnector1">
            <a:avLst/>
          </a:prstGeom>
          <a:ln>
            <a:headEnd type="none" w="med" len="med"/>
            <a:tailEnd type="triangle" w="lg" len="lg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Gerade Verbindung 26"/>
          <p:cNvCxnSpPr/>
          <p:nvPr/>
        </p:nvCxnSpPr>
        <p:spPr>
          <a:xfrm>
            <a:off x="251520" y="1988840"/>
            <a:ext cx="532859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/>
        </p:nvCxnSpPr>
        <p:spPr>
          <a:xfrm>
            <a:off x="251520" y="3933057"/>
            <a:ext cx="532859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Abgerundetes Rechteck 29"/>
          <p:cNvSpPr/>
          <p:nvPr/>
        </p:nvSpPr>
        <p:spPr>
          <a:xfrm>
            <a:off x="7092280" y="1146448"/>
            <a:ext cx="1440160" cy="698376"/>
          </a:xfrm>
          <a:prstGeom prst="round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smtClean="0"/>
              <a:t>ER Meta Model</a:t>
            </a:r>
            <a:endParaRPr lang="en-US" sz="1400"/>
          </a:p>
        </p:txBody>
      </p:sp>
      <p:sp>
        <p:nvSpPr>
          <p:cNvPr id="31" name="Abgerundetes Rechteck 30"/>
          <p:cNvSpPr/>
          <p:nvPr/>
        </p:nvSpPr>
        <p:spPr>
          <a:xfrm>
            <a:off x="7092280" y="3085554"/>
            <a:ext cx="1440160" cy="698376"/>
          </a:xfrm>
          <a:prstGeom prst="round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smtClean="0"/>
              <a:t>ER Model</a:t>
            </a:r>
          </a:p>
          <a:p>
            <a:pPr algn="ctr"/>
            <a:r>
              <a:rPr lang="en-US" sz="1400" smtClean="0"/>
              <a:t>(„Schema“)</a:t>
            </a:r>
            <a:endParaRPr lang="en-US" sz="1400"/>
          </a:p>
        </p:txBody>
      </p:sp>
      <p:cxnSp>
        <p:nvCxnSpPr>
          <p:cNvPr id="32" name="Gerade Verbindung mit Pfeil 31"/>
          <p:cNvCxnSpPr>
            <a:stCxn id="31" idx="0"/>
            <a:endCxn id="30" idx="2"/>
          </p:cNvCxnSpPr>
          <p:nvPr/>
        </p:nvCxnSpPr>
        <p:spPr>
          <a:xfrm flipV="1">
            <a:off x="7812360" y="1844824"/>
            <a:ext cx="0" cy="124073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Abgerundetes Rechteck 34"/>
          <p:cNvSpPr/>
          <p:nvPr/>
        </p:nvSpPr>
        <p:spPr>
          <a:xfrm>
            <a:off x="7092280" y="4098776"/>
            <a:ext cx="1440160" cy="698376"/>
          </a:xfrm>
          <a:prstGeom prst="round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smtClean="0"/>
              <a:t>Population</a:t>
            </a:r>
          </a:p>
          <a:p>
            <a:pPr algn="ctr"/>
            <a:r>
              <a:rPr lang="en-US" sz="1400" smtClean="0"/>
              <a:t>(„Data“)</a:t>
            </a:r>
            <a:endParaRPr lang="en-US" sz="1400"/>
          </a:p>
        </p:txBody>
      </p:sp>
      <p:cxnSp>
        <p:nvCxnSpPr>
          <p:cNvPr id="36" name="Gerade Verbindung mit Pfeil 35"/>
          <p:cNvCxnSpPr>
            <a:stCxn id="35" idx="0"/>
            <a:endCxn id="31" idx="2"/>
          </p:cNvCxnSpPr>
          <p:nvPr/>
        </p:nvCxnSpPr>
        <p:spPr>
          <a:xfrm flipV="1">
            <a:off x="7812360" y="3783930"/>
            <a:ext cx="0" cy="314846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Gerade Verbindung 39"/>
          <p:cNvCxnSpPr/>
          <p:nvPr/>
        </p:nvCxnSpPr>
        <p:spPr>
          <a:xfrm flipH="1">
            <a:off x="5940151" y="1988840"/>
            <a:ext cx="273630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Gerade Verbindung 40"/>
          <p:cNvCxnSpPr/>
          <p:nvPr/>
        </p:nvCxnSpPr>
        <p:spPr>
          <a:xfrm flipH="1" flipV="1">
            <a:off x="5940152" y="3930502"/>
            <a:ext cx="2736304" cy="10851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Rechteck 49"/>
          <p:cNvSpPr/>
          <p:nvPr/>
        </p:nvSpPr>
        <p:spPr>
          <a:xfrm>
            <a:off x="3923928" y="1185900"/>
            <a:ext cx="914400" cy="2268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smtClean="0"/>
              <a:t>Node</a:t>
            </a:r>
            <a:endParaRPr lang="en-US" sz="1050"/>
          </a:p>
        </p:txBody>
      </p:sp>
      <p:sp>
        <p:nvSpPr>
          <p:cNvPr id="54" name="Rechteck 53"/>
          <p:cNvSpPr/>
          <p:nvPr/>
        </p:nvSpPr>
        <p:spPr>
          <a:xfrm>
            <a:off x="6300192" y="1185900"/>
            <a:ext cx="720080" cy="2268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smtClean="0"/>
              <a:t>Entity</a:t>
            </a:r>
            <a:endParaRPr lang="en-US" sz="1050"/>
          </a:p>
        </p:txBody>
      </p:sp>
      <p:cxnSp>
        <p:nvCxnSpPr>
          <p:cNvPr id="76" name="Gerade Verbindung 75"/>
          <p:cNvCxnSpPr/>
          <p:nvPr/>
        </p:nvCxnSpPr>
        <p:spPr>
          <a:xfrm>
            <a:off x="251520" y="2924944"/>
            <a:ext cx="532859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7" name="Rechteck 76"/>
          <p:cNvSpPr/>
          <p:nvPr/>
        </p:nvSpPr>
        <p:spPr>
          <a:xfrm>
            <a:off x="4448700" y="2266020"/>
            <a:ext cx="792087" cy="2268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smtClean="0"/>
              <a:t>Process</a:t>
            </a:r>
            <a:endParaRPr lang="en-US" sz="1050"/>
          </a:p>
        </p:txBody>
      </p:sp>
      <p:sp>
        <p:nvSpPr>
          <p:cNvPr id="78" name="Rechteck 77"/>
          <p:cNvSpPr/>
          <p:nvPr/>
        </p:nvSpPr>
        <p:spPr>
          <a:xfrm>
            <a:off x="6300192" y="3130116"/>
            <a:ext cx="720080" cy="2268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smtClean="0"/>
              <a:t>Record</a:t>
            </a:r>
            <a:endParaRPr lang="en-US" sz="1050"/>
          </a:p>
        </p:txBody>
      </p:sp>
      <p:sp>
        <p:nvSpPr>
          <p:cNvPr id="79" name="Rechteck 78"/>
          <p:cNvSpPr/>
          <p:nvPr/>
        </p:nvSpPr>
        <p:spPr>
          <a:xfrm>
            <a:off x="6300192" y="4365104"/>
            <a:ext cx="720080" cy="2268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smtClean="0"/>
              <a:t>JohnDoe</a:t>
            </a:r>
            <a:endParaRPr lang="en-US" sz="1050"/>
          </a:p>
        </p:txBody>
      </p:sp>
      <p:sp>
        <p:nvSpPr>
          <p:cNvPr id="82" name="Rechteck 81"/>
          <p:cNvSpPr/>
          <p:nvPr/>
        </p:nvSpPr>
        <p:spPr>
          <a:xfrm>
            <a:off x="4448700" y="3130116"/>
            <a:ext cx="792087" cy="2268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smtClean="0"/>
              <a:t>Anamnesis</a:t>
            </a:r>
            <a:endParaRPr lang="en-US" sz="1050"/>
          </a:p>
        </p:txBody>
      </p:sp>
      <p:sp>
        <p:nvSpPr>
          <p:cNvPr id="85" name="Rechteck 84"/>
          <p:cNvSpPr/>
          <p:nvPr/>
        </p:nvSpPr>
        <p:spPr>
          <a:xfrm>
            <a:off x="4355976" y="4365104"/>
            <a:ext cx="977534" cy="2268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A_JohnDoe_1</a:t>
            </a:r>
            <a:endParaRPr lang="en-US" sz="1050" dirty="0"/>
          </a:p>
        </p:txBody>
      </p:sp>
      <p:cxnSp>
        <p:nvCxnSpPr>
          <p:cNvPr id="87" name="Gewinkelte Verbindung 86"/>
          <p:cNvCxnSpPr>
            <a:stCxn id="50" idx="3"/>
            <a:endCxn id="54" idx="1"/>
          </p:cNvCxnSpPr>
          <p:nvPr/>
        </p:nvCxnSpPr>
        <p:spPr>
          <a:xfrm>
            <a:off x="4838328" y="1299338"/>
            <a:ext cx="1461864" cy="0"/>
          </a:xfrm>
          <a:prstGeom prst="straightConnector1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8" name="Textfeld 87"/>
          <p:cNvSpPr txBox="1"/>
          <p:nvPr/>
        </p:nvSpPr>
        <p:spPr>
          <a:xfrm>
            <a:off x="4856837" y="1031032"/>
            <a:ext cx="7232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err="1" smtClean="0"/>
              <a:t>outputData</a:t>
            </a:r>
            <a:endParaRPr lang="en-US" sz="900" dirty="0"/>
          </a:p>
        </p:txBody>
      </p:sp>
      <p:cxnSp>
        <p:nvCxnSpPr>
          <p:cNvPr id="89" name="Gerade Verbindung 88"/>
          <p:cNvCxnSpPr>
            <a:stCxn id="85" idx="3"/>
            <a:endCxn id="79" idx="1"/>
          </p:cNvCxnSpPr>
          <p:nvPr/>
        </p:nvCxnSpPr>
        <p:spPr>
          <a:xfrm>
            <a:off x="5333510" y="4478542"/>
            <a:ext cx="96668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Gerade Verbindung mit Pfeil 91"/>
          <p:cNvCxnSpPr>
            <a:stCxn id="78" idx="0"/>
            <a:endCxn id="54" idx="2"/>
          </p:cNvCxnSpPr>
          <p:nvPr/>
        </p:nvCxnSpPr>
        <p:spPr>
          <a:xfrm flipV="1">
            <a:off x="6660232" y="1412776"/>
            <a:ext cx="0" cy="171734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5" name="Gerade Verbindung mit Pfeil 94"/>
          <p:cNvCxnSpPr>
            <a:stCxn id="79" idx="0"/>
            <a:endCxn id="78" idx="2"/>
          </p:cNvCxnSpPr>
          <p:nvPr/>
        </p:nvCxnSpPr>
        <p:spPr>
          <a:xfrm flipV="1">
            <a:off x="6660232" y="3356992"/>
            <a:ext cx="0" cy="1008112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8" name="Gerade Verbindung mit Pfeil 97"/>
          <p:cNvCxnSpPr>
            <a:stCxn id="85" idx="0"/>
            <a:endCxn id="82" idx="2"/>
          </p:cNvCxnSpPr>
          <p:nvPr/>
        </p:nvCxnSpPr>
        <p:spPr>
          <a:xfrm flipV="1">
            <a:off x="4844743" y="3356992"/>
            <a:ext cx="1" cy="1008112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1" name="Gerade Verbindung mit Pfeil 100"/>
          <p:cNvCxnSpPr>
            <a:stCxn id="82" idx="0"/>
            <a:endCxn id="77" idx="2"/>
          </p:cNvCxnSpPr>
          <p:nvPr/>
        </p:nvCxnSpPr>
        <p:spPr>
          <a:xfrm flipV="1">
            <a:off x="4844744" y="2492896"/>
            <a:ext cx="0" cy="63722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4" name="Rechteck 103"/>
          <p:cNvSpPr/>
          <p:nvPr/>
        </p:nvSpPr>
        <p:spPr>
          <a:xfrm>
            <a:off x="2339752" y="1185900"/>
            <a:ext cx="914400" cy="2268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050" smtClean="0"/>
              <a:t>NodeKind</a:t>
            </a:r>
            <a:endParaRPr lang="en-US" sz="1050"/>
          </a:p>
        </p:txBody>
      </p:sp>
      <p:cxnSp>
        <p:nvCxnSpPr>
          <p:cNvPr id="106" name="Gerade Verbindung 105"/>
          <p:cNvCxnSpPr>
            <a:stCxn id="104" idx="3"/>
            <a:endCxn id="50" idx="1"/>
          </p:cNvCxnSpPr>
          <p:nvPr/>
        </p:nvCxnSpPr>
        <p:spPr>
          <a:xfrm>
            <a:off x="3254152" y="1299338"/>
            <a:ext cx="66977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8" name="Gerade Verbindung mit Pfeil 107"/>
          <p:cNvCxnSpPr>
            <a:stCxn id="77" idx="0"/>
            <a:endCxn id="104" idx="2"/>
          </p:cNvCxnSpPr>
          <p:nvPr/>
        </p:nvCxnSpPr>
        <p:spPr>
          <a:xfrm flipH="1" flipV="1">
            <a:off x="2796952" y="1412776"/>
            <a:ext cx="2047792" cy="853244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7" name="Gerade Verbindung 156"/>
          <p:cNvCxnSpPr>
            <a:stCxn id="82" idx="3"/>
            <a:endCxn id="78" idx="1"/>
          </p:cNvCxnSpPr>
          <p:nvPr/>
        </p:nvCxnSpPr>
        <p:spPr>
          <a:xfrm>
            <a:off x="5240787" y="3243554"/>
            <a:ext cx="105940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236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OMME – Open Meta Modeling Environment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857232"/>
            <a:ext cx="4214842" cy="1203616"/>
          </a:xfrm>
        </p:spPr>
        <p:txBody>
          <a:bodyPr/>
          <a:lstStyle/>
          <a:p>
            <a:r>
              <a:rPr lang="en-US" smtClean="0"/>
              <a:t>Prototypical Implementation</a:t>
            </a:r>
          </a:p>
          <a:p>
            <a:pPr lvl="1"/>
            <a:r>
              <a:rPr lang="en-US" smtClean="0"/>
              <a:t>Eclipse 3.6.1</a:t>
            </a:r>
          </a:p>
          <a:p>
            <a:pPr lvl="1"/>
            <a:r>
              <a:rPr lang="en-US" smtClean="0"/>
              <a:t>Xtext 1.0.1</a:t>
            </a:r>
          </a:p>
          <a:p>
            <a:pPr lvl="1"/>
            <a:r>
              <a:rPr lang="en-US" smtClean="0"/>
              <a:t>Based on EMF, GEF and Draw2D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0F224-1C8F-45C3-9565-2BAD2B843E5D}" type="datetime1">
              <a:rPr lang="en-US" smtClean="0"/>
              <a:t>10/18/2010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2010 · Chair for Applied Computer Science IV ·  Bernhard Volz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78C20-E639-4B61-B03E-40DEF80F4153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8" name="Inhaltsplatzhalter 7"/>
          <p:cNvSpPr>
            <a:spLocks noGrp="1"/>
          </p:cNvSpPr>
          <p:nvPr>
            <p:ph idx="13"/>
          </p:nvPr>
        </p:nvSpPr>
        <p:spPr>
          <a:xfrm>
            <a:off x="4714876" y="857232"/>
            <a:ext cx="4214842" cy="1275624"/>
          </a:xfrm>
        </p:spPr>
        <p:txBody>
          <a:bodyPr>
            <a:normAutofit/>
          </a:bodyPr>
          <a:lstStyle/>
          <a:p>
            <a:r>
              <a:rPr lang="en-US" smtClean="0"/>
              <a:t>Current status</a:t>
            </a:r>
          </a:p>
          <a:p>
            <a:pPr lvl="1"/>
            <a:r>
              <a:rPr lang="en-US" smtClean="0"/>
              <a:t>Modeling core (mostly) complete</a:t>
            </a:r>
          </a:p>
          <a:p>
            <a:pPr lvl="1"/>
            <a:r>
              <a:rPr lang="en-US" smtClean="0"/>
              <a:t>Dynamic features under construction</a:t>
            </a:r>
          </a:p>
          <a:p>
            <a:pPr lvl="1"/>
            <a:r>
              <a:rPr lang="en-US" smtClean="0"/>
              <a:t>Mainly technical issues</a:t>
            </a:r>
          </a:p>
        </p:txBody>
      </p:sp>
      <p:grpSp>
        <p:nvGrpSpPr>
          <p:cNvPr id="2" name="Gruppieren 1"/>
          <p:cNvGrpSpPr/>
          <p:nvPr/>
        </p:nvGrpSpPr>
        <p:grpSpPr>
          <a:xfrm>
            <a:off x="683568" y="2420888"/>
            <a:ext cx="7776864" cy="3672408"/>
            <a:chOff x="107504" y="1700808"/>
            <a:chExt cx="8928992" cy="4154760"/>
          </a:xfrm>
        </p:grpSpPr>
        <p:sp>
          <p:nvSpPr>
            <p:cNvPr id="9" name="Rechteck 8"/>
            <p:cNvSpPr/>
            <p:nvPr/>
          </p:nvSpPr>
          <p:spPr>
            <a:xfrm>
              <a:off x="107504" y="5229200"/>
              <a:ext cx="8928992" cy="62636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smtClean="0"/>
                <a:t>EMF / Ecore</a:t>
              </a:r>
              <a:endParaRPr lang="en-US" sz="1200"/>
            </a:p>
          </p:txBody>
        </p:sp>
        <p:sp>
          <p:nvSpPr>
            <p:cNvPr id="10" name="Rechteck 9"/>
            <p:cNvSpPr/>
            <p:nvPr/>
          </p:nvSpPr>
          <p:spPr>
            <a:xfrm>
              <a:off x="107504" y="1700808"/>
              <a:ext cx="8928992" cy="345638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lang="en-US" sz="900" smtClean="0">
                <a:solidFill>
                  <a:schemeClr val="tx1"/>
                </a:solidFill>
              </a:endParaRPr>
            </a:p>
            <a:p>
              <a:r>
                <a:rPr lang="en-US" sz="1600" smtClean="0">
                  <a:solidFill>
                    <a:schemeClr val="tx1"/>
                  </a:solidFill>
                </a:rPr>
                <a:t>Tools, Utilities and Capabilities</a:t>
              </a:r>
            </a:p>
            <a:p>
              <a:endParaRPr lang="en-US" sz="500" smtClean="0">
                <a:solidFill>
                  <a:schemeClr val="tx1"/>
                </a:solidFill>
              </a:endParaRPr>
            </a:p>
            <a:p>
              <a:endParaRPr lang="en-US" sz="1600" smtClean="0">
                <a:solidFill>
                  <a:schemeClr val="tx1"/>
                </a:solidFill>
              </a:endParaRPr>
            </a:p>
            <a:p>
              <a:r>
                <a:rPr lang="en-US" sz="1600" smtClean="0">
                  <a:solidFill>
                    <a:schemeClr val="tx1"/>
                  </a:solidFill>
                </a:rPr>
                <a:t>Models, APIs and Internal Editors</a:t>
              </a:r>
              <a:endParaRPr lang="en-US" sz="1400">
                <a:solidFill>
                  <a:schemeClr val="tx1"/>
                </a:solidFill>
              </a:endParaRPr>
            </a:p>
          </p:txBody>
        </p:sp>
        <p:sp>
          <p:nvSpPr>
            <p:cNvPr id="11" name="Freihandform 10"/>
            <p:cNvSpPr/>
            <p:nvPr/>
          </p:nvSpPr>
          <p:spPr>
            <a:xfrm>
              <a:off x="179512" y="3717032"/>
              <a:ext cx="8784976" cy="1346447"/>
            </a:xfrm>
            <a:custGeom>
              <a:avLst/>
              <a:gdLst>
                <a:gd name="connsiteX0" fmla="*/ 0 w 8784976"/>
                <a:gd name="connsiteY0" fmla="*/ 0 h 626368"/>
                <a:gd name="connsiteX1" fmla="*/ 8784976 w 8784976"/>
                <a:gd name="connsiteY1" fmla="*/ 0 h 626368"/>
                <a:gd name="connsiteX2" fmla="*/ 8784976 w 8784976"/>
                <a:gd name="connsiteY2" fmla="*/ 626368 h 626368"/>
                <a:gd name="connsiteX3" fmla="*/ 0 w 8784976"/>
                <a:gd name="connsiteY3" fmla="*/ 626368 h 626368"/>
                <a:gd name="connsiteX4" fmla="*/ 0 w 8784976"/>
                <a:gd name="connsiteY4" fmla="*/ 0 h 626368"/>
                <a:gd name="connsiteX0" fmla="*/ 0 w 8784976"/>
                <a:gd name="connsiteY0" fmla="*/ 1811 h 628179"/>
                <a:gd name="connsiteX1" fmla="*/ 720601 w 8784976"/>
                <a:gd name="connsiteY1" fmla="*/ 0 h 628179"/>
                <a:gd name="connsiteX2" fmla="*/ 8784976 w 8784976"/>
                <a:gd name="connsiteY2" fmla="*/ 1811 h 628179"/>
                <a:gd name="connsiteX3" fmla="*/ 8784976 w 8784976"/>
                <a:gd name="connsiteY3" fmla="*/ 628179 h 628179"/>
                <a:gd name="connsiteX4" fmla="*/ 0 w 8784976"/>
                <a:gd name="connsiteY4" fmla="*/ 628179 h 628179"/>
                <a:gd name="connsiteX5" fmla="*/ 0 w 8784976"/>
                <a:gd name="connsiteY5" fmla="*/ 1811 h 628179"/>
                <a:gd name="connsiteX0" fmla="*/ 0 w 8784976"/>
                <a:gd name="connsiteY0" fmla="*/ 0 h 1202431"/>
                <a:gd name="connsiteX1" fmla="*/ 720601 w 8784976"/>
                <a:gd name="connsiteY1" fmla="*/ 574252 h 1202431"/>
                <a:gd name="connsiteX2" fmla="*/ 8784976 w 8784976"/>
                <a:gd name="connsiteY2" fmla="*/ 576063 h 1202431"/>
                <a:gd name="connsiteX3" fmla="*/ 8784976 w 8784976"/>
                <a:gd name="connsiteY3" fmla="*/ 1202431 h 1202431"/>
                <a:gd name="connsiteX4" fmla="*/ 0 w 8784976"/>
                <a:gd name="connsiteY4" fmla="*/ 1202431 h 1202431"/>
                <a:gd name="connsiteX5" fmla="*/ 0 w 8784976"/>
                <a:gd name="connsiteY5" fmla="*/ 0 h 1202431"/>
                <a:gd name="connsiteX0" fmla="*/ 0 w 8784976"/>
                <a:gd name="connsiteY0" fmla="*/ 0 h 1346447"/>
                <a:gd name="connsiteX1" fmla="*/ 720601 w 8784976"/>
                <a:gd name="connsiteY1" fmla="*/ 718268 h 1346447"/>
                <a:gd name="connsiteX2" fmla="*/ 8784976 w 8784976"/>
                <a:gd name="connsiteY2" fmla="*/ 720079 h 1346447"/>
                <a:gd name="connsiteX3" fmla="*/ 8784976 w 8784976"/>
                <a:gd name="connsiteY3" fmla="*/ 1346447 h 1346447"/>
                <a:gd name="connsiteX4" fmla="*/ 0 w 8784976"/>
                <a:gd name="connsiteY4" fmla="*/ 1346447 h 1346447"/>
                <a:gd name="connsiteX5" fmla="*/ 0 w 8784976"/>
                <a:gd name="connsiteY5" fmla="*/ 0 h 1346447"/>
                <a:gd name="connsiteX0" fmla="*/ 0 w 8784976"/>
                <a:gd name="connsiteY0" fmla="*/ 0 h 1346447"/>
                <a:gd name="connsiteX1" fmla="*/ 372938 w 8784976"/>
                <a:gd name="connsiteY1" fmla="*/ 370607 h 1346447"/>
                <a:gd name="connsiteX2" fmla="*/ 720601 w 8784976"/>
                <a:gd name="connsiteY2" fmla="*/ 718268 h 1346447"/>
                <a:gd name="connsiteX3" fmla="*/ 8784976 w 8784976"/>
                <a:gd name="connsiteY3" fmla="*/ 720079 h 1346447"/>
                <a:gd name="connsiteX4" fmla="*/ 8784976 w 8784976"/>
                <a:gd name="connsiteY4" fmla="*/ 1346447 h 1346447"/>
                <a:gd name="connsiteX5" fmla="*/ 0 w 8784976"/>
                <a:gd name="connsiteY5" fmla="*/ 1346447 h 1346447"/>
                <a:gd name="connsiteX6" fmla="*/ 0 w 8784976"/>
                <a:gd name="connsiteY6" fmla="*/ 0 h 1346447"/>
                <a:gd name="connsiteX0" fmla="*/ 0 w 8784976"/>
                <a:gd name="connsiteY0" fmla="*/ 0 h 1346447"/>
                <a:gd name="connsiteX1" fmla="*/ 720080 w 8784976"/>
                <a:gd name="connsiteY1" fmla="*/ 0 h 1346447"/>
                <a:gd name="connsiteX2" fmla="*/ 720601 w 8784976"/>
                <a:gd name="connsiteY2" fmla="*/ 718268 h 1346447"/>
                <a:gd name="connsiteX3" fmla="*/ 8784976 w 8784976"/>
                <a:gd name="connsiteY3" fmla="*/ 720079 h 1346447"/>
                <a:gd name="connsiteX4" fmla="*/ 8784976 w 8784976"/>
                <a:gd name="connsiteY4" fmla="*/ 1346447 h 1346447"/>
                <a:gd name="connsiteX5" fmla="*/ 0 w 8784976"/>
                <a:gd name="connsiteY5" fmla="*/ 1346447 h 1346447"/>
                <a:gd name="connsiteX6" fmla="*/ 0 w 8784976"/>
                <a:gd name="connsiteY6" fmla="*/ 0 h 1346447"/>
                <a:gd name="connsiteX0" fmla="*/ 0 w 8784976"/>
                <a:gd name="connsiteY0" fmla="*/ 0 h 1346447"/>
                <a:gd name="connsiteX1" fmla="*/ 720080 w 8784976"/>
                <a:gd name="connsiteY1" fmla="*/ 0 h 1346447"/>
                <a:gd name="connsiteX2" fmla="*/ 720601 w 8784976"/>
                <a:gd name="connsiteY2" fmla="*/ 718268 h 1346447"/>
                <a:gd name="connsiteX3" fmla="*/ 8145338 w 8784976"/>
                <a:gd name="connsiteY3" fmla="*/ 722238 h 1346447"/>
                <a:gd name="connsiteX4" fmla="*/ 8784976 w 8784976"/>
                <a:gd name="connsiteY4" fmla="*/ 720079 h 1346447"/>
                <a:gd name="connsiteX5" fmla="*/ 8784976 w 8784976"/>
                <a:gd name="connsiteY5" fmla="*/ 1346447 h 1346447"/>
                <a:gd name="connsiteX6" fmla="*/ 0 w 8784976"/>
                <a:gd name="connsiteY6" fmla="*/ 1346447 h 1346447"/>
                <a:gd name="connsiteX7" fmla="*/ 0 w 8784976"/>
                <a:gd name="connsiteY7" fmla="*/ 0 h 1346447"/>
                <a:gd name="connsiteX0" fmla="*/ 0 w 8784976"/>
                <a:gd name="connsiteY0" fmla="*/ 720080 h 2066527"/>
                <a:gd name="connsiteX1" fmla="*/ 720080 w 8784976"/>
                <a:gd name="connsiteY1" fmla="*/ 720080 h 2066527"/>
                <a:gd name="connsiteX2" fmla="*/ 720601 w 8784976"/>
                <a:gd name="connsiteY2" fmla="*/ 1438348 h 2066527"/>
                <a:gd name="connsiteX3" fmla="*/ 8145338 w 8784976"/>
                <a:gd name="connsiteY3" fmla="*/ 1442318 h 2066527"/>
                <a:gd name="connsiteX4" fmla="*/ 8136904 w 8784976"/>
                <a:gd name="connsiteY4" fmla="*/ 0 h 2066527"/>
                <a:gd name="connsiteX5" fmla="*/ 8784976 w 8784976"/>
                <a:gd name="connsiteY5" fmla="*/ 2066527 h 2066527"/>
                <a:gd name="connsiteX6" fmla="*/ 0 w 8784976"/>
                <a:gd name="connsiteY6" fmla="*/ 2066527 h 2066527"/>
                <a:gd name="connsiteX7" fmla="*/ 0 w 8784976"/>
                <a:gd name="connsiteY7" fmla="*/ 720080 h 2066527"/>
                <a:gd name="connsiteX0" fmla="*/ 0 w 8784976"/>
                <a:gd name="connsiteY0" fmla="*/ 720080 h 2066527"/>
                <a:gd name="connsiteX1" fmla="*/ 720080 w 8784976"/>
                <a:gd name="connsiteY1" fmla="*/ 720080 h 2066527"/>
                <a:gd name="connsiteX2" fmla="*/ 720601 w 8784976"/>
                <a:gd name="connsiteY2" fmla="*/ 1438348 h 2066527"/>
                <a:gd name="connsiteX3" fmla="*/ 8145338 w 8784976"/>
                <a:gd name="connsiteY3" fmla="*/ 1442318 h 2066527"/>
                <a:gd name="connsiteX4" fmla="*/ 8136904 w 8784976"/>
                <a:gd name="connsiteY4" fmla="*/ 0 h 2066527"/>
                <a:gd name="connsiteX5" fmla="*/ 8389813 w 8784976"/>
                <a:gd name="connsiteY5" fmla="*/ 788268 h 2066527"/>
                <a:gd name="connsiteX6" fmla="*/ 8784976 w 8784976"/>
                <a:gd name="connsiteY6" fmla="*/ 2066527 h 2066527"/>
                <a:gd name="connsiteX7" fmla="*/ 0 w 8784976"/>
                <a:gd name="connsiteY7" fmla="*/ 2066527 h 2066527"/>
                <a:gd name="connsiteX8" fmla="*/ 0 w 8784976"/>
                <a:gd name="connsiteY8" fmla="*/ 720080 h 2066527"/>
                <a:gd name="connsiteX0" fmla="*/ 0 w 8784976"/>
                <a:gd name="connsiteY0" fmla="*/ 720080 h 2066527"/>
                <a:gd name="connsiteX1" fmla="*/ 720080 w 8784976"/>
                <a:gd name="connsiteY1" fmla="*/ 720080 h 2066527"/>
                <a:gd name="connsiteX2" fmla="*/ 720601 w 8784976"/>
                <a:gd name="connsiteY2" fmla="*/ 1438348 h 2066527"/>
                <a:gd name="connsiteX3" fmla="*/ 8145338 w 8784976"/>
                <a:gd name="connsiteY3" fmla="*/ 1442318 h 2066527"/>
                <a:gd name="connsiteX4" fmla="*/ 8136904 w 8784976"/>
                <a:gd name="connsiteY4" fmla="*/ 0 h 2066527"/>
                <a:gd name="connsiteX5" fmla="*/ 8784976 w 8784976"/>
                <a:gd name="connsiteY5" fmla="*/ 0 h 2066527"/>
                <a:gd name="connsiteX6" fmla="*/ 8784976 w 8784976"/>
                <a:gd name="connsiteY6" fmla="*/ 2066527 h 2066527"/>
                <a:gd name="connsiteX7" fmla="*/ 0 w 8784976"/>
                <a:gd name="connsiteY7" fmla="*/ 2066527 h 2066527"/>
                <a:gd name="connsiteX8" fmla="*/ 0 w 8784976"/>
                <a:gd name="connsiteY8" fmla="*/ 720080 h 2066527"/>
                <a:gd name="connsiteX0" fmla="*/ 0 w 8784976"/>
                <a:gd name="connsiteY0" fmla="*/ 720080 h 2066527"/>
                <a:gd name="connsiteX1" fmla="*/ 720080 w 8784976"/>
                <a:gd name="connsiteY1" fmla="*/ 720080 h 2066527"/>
                <a:gd name="connsiteX2" fmla="*/ 720601 w 8784976"/>
                <a:gd name="connsiteY2" fmla="*/ 1438348 h 2066527"/>
                <a:gd name="connsiteX3" fmla="*/ 8145338 w 8784976"/>
                <a:gd name="connsiteY3" fmla="*/ 1442318 h 2066527"/>
                <a:gd name="connsiteX4" fmla="*/ 8136904 w 8784976"/>
                <a:gd name="connsiteY4" fmla="*/ 936104 h 2066527"/>
                <a:gd name="connsiteX5" fmla="*/ 8784976 w 8784976"/>
                <a:gd name="connsiteY5" fmla="*/ 0 h 2066527"/>
                <a:gd name="connsiteX6" fmla="*/ 8784976 w 8784976"/>
                <a:gd name="connsiteY6" fmla="*/ 2066527 h 2066527"/>
                <a:gd name="connsiteX7" fmla="*/ 0 w 8784976"/>
                <a:gd name="connsiteY7" fmla="*/ 2066527 h 2066527"/>
                <a:gd name="connsiteX8" fmla="*/ 0 w 8784976"/>
                <a:gd name="connsiteY8" fmla="*/ 720080 h 2066527"/>
                <a:gd name="connsiteX0" fmla="*/ 0 w 8784976"/>
                <a:gd name="connsiteY0" fmla="*/ 0 h 1346447"/>
                <a:gd name="connsiteX1" fmla="*/ 720080 w 8784976"/>
                <a:gd name="connsiteY1" fmla="*/ 0 h 1346447"/>
                <a:gd name="connsiteX2" fmla="*/ 720601 w 8784976"/>
                <a:gd name="connsiteY2" fmla="*/ 718268 h 1346447"/>
                <a:gd name="connsiteX3" fmla="*/ 8145338 w 8784976"/>
                <a:gd name="connsiteY3" fmla="*/ 722238 h 1346447"/>
                <a:gd name="connsiteX4" fmla="*/ 8136904 w 8784976"/>
                <a:gd name="connsiteY4" fmla="*/ 216024 h 1346447"/>
                <a:gd name="connsiteX5" fmla="*/ 8784976 w 8784976"/>
                <a:gd name="connsiteY5" fmla="*/ 720080 h 1346447"/>
                <a:gd name="connsiteX6" fmla="*/ 8784976 w 8784976"/>
                <a:gd name="connsiteY6" fmla="*/ 1346447 h 1346447"/>
                <a:gd name="connsiteX7" fmla="*/ 0 w 8784976"/>
                <a:gd name="connsiteY7" fmla="*/ 1346447 h 1346447"/>
                <a:gd name="connsiteX8" fmla="*/ 0 w 8784976"/>
                <a:gd name="connsiteY8" fmla="*/ 0 h 1346447"/>
                <a:gd name="connsiteX0" fmla="*/ 0 w 9489400"/>
                <a:gd name="connsiteY0" fmla="*/ 0 h 1346447"/>
                <a:gd name="connsiteX1" fmla="*/ 720080 w 9489400"/>
                <a:gd name="connsiteY1" fmla="*/ 0 h 1346447"/>
                <a:gd name="connsiteX2" fmla="*/ 720601 w 9489400"/>
                <a:gd name="connsiteY2" fmla="*/ 718268 h 1346447"/>
                <a:gd name="connsiteX3" fmla="*/ 8145338 w 9489400"/>
                <a:gd name="connsiteY3" fmla="*/ 722238 h 1346447"/>
                <a:gd name="connsiteX4" fmla="*/ 8784976 w 9489400"/>
                <a:gd name="connsiteY4" fmla="*/ 720080 h 1346447"/>
                <a:gd name="connsiteX5" fmla="*/ 8784976 w 9489400"/>
                <a:gd name="connsiteY5" fmla="*/ 1346447 h 1346447"/>
                <a:gd name="connsiteX6" fmla="*/ 0 w 9489400"/>
                <a:gd name="connsiteY6" fmla="*/ 1346447 h 1346447"/>
                <a:gd name="connsiteX7" fmla="*/ 0 w 9489400"/>
                <a:gd name="connsiteY7" fmla="*/ 0 h 1346447"/>
                <a:gd name="connsiteX0" fmla="*/ 0 w 8784976"/>
                <a:gd name="connsiteY0" fmla="*/ 0 h 1346447"/>
                <a:gd name="connsiteX1" fmla="*/ 720080 w 8784976"/>
                <a:gd name="connsiteY1" fmla="*/ 0 h 1346447"/>
                <a:gd name="connsiteX2" fmla="*/ 720601 w 8784976"/>
                <a:gd name="connsiteY2" fmla="*/ 718268 h 1346447"/>
                <a:gd name="connsiteX3" fmla="*/ 8145338 w 8784976"/>
                <a:gd name="connsiteY3" fmla="*/ 722238 h 1346447"/>
                <a:gd name="connsiteX4" fmla="*/ 8784976 w 8784976"/>
                <a:gd name="connsiteY4" fmla="*/ 720080 h 1346447"/>
                <a:gd name="connsiteX5" fmla="*/ 8784976 w 8784976"/>
                <a:gd name="connsiteY5" fmla="*/ 1346447 h 1346447"/>
                <a:gd name="connsiteX6" fmla="*/ 0 w 8784976"/>
                <a:gd name="connsiteY6" fmla="*/ 1346447 h 1346447"/>
                <a:gd name="connsiteX7" fmla="*/ 0 w 8784976"/>
                <a:gd name="connsiteY7" fmla="*/ 0 h 1346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784976" h="1346447">
                  <a:moveTo>
                    <a:pt x="0" y="0"/>
                  </a:moveTo>
                  <a:lnTo>
                    <a:pt x="720080" y="0"/>
                  </a:lnTo>
                  <a:cubicBezTo>
                    <a:pt x="720254" y="239423"/>
                    <a:pt x="720427" y="478845"/>
                    <a:pt x="720601" y="718268"/>
                  </a:cubicBezTo>
                  <a:lnTo>
                    <a:pt x="8145338" y="722238"/>
                  </a:lnTo>
                  <a:lnTo>
                    <a:pt x="8784976" y="720080"/>
                  </a:lnTo>
                  <a:lnTo>
                    <a:pt x="8784976" y="1346447"/>
                  </a:lnTo>
                  <a:lnTo>
                    <a:pt x="0" y="134644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sz="1200" smtClean="0"/>
                <a:t>Linguistic Meta Model</a:t>
              </a:r>
              <a:br>
                <a:rPr lang="en-US" sz="1200" smtClean="0"/>
              </a:br>
              <a:r>
                <a:rPr lang="en-US" sz="1200" smtClean="0"/>
                <a:t> (LMM)</a:t>
              </a:r>
            </a:p>
          </p:txBody>
        </p:sp>
        <p:sp>
          <p:nvSpPr>
            <p:cNvPr id="12" name="Freihandform 11"/>
            <p:cNvSpPr/>
            <p:nvPr/>
          </p:nvSpPr>
          <p:spPr>
            <a:xfrm>
              <a:off x="5441239" y="2996952"/>
              <a:ext cx="2299113" cy="1347589"/>
            </a:xfrm>
            <a:custGeom>
              <a:avLst/>
              <a:gdLst>
                <a:gd name="connsiteX0" fmla="*/ 0 w 3451241"/>
                <a:gd name="connsiteY0" fmla="*/ 0 h 626368"/>
                <a:gd name="connsiteX1" fmla="*/ 3451241 w 3451241"/>
                <a:gd name="connsiteY1" fmla="*/ 0 h 626368"/>
                <a:gd name="connsiteX2" fmla="*/ 3451241 w 3451241"/>
                <a:gd name="connsiteY2" fmla="*/ 626368 h 626368"/>
                <a:gd name="connsiteX3" fmla="*/ 0 w 3451241"/>
                <a:gd name="connsiteY3" fmla="*/ 626368 h 626368"/>
                <a:gd name="connsiteX4" fmla="*/ 0 w 3451241"/>
                <a:gd name="connsiteY4" fmla="*/ 0 h 626368"/>
                <a:gd name="connsiteX0" fmla="*/ 0 w 3451241"/>
                <a:gd name="connsiteY0" fmla="*/ 0 h 626368"/>
                <a:gd name="connsiteX1" fmla="*/ 2731161 w 3451241"/>
                <a:gd name="connsiteY1" fmla="*/ 0 h 626368"/>
                <a:gd name="connsiteX2" fmla="*/ 3451241 w 3451241"/>
                <a:gd name="connsiteY2" fmla="*/ 626368 h 626368"/>
                <a:gd name="connsiteX3" fmla="*/ 0 w 3451241"/>
                <a:gd name="connsiteY3" fmla="*/ 626368 h 626368"/>
                <a:gd name="connsiteX4" fmla="*/ 0 w 3451241"/>
                <a:gd name="connsiteY4" fmla="*/ 0 h 626368"/>
                <a:gd name="connsiteX0" fmla="*/ 0 w 2738578"/>
                <a:gd name="connsiteY0" fmla="*/ 0 h 627509"/>
                <a:gd name="connsiteX1" fmla="*/ 2731161 w 2738578"/>
                <a:gd name="connsiteY1" fmla="*/ 0 h 627509"/>
                <a:gd name="connsiteX2" fmla="*/ 2738578 w 2738578"/>
                <a:gd name="connsiteY2" fmla="*/ 627509 h 627509"/>
                <a:gd name="connsiteX3" fmla="*/ 0 w 2738578"/>
                <a:gd name="connsiteY3" fmla="*/ 626368 h 627509"/>
                <a:gd name="connsiteX4" fmla="*/ 0 w 2738578"/>
                <a:gd name="connsiteY4" fmla="*/ 0 h 627509"/>
                <a:gd name="connsiteX0" fmla="*/ 0 w 2738578"/>
                <a:gd name="connsiteY0" fmla="*/ 1662 h 629171"/>
                <a:gd name="connsiteX1" fmla="*/ 2205178 w 2738578"/>
                <a:gd name="connsiteY1" fmla="*/ 0 h 629171"/>
                <a:gd name="connsiteX2" fmla="*/ 2731161 w 2738578"/>
                <a:gd name="connsiteY2" fmla="*/ 1662 h 629171"/>
                <a:gd name="connsiteX3" fmla="*/ 2738578 w 2738578"/>
                <a:gd name="connsiteY3" fmla="*/ 629171 h 629171"/>
                <a:gd name="connsiteX4" fmla="*/ 0 w 2738578"/>
                <a:gd name="connsiteY4" fmla="*/ 628030 h 629171"/>
                <a:gd name="connsiteX5" fmla="*/ 0 w 2738578"/>
                <a:gd name="connsiteY5" fmla="*/ 1662 h 629171"/>
                <a:gd name="connsiteX0" fmla="*/ 0 w 2738578"/>
                <a:gd name="connsiteY0" fmla="*/ 1662 h 629171"/>
                <a:gd name="connsiteX1" fmla="*/ 2205178 w 2738578"/>
                <a:gd name="connsiteY1" fmla="*/ 0 h 629171"/>
                <a:gd name="connsiteX2" fmla="*/ 2500453 w 2738578"/>
                <a:gd name="connsiteY2" fmla="*/ 0 h 629171"/>
                <a:gd name="connsiteX3" fmla="*/ 2731161 w 2738578"/>
                <a:gd name="connsiteY3" fmla="*/ 1662 h 629171"/>
                <a:gd name="connsiteX4" fmla="*/ 2738578 w 2738578"/>
                <a:gd name="connsiteY4" fmla="*/ 629171 h 629171"/>
                <a:gd name="connsiteX5" fmla="*/ 0 w 2738578"/>
                <a:gd name="connsiteY5" fmla="*/ 628030 h 629171"/>
                <a:gd name="connsiteX6" fmla="*/ 0 w 2738578"/>
                <a:gd name="connsiteY6" fmla="*/ 1662 h 629171"/>
                <a:gd name="connsiteX0" fmla="*/ 0 w 2738578"/>
                <a:gd name="connsiteY0" fmla="*/ 1662 h 629171"/>
                <a:gd name="connsiteX1" fmla="*/ 2227105 w 2738578"/>
                <a:gd name="connsiteY1" fmla="*/ 1662 h 629171"/>
                <a:gd name="connsiteX2" fmla="*/ 2500453 w 2738578"/>
                <a:gd name="connsiteY2" fmla="*/ 0 h 629171"/>
                <a:gd name="connsiteX3" fmla="*/ 2731161 w 2738578"/>
                <a:gd name="connsiteY3" fmla="*/ 1662 h 629171"/>
                <a:gd name="connsiteX4" fmla="*/ 2738578 w 2738578"/>
                <a:gd name="connsiteY4" fmla="*/ 629171 h 629171"/>
                <a:gd name="connsiteX5" fmla="*/ 0 w 2738578"/>
                <a:gd name="connsiteY5" fmla="*/ 628030 h 629171"/>
                <a:gd name="connsiteX6" fmla="*/ 0 w 2738578"/>
                <a:gd name="connsiteY6" fmla="*/ 1662 h 629171"/>
                <a:gd name="connsiteX0" fmla="*/ 0 w 2738578"/>
                <a:gd name="connsiteY0" fmla="*/ 720080 h 1347589"/>
                <a:gd name="connsiteX1" fmla="*/ 2227105 w 2738578"/>
                <a:gd name="connsiteY1" fmla="*/ 720080 h 1347589"/>
                <a:gd name="connsiteX2" fmla="*/ 2227105 w 2738578"/>
                <a:gd name="connsiteY2" fmla="*/ 0 h 1347589"/>
                <a:gd name="connsiteX3" fmla="*/ 2731161 w 2738578"/>
                <a:gd name="connsiteY3" fmla="*/ 720080 h 1347589"/>
                <a:gd name="connsiteX4" fmla="*/ 2738578 w 2738578"/>
                <a:gd name="connsiteY4" fmla="*/ 1347589 h 1347589"/>
                <a:gd name="connsiteX5" fmla="*/ 0 w 2738578"/>
                <a:gd name="connsiteY5" fmla="*/ 1346448 h 1347589"/>
                <a:gd name="connsiteX6" fmla="*/ 0 w 2738578"/>
                <a:gd name="connsiteY6" fmla="*/ 720080 h 1347589"/>
                <a:gd name="connsiteX0" fmla="*/ 0 w 2738578"/>
                <a:gd name="connsiteY0" fmla="*/ 720080 h 1347589"/>
                <a:gd name="connsiteX1" fmla="*/ 2155097 w 2738578"/>
                <a:gd name="connsiteY1" fmla="*/ 720080 h 1347589"/>
                <a:gd name="connsiteX2" fmla="*/ 2227105 w 2738578"/>
                <a:gd name="connsiteY2" fmla="*/ 0 h 1347589"/>
                <a:gd name="connsiteX3" fmla="*/ 2731161 w 2738578"/>
                <a:gd name="connsiteY3" fmla="*/ 720080 h 1347589"/>
                <a:gd name="connsiteX4" fmla="*/ 2738578 w 2738578"/>
                <a:gd name="connsiteY4" fmla="*/ 1347589 h 1347589"/>
                <a:gd name="connsiteX5" fmla="*/ 0 w 2738578"/>
                <a:gd name="connsiteY5" fmla="*/ 1346448 h 1347589"/>
                <a:gd name="connsiteX6" fmla="*/ 0 w 2738578"/>
                <a:gd name="connsiteY6" fmla="*/ 720080 h 1347589"/>
                <a:gd name="connsiteX0" fmla="*/ 0 w 2738578"/>
                <a:gd name="connsiteY0" fmla="*/ 720080 h 1347589"/>
                <a:gd name="connsiteX1" fmla="*/ 2155097 w 2738578"/>
                <a:gd name="connsiteY1" fmla="*/ 720080 h 1347589"/>
                <a:gd name="connsiteX2" fmla="*/ 2155097 w 2738578"/>
                <a:gd name="connsiteY2" fmla="*/ 0 h 1347589"/>
                <a:gd name="connsiteX3" fmla="*/ 2731161 w 2738578"/>
                <a:gd name="connsiteY3" fmla="*/ 720080 h 1347589"/>
                <a:gd name="connsiteX4" fmla="*/ 2738578 w 2738578"/>
                <a:gd name="connsiteY4" fmla="*/ 1347589 h 1347589"/>
                <a:gd name="connsiteX5" fmla="*/ 0 w 2738578"/>
                <a:gd name="connsiteY5" fmla="*/ 1346448 h 1347589"/>
                <a:gd name="connsiteX6" fmla="*/ 0 w 2738578"/>
                <a:gd name="connsiteY6" fmla="*/ 720080 h 1347589"/>
                <a:gd name="connsiteX0" fmla="*/ 0 w 2738578"/>
                <a:gd name="connsiteY0" fmla="*/ 720080 h 1347589"/>
                <a:gd name="connsiteX1" fmla="*/ 2155097 w 2738578"/>
                <a:gd name="connsiteY1" fmla="*/ 720080 h 1347589"/>
                <a:gd name="connsiteX2" fmla="*/ 2155097 w 2738578"/>
                <a:gd name="connsiteY2" fmla="*/ 0 h 1347589"/>
                <a:gd name="connsiteX3" fmla="*/ 2731161 w 2738578"/>
                <a:gd name="connsiteY3" fmla="*/ 0 h 1347589"/>
                <a:gd name="connsiteX4" fmla="*/ 2738578 w 2738578"/>
                <a:gd name="connsiteY4" fmla="*/ 1347589 h 1347589"/>
                <a:gd name="connsiteX5" fmla="*/ 0 w 2738578"/>
                <a:gd name="connsiteY5" fmla="*/ 1346448 h 1347589"/>
                <a:gd name="connsiteX6" fmla="*/ 0 w 2738578"/>
                <a:gd name="connsiteY6" fmla="*/ 720080 h 1347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738578" h="1347589">
                  <a:moveTo>
                    <a:pt x="0" y="720080"/>
                  </a:moveTo>
                  <a:lnTo>
                    <a:pt x="2155097" y="720080"/>
                  </a:lnTo>
                  <a:lnTo>
                    <a:pt x="2155097" y="0"/>
                  </a:lnTo>
                  <a:lnTo>
                    <a:pt x="2731161" y="0"/>
                  </a:lnTo>
                  <a:cubicBezTo>
                    <a:pt x="2733633" y="209170"/>
                    <a:pt x="2736106" y="1138419"/>
                    <a:pt x="2738578" y="1347589"/>
                  </a:cubicBezTo>
                  <a:lnTo>
                    <a:pt x="0" y="1346448"/>
                  </a:lnTo>
                  <a:lnTo>
                    <a:pt x="0" y="720080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sz="1200" smtClean="0"/>
                <a:t>Low-Level</a:t>
              </a:r>
            </a:p>
            <a:p>
              <a:pPr algn="ctr"/>
              <a:r>
                <a:rPr lang="en-US" sz="1200" smtClean="0"/>
                <a:t>LMM API</a:t>
              </a:r>
              <a:endParaRPr lang="en-US" sz="1200"/>
            </a:p>
          </p:txBody>
        </p:sp>
        <p:sp>
          <p:nvSpPr>
            <p:cNvPr id="13" name="Rechteck 12"/>
            <p:cNvSpPr/>
            <p:nvPr/>
          </p:nvSpPr>
          <p:spPr>
            <a:xfrm>
              <a:off x="6300192" y="2996952"/>
              <a:ext cx="864096" cy="648072"/>
            </a:xfrm>
            <a:prstGeom prst="rect">
              <a:avLst/>
            </a:prstGeom>
            <a:ln>
              <a:prstDash val="sysDot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smtClean="0"/>
                <a:t>Dynamic LMM API</a:t>
              </a:r>
              <a:endParaRPr lang="en-US" sz="1200"/>
            </a:p>
          </p:txBody>
        </p:sp>
        <p:sp>
          <p:nvSpPr>
            <p:cNvPr id="14" name="Rechteck 13"/>
            <p:cNvSpPr/>
            <p:nvPr/>
          </p:nvSpPr>
          <p:spPr>
            <a:xfrm>
              <a:off x="3779912" y="2996951"/>
              <a:ext cx="1080120" cy="1353863"/>
            </a:xfrm>
            <a:prstGeom prst="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smtClean="0"/>
                <a:t>Graphical Model Editor</a:t>
              </a:r>
              <a:endParaRPr lang="en-US" sz="1200"/>
            </a:p>
          </p:txBody>
        </p:sp>
        <p:sp>
          <p:nvSpPr>
            <p:cNvPr id="15" name="Rechteck 14"/>
            <p:cNvSpPr/>
            <p:nvPr/>
          </p:nvSpPr>
          <p:spPr>
            <a:xfrm>
              <a:off x="179512" y="2996952"/>
              <a:ext cx="3528392" cy="623019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smtClean="0"/>
                <a:t>Model Designer Framework</a:t>
              </a:r>
              <a:endParaRPr lang="en-US" sz="1200"/>
            </a:p>
          </p:txBody>
        </p:sp>
        <p:sp>
          <p:nvSpPr>
            <p:cNvPr id="16" name="Freihandform 15"/>
            <p:cNvSpPr/>
            <p:nvPr/>
          </p:nvSpPr>
          <p:spPr>
            <a:xfrm>
              <a:off x="4932040" y="2996953"/>
              <a:ext cx="1296144" cy="1349102"/>
            </a:xfrm>
            <a:custGeom>
              <a:avLst/>
              <a:gdLst>
                <a:gd name="connsiteX0" fmla="*/ 0 w 914400"/>
                <a:gd name="connsiteY0" fmla="*/ 0 h 914400"/>
                <a:gd name="connsiteX1" fmla="*/ 914400 w 914400"/>
                <a:gd name="connsiteY1" fmla="*/ 0 h 914400"/>
                <a:gd name="connsiteX2" fmla="*/ 914400 w 914400"/>
                <a:gd name="connsiteY2" fmla="*/ 914400 h 914400"/>
                <a:gd name="connsiteX3" fmla="*/ 0 w 914400"/>
                <a:gd name="connsiteY3" fmla="*/ 914400 h 914400"/>
                <a:gd name="connsiteX4" fmla="*/ 0 w 914400"/>
                <a:gd name="connsiteY4" fmla="*/ 0 h 914400"/>
                <a:gd name="connsiteX0" fmla="*/ 223 w 914623"/>
                <a:gd name="connsiteY0" fmla="*/ 0 h 914400"/>
                <a:gd name="connsiteX1" fmla="*/ 914623 w 914623"/>
                <a:gd name="connsiteY1" fmla="*/ 0 h 914400"/>
                <a:gd name="connsiteX2" fmla="*/ 914623 w 914623"/>
                <a:gd name="connsiteY2" fmla="*/ 914400 h 914400"/>
                <a:gd name="connsiteX3" fmla="*/ 223 w 914623"/>
                <a:gd name="connsiteY3" fmla="*/ 914400 h 914400"/>
                <a:gd name="connsiteX4" fmla="*/ 0 w 914623"/>
                <a:gd name="connsiteY4" fmla="*/ 775643 h 914400"/>
                <a:gd name="connsiteX5" fmla="*/ 223 w 914623"/>
                <a:gd name="connsiteY5" fmla="*/ 0 h 914400"/>
                <a:gd name="connsiteX0" fmla="*/ 288031 w 1202431"/>
                <a:gd name="connsiteY0" fmla="*/ 0 h 914400"/>
                <a:gd name="connsiteX1" fmla="*/ 1202431 w 1202431"/>
                <a:gd name="connsiteY1" fmla="*/ 0 h 914400"/>
                <a:gd name="connsiteX2" fmla="*/ 1202431 w 1202431"/>
                <a:gd name="connsiteY2" fmla="*/ 914400 h 914400"/>
                <a:gd name="connsiteX3" fmla="*/ 288031 w 1202431"/>
                <a:gd name="connsiteY3" fmla="*/ 914400 h 914400"/>
                <a:gd name="connsiteX4" fmla="*/ 0 w 1202431"/>
                <a:gd name="connsiteY4" fmla="*/ 360040 h 914400"/>
                <a:gd name="connsiteX5" fmla="*/ 288031 w 1202431"/>
                <a:gd name="connsiteY5" fmla="*/ 0 h 914400"/>
                <a:gd name="connsiteX0" fmla="*/ 74 w 914474"/>
                <a:gd name="connsiteY0" fmla="*/ 0 h 914400"/>
                <a:gd name="connsiteX1" fmla="*/ 914474 w 914474"/>
                <a:gd name="connsiteY1" fmla="*/ 0 h 914400"/>
                <a:gd name="connsiteX2" fmla="*/ 914474 w 914474"/>
                <a:gd name="connsiteY2" fmla="*/ 914400 h 914400"/>
                <a:gd name="connsiteX3" fmla="*/ 74 w 914474"/>
                <a:gd name="connsiteY3" fmla="*/ 914400 h 914400"/>
                <a:gd name="connsiteX4" fmla="*/ 75 w 914474"/>
                <a:gd name="connsiteY4" fmla="*/ 576064 h 914400"/>
                <a:gd name="connsiteX5" fmla="*/ 74 w 914474"/>
                <a:gd name="connsiteY5" fmla="*/ 0 h 914400"/>
                <a:gd name="connsiteX0" fmla="*/ 152400 w 1066800"/>
                <a:gd name="connsiteY0" fmla="*/ 152400 h 1066800"/>
                <a:gd name="connsiteX1" fmla="*/ 1066800 w 1066800"/>
                <a:gd name="connsiteY1" fmla="*/ 152400 h 1066800"/>
                <a:gd name="connsiteX2" fmla="*/ 1066800 w 1066800"/>
                <a:gd name="connsiteY2" fmla="*/ 1066800 h 1066800"/>
                <a:gd name="connsiteX3" fmla="*/ 152400 w 1066800"/>
                <a:gd name="connsiteY3" fmla="*/ 1066800 h 1066800"/>
                <a:gd name="connsiteX4" fmla="*/ 152400 w 1066800"/>
                <a:gd name="connsiteY4" fmla="*/ 152400 h 1066800"/>
                <a:gd name="connsiteX0" fmla="*/ 0 w 914400"/>
                <a:gd name="connsiteY0" fmla="*/ 152400 h 1066800"/>
                <a:gd name="connsiteX1" fmla="*/ 914400 w 914400"/>
                <a:gd name="connsiteY1" fmla="*/ 152400 h 1066800"/>
                <a:gd name="connsiteX2" fmla="*/ 914400 w 914400"/>
                <a:gd name="connsiteY2" fmla="*/ 1066800 h 1066800"/>
                <a:gd name="connsiteX3" fmla="*/ 0 w 914400"/>
                <a:gd name="connsiteY3" fmla="*/ 1066800 h 1066800"/>
                <a:gd name="connsiteX4" fmla="*/ 0 w 914400"/>
                <a:gd name="connsiteY4" fmla="*/ 152400 h 1066800"/>
                <a:gd name="connsiteX0" fmla="*/ 0 w 914400"/>
                <a:gd name="connsiteY0" fmla="*/ 0 h 914400"/>
                <a:gd name="connsiteX1" fmla="*/ 914400 w 914400"/>
                <a:gd name="connsiteY1" fmla="*/ 0 h 914400"/>
                <a:gd name="connsiteX2" fmla="*/ 914400 w 914400"/>
                <a:gd name="connsiteY2" fmla="*/ 914400 h 914400"/>
                <a:gd name="connsiteX3" fmla="*/ 0 w 914400"/>
                <a:gd name="connsiteY3" fmla="*/ 914400 h 914400"/>
                <a:gd name="connsiteX4" fmla="*/ 0 w 914400"/>
                <a:gd name="connsiteY4" fmla="*/ 0 h 914400"/>
                <a:gd name="connsiteX0" fmla="*/ 0 w 914400"/>
                <a:gd name="connsiteY0" fmla="*/ 0 h 914400"/>
                <a:gd name="connsiteX1" fmla="*/ 914400 w 914400"/>
                <a:gd name="connsiteY1" fmla="*/ 0 h 914400"/>
                <a:gd name="connsiteX2" fmla="*/ 914400 w 914400"/>
                <a:gd name="connsiteY2" fmla="*/ 914400 h 914400"/>
                <a:gd name="connsiteX3" fmla="*/ 235520 w 914400"/>
                <a:gd name="connsiteY3" fmla="*/ 913755 h 914400"/>
                <a:gd name="connsiteX4" fmla="*/ 0 w 914400"/>
                <a:gd name="connsiteY4" fmla="*/ 914400 h 914400"/>
                <a:gd name="connsiteX5" fmla="*/ 0 w 914400"/>
                <a:gd name="connsiteY5" fmla="*/ 0 h 914400"/>
                <a:gd name="connsiteX0" fmla="*/ 0 w 914400"/>
                <a:gd name="connsiteY0" fmla="*/ 0 h 1224136"/>
                <a:gd name="connsiteX1" fmla="*/ 914400 w 914400"/>
                <a:gd name="connsiteY1" fmla="*/ 0 h 1224136"/>
                <a:gd name="connsiteX2" fmla="*/ 914400 w 914400"/>
                <a:gd name="connsiteY2" fmla="*/ 914400 h 1224136"/>
                <a:gd name="connsiteX3" fmla="*/ 0 w 914400"/>
                <a:gd name="connsiteY3" fmla="*/ 1224136 h 1224136"/>
                <a:gd name="connsiteX4" fmla="*/ 0 w 914400"/>
                <a:gd name="connsiteY4" fmla="*/ 914400 h 1224136"/>
                <a:gd name="connsiteX5" fmla="*/ 0 w 914400"/>
                <a:gd name="connsiteY5" fmla="*/ 0 h 1224136"/>
                <a:gd name="connsiteX0" fmla="*/ 0 w 914400"/>
                <a:gd name="connsiteY0" fmla="*/ 0 h 1224136"/>
                <a:gd name="connsiteX1" fmla="*/ 914400 w 914400"/>
                <a:gd name="connsiteY1" fmla="*/ 0 h 1224136"/>
                <a:gd name="connsiteX2" fmla="*/ 914400 w 914400"/>
                <a:gd name="connsiteY2" fmla="*/ 914400 h 1224136"/>
                <a:gd name="connsiteX3" fmla="*/ 0 w 914400"/>
                <a:gd name="connsiteY3" fmla="*/ 1224136 h 1224136"/>
                <a:gd name="connsiteX4" fmla="*/ 0 w 914400"/>
                <a:gd name="connsiteY4" fmla="*/ 914400 h 1224136"/>
                <a:gd name="connsiteX5" fmla="*/ 0 w 914400"/>
                <a:gd name="connsiteY5" fmla="*/ 0 h 1224136"/>
                <a:gd name="connsiteX0" fmla="*/ 0 w 914400"/>
                <a:gd name="connsiteY0" fmla="*/ 0 h 1270066"/>
                <a:gd name="connsiteX1" fmla="*/ 914400 w 914400"/>
                <a:gd name="connsiteY1" fmla="*/ 0 h 1270066"/>
                <a:gd name="connsiteX2" fmla="*/ 914400 w 914400"/>
                <a:gd name="connsiteY2" fmla="*/ 914400 h 1270066"/>
                <a:gd name="connsiteX3" fmla="*/ 173608 w 914400"/>
                <a:gd name="connsiteY3" fmla="*/ 1189980 h 1270066"/>
                <a:gd name="connsiteX4" fmla="*/ 0 w 914400"/>
                <a:gd name="connsiteY4" fmla="*/ 1224136 h 1270066"/>
                <a:gd name="connsiteX5" fmla="*/ 0 w 914400"/>
                <a:gd name="connsiteY5" fmla="*/ 914400 h 1270066"/>
                <a:gd name="connsiteX6" fmla="*/ 0 w 914400"/>
                <a:gd name="connsiteY6" fmla="*/ 0 h 1270066"/>
                <a:gd name="connsiteX0" fmla="*/ 0 w 914400"/>
                <a:gd name="connsiteY0" fmla="*/ 0 h 1270066"/>
                <a:gd name="connsiteX1" fmla="*/ 914400 w 914400"/>
                <a:gd name="connsiteY1" fmla="*/ 0 h 1270066"/>
                <a:gd name="connsiteX2" fmla="*/ 914400 w 914400"/>
                <a:gd name="connsiteY2" fmla="*/ 914400 h 1270066"/>
                <a:gd name="connsiteX3" fmla="*/ 426020 w 914400"/>
                <a:gd name="connsiteY3" fmla="*/ 1135212 h 1270066"/>
                <a:gd name="connsiteX4" fmla="*/ 173608 w 914400"/>
                <a:gd name="connsiteY4" fmla="*/ 1189980 h 1270066"/>
                <a:gd name="connsiteX5" fmla="*/ 0 w 914400"/>
                <a:gd name="connsiteY5" fmla="*/ 1224136 h 1270066"/>
                <a:gd name="connsiteX6" fmla="*/ 0 w 914400"/>
                <a:gd name="connsiteY6" fmla="*/ 914400 h 1270066"/>
                <a:gd name="connsiteX7" fmla="*/ 0 w 914400"/>
                <a:gd name="connsiteY7" fmla="*/ 0 h 1270066"/>
                <a:gd name="connsiteX0" fmla="*/ 0 w 914400"/>
                <a:gd name="connsiteY0" fmla="*/ 0 h 1270066"/>
                <a:gd name="connsiteX1" fmla="*/ 914400 w 914400"/>
                <a:gd name="connsiteY1" fmla="*/ 0 h 1270066"/>
                <a:gd name="connsiteX2" fmla="*/ 914400 w 914400"/>
                <a:gd name="connsiteY2" fmla="*/ 914400 h 1270066"/>
                <a:gd name="connsiteX3" fmla="*/ 426020 w 914400"/>
                <a:gd name="connsiteY3" fmla="*/ 1135212 h 1270066"/>
                <a:gd name="connsiteX4" fmla="*/ 173608 w 914400"/>
                <a:gd name="connsiteY4" fmla="*/ 1189980 h 1270066"/>
                <a:gd name="connsiteX5" fmla="*/ 0 w 914400"/>
                <a:gd name="connsiteY5" fmla="*/ 1224136 h 1270066"/>
                <a:gd name="connsiteX6" fmla="*/ 0 w 914400"/>
                <a:gd name="connsiteY6" fmla="*/ 914400 h 1270066"/>
                <a:gd name="connsiteX7" fmla="*/ 0 w 914400"/>
                <a:gd name="connsiteY7" fmla="*/ 0 h 1270066"/>
                <a:gd name="connsiteX0" fmla="*/ 0 w 914400"/>
                <a:gd name="connsiteY0" fmla="*/ 0 h 1224136"/>
                <a:gd name="connsiteX1" fmla="*/ 914400 w 914400"/>
                <a:gd name="connsiteY1" fmla="*/ 0 h 1224136"/>
                <a:gd name="connsiteX2" fmla="*/ 914400 w 914400"/>
                <a:gd name="connsiteY2" fmla="*/ 914400 h 1224136"/>
                <a:gd name="connsiteX3" fmla="*/ 426020 w 914400"/>
                <a:gd name="connsiteY3" fmla="*/ 1135212 h 1224136"/>
                <a:gd name="connsiteX4" fmla="*/ 173608 w 914400"/>
                <a:gd name="connsiteY4" fmla="*/ 1189980 h 1224136"/>
                <a:gd name="connsiteX5" fmla="*/ 0 w 914400"/>
                <a:gd name="connsiteY5" fmla="*/ 1224136 h 1224136"/>
                <a:gd name="connsiteX6" fmla="*/ 0 w 914400"/>
                <a:gd name="connsiteY6" fmla="*/ 914400 h 1224136"/>
                <a:gd name="connsiteX7" fmla="*/ 0 w 914400"/>
                <a:gd name="connsiteY7" fmla="*/ 0 h 1224136"/>
                <a:gd name="connsiteX0" fmla="*/ 0 w 914400"/>
                <a:gd name="connsiteY0" fmla="*/ 0 h 1224136"/>
                <a:gd name="connsiteX1" fmla="*/ 914400 w 914400"/>
                <a:gd name="connsiteY1" fmla="*/ 0 h 1224136"/>
                <a:gd name="connsiteX2" fmla="*/ 914400 w 914400"/>
                <a:gd name="connsiteY2" fmla="*/ 914400 h 1224136"/>
                <a:gd name="connsiteX3" fmla="*/ 426020 w 914400"/>
                <a:gd name="connsiteY3" fmla="*/ 1135212 h 1224136"/>
                <a:gd name="connsiteX4" fmla="*/ 173608 w 914400"/>
                <a:gd name="connsiteY4" fmla="*/ 1189980 h 1224136"/>
                <a:gd name="connsiteX5" fmla="*/ 0 w 914400"/>
                <a:gd name="connsiteY5" fmla="*/ 1224136 h 1224136"/>
                <a:gd name="connsiteX6" fmla="*/ 0 w 914400"/>
                <a:gd name="connsiteY6" fmla="*/ 914400 h 1224136"/>
                <a:gd name="connsiteX7" fmla="*/ 0 w 914400"/>
                <a:gd name="connsiteY7" fmla="*/ 0 h 1224136"/>
                <a:gd name="connsiteX0" fmla="*/ 0 w 914400"/>
                <a:gd name="connsiteY0" fmla="*/ 0 h 1224136"/>
                <a:gd name="connsiteX1" fmla="*/ 914400 w 914400"/>
                <a:gd name="connsiteY1" fmla="*/ 0 h 1224136"/>
                <a:gd name="connsiteX2" fmla="*/ 914400 w 914400"/>
                <a:gd name="connsiteY2" fmla="*/ 914400 h 1224136"/>
                <a:gd name="connsiteX3" fmla="*/ 426020 w 914400"/>
                <a:gd name="connsiteY3" fmla="*/ 1135212 h 1224136"/>
                <a:gd name="connsiteX4" fmla="*/ 216024 w 914400"/>
                <a:gd name="connsiteY4" fmla="*/ 1224136 h 1224136"/>
                <a:gd name="connsiteX5" fmla="*/ 0 w 914400"/>
                <a:gd name="connsiteY5" fmla="*/ 1224136 h 1224136"/>
                <a:gd name="connsiteX6" fmla="*/ 0 w 914400"/>
                <a:gd name="connsiteY6" fmla="*/ 914400 h 1224136"/>
                <a:gd name="connsiteX7" fmla="*/ 0 w 914400"/>
                <a:gd name="connsiteY7" fmla="*/ 0 h 1224136"/>
                <a:gd name="connsiteX0" fmla="*/ 0 w 914400"/>
                <a:gd name="connsiteY0" fmla="*/ 0 h 1224136"/>
                <a:gd name="connsiteX1" fmla="*/ 914400 w 914400"/>
                <a:gd name="connsiteY1" fmla="*/ 0 h 1224136"/>
                <a:gd name="connsiteX2" fmla="*/ 914400 w 914400"/>
                <a:gd name="connsiteY2" fmla="*/ 914400 h 1224136"/>
                <a:gd name="connsiteX3" fmla="*/ 216024 w 914400"/>
                <a:gd name="connsiteY3" fmla="*/ 936104 h 1224136"/>
                <a:gd name="connsiteX4" fmla="*/ 216024 w 914400"/>
                <a:gd name="connsiteY4" fmla="*/ 1224136 h 1224136"/>
                <a:gd name="connsiteX5" fmla="*/ 0 w 914400"/>
                <a:gd name="connsiteY5" fmla="*/ 1224136 h 1224136"/>
                <a:gd name="connsiteX6" fmla="*/ 0 w 914400"/>
                <a:gd name="connsiteY6" fmla="*/ 914400 h 1224136"/>
                <a:gd name="connsiteX7" fmla="*/ 0 w 914400"/>
                <a:gd name="connsiteY7" fmla="*/ 0 h 1224136"/>
                <a:gd name="connsiteX0" fmla="*/ 0 w 914400"/>
                <a:gd name="connsiteY0" fmla="*/ 0 h 1224136"/>
                <a:gd name="connsiteX1" fmla="*/ 914400 w 914400"/>
                <a:gd name="connsiteY1" fmla="*/ 0 h 1224136"/>
                <a:gd name="connsiteX2" fmla="*/ 914400 w 914400"/>
                <a:gd name="connsiteY2" fmla="*/ 914400 h 1224136"/>
                <a:gd name="connsiteX3" fmla="*/ 216024 w 914400"/>
                <a:gd name="connsiteY3" fmla="*/ 936104 h 1224136"/>
                <a:gd name="connsiteX4" fmla="*/ 216024 w 914400"/>
                <a:gd name="connsiteY4" fmla="*/ 1224136 h 1224136"/>
                <a:gd name="connsiteX5" fmla="*/ 0 w 914400"/>
                <a:gd name="connsiteY5" fmla="*/ 1224136 h 1224136"/>
                <a:gd name="connsiteX6" fmla="*/ 0 w 914400"/>
                <a:gd name="connsiteY6" fmla="*/ 914400 h 1224136"/>
                <a:gd name="connsiteX7" fmla="*/ 0 w 914400"/>
                <a:gd name="connsiteY7" fmla="*/ 0 h 1224136"/>
                <a:gd name="connsiteX0" fmla="*/ 0 w 914400"/>
                <a:gd name="connsiteY0" fmla="*/ 0 h 1224136"/>
                <a:gd name="connsiteX1" fmla="*/ 914400 w 914400"/>
                <a:gd name="connsiteY1" fmla="*/ 0 h 1224136"/>
                <a:gd name="connsiteX2" fmla="*/ 914400 w 914400"/>
                <a:gd name="connsiteY2" fmla="*/ 914400 h 1224136"/>
                <a:gd name="connsiteX3" fmla="*/ 216024 w 914400"/>
                <a:gd name="connsiteY3" fmla="*/ 936104 h 1224136"/>
                <a:gd name="connsiteX4" fmla="*/ 216024 w 914400"/>
                <a:gd name="connsiteY4" fmla="*/ 1224136 h 1224136"/>
                <a:gd name="connsiteX5" fmla="*/ 0 w 914400"/>
                <a:gd name="connsiteY5" fmla="*/ 1224136 h 1224136"/>
                <a:gd name="connsiteX6" fmla="*/ 0 w 914400"/>
                <a:gd name="connsiteY6" fmla="*/ 936104 h 1224136"/>
                <a:gd name="connsiteX7" fmla="*/ 0 w 914400"/>
                <a:gd name="connsiteY7" fmla="*/ 0 h 1224136"/>
                <a:gd name="connsiteX0" fmla="*/ 0 w 1058416"/>
                <a:gd name="connsiteY0" fmla="*/ 156017 h 1380153"/>
                <a:gd name="connsiteX1" fmla="*/ 914400 w 1058416"/>
                <a:gd name="connsiteY1" fmla="*/ 156017 h 1380153"/>
                <a:gd name="connsiteX2" fmla="*/ 864096 w 1058416"/>
                <a:gd name="connsiteY2" fmla="*/ 1092121 h 1380153"/>
                <a:gd name="connsiteX3" fmla="*/ 216024 w 1058416"/>
                <a:gd name="connsiteY3" fmla="*/ 1092121 h 1380153"/>
                <a:gd name="connsiteX4" fmla="*/ 216024 w 1058416"/>
                <a:gd name="connsiteY4" fmla="*/ 1380153 h 1380153"/>
                <a:gd name="connsiteX5" fmla="*/ 0 w 1058416"/>
                <a:gd name="connsiteY5" fmla="*/ 1380153 h 1380153"/>
                <a:gd name="connsiteX6" fmla="*/ 0 w 1058416"/>
                <a:gd name="connsiteY6" fmla="*/ 1092121 h 1380153"/>
                <a:gd name="connsiteX7" fmla="*/ 0 w 1058416"/>
                <a:gd name="connsiteY7" fmla="*/ 156017 h 1380153"/>
                <a:gd name="connsiteX0" fmla="*/ 0 w 914400"/>
                <a:gd name="connsiteY0" fmla="*/ 156017 h 1380153"/>
                <a:gd name="connsiteX1" fmla="*/ 914400 w 914400"/>
                <a:gd name="connsiteY1" fmla="*/ 156017 h 1380153"/>
                <a:gd name="connsiteX2" fmla="*/ 864096 w 914400"/>
                <a:gd name="connsiteY2" fmla="*/ 1092121 h 1380153"/>
                <a:gd name="connsiteX3" fmla="*/ 216024 w 914400"/>
                <a:gd name="connsiteY3" fmla="*/ 1092121 h 1380153"/>
                <a:gd name="connsiteX4" fmla="*/ 216024 w 914400"/>
                <a:gd name="connsiteY4" fmla="*/ 1380153 h 1380153"/>
                <a:gd name="connsiteX5" fmla="*/ 0 w 914400"/>
                <a:gd name="connsiteY5" fmla="*/ 1380153 h 1380153"/>
                <a:gd name="connsiteX6" fmla="*/ 0 w 914400"/>
                <a:gd name="connsiteY6" fmla="*/ 1092121 h 1380153"/>
                <a:gd name="connsiteX7" fmla="*/ 0 w 914400"/>
                <a:gd name="connsiteY7" fmla="*/ 156017 h 1380153"/>
                <a:gd name="connsiteX0" fmla="*/ 0 w 914400"/>
                <a:gd name="connsiteY0" fmla="*/ 0 h 1224136"/>
                <a:gd name="connsiteX1" fmla="*/ 914400 w 914400"/>
                <a:gd name="connsiteY1" fmla="*/ 0 h 1224136"/>
                <a:gd name="connsiteX2" fmla="*/ 864096 w 914400"/>
                <a:gd name="connsiteY2" fmla="*/ 936104 h 1224136"/>
                <a:gd name="connsiteX3" fmla="*/ 216024 w 914400"/>
                <a:gd name="connsiteY3" fmla="*/ 936104 h 1224136"/>
                <a:gd name="connsiteX4" fmla="*/ 216024 w 914400"/>
                <a:gd name="connsiteY4" fmla="*/ 1224136 h 1224136"/>
                <a:gd name="connsiteX5" fmla="*/ 0 w 914400"/>
                <a:gd name="connsiteY5" fmla="*/ 1224136 h 1224136"/>
                <a:gd name="connsiteX6" fmla="*/ 0 w 914400"/>
                <a:gd name="connsiteY6" fmla="*/ 936104 h 1224136"/>
                <a:gd name="connsiteX7" fmla="*/ 0 w 914400"/>
                <a:gd name="connsiteY7" fmla="*/ 0 h 1224136"/>
                <a:gd name="connsiteX0" fmla="*/ 0 w 864096"/>
                <a:gd name="connsiteY0" fmla="*/ 0 h 1224136"/>
                <a:gd name="connsiteX1" fmla="*/ 864096 w 864096"/>
                <a:gd name="connsiteY1" fmla="*/ 0 h 1224136"/>
                <a:gd name="connsiteX2" fmla="*/ 864096 w 864096"/>
                <a:gd name="connsiteY2" fmla="*/ 936104 h 1224136"/>
                <a:gd name="connsiteX3" fmla="*/ 216024 w 864096"/>
                <a:gd name="connsiteY3" fmla="*/ 936104 h 1224136"/>
                <a:gd name="connsiteX4" fmla="*/ 216024 w 864096"/>
                <a:gd name="connsiteY4" fmla="*/ 1224136 h 1224136"/>
                <a:gd name="connsiteX5" fmla="*/ 0 w 864096"/>
                <a:gd name="connsiteY5" fmla="*/ 1224136 h 1224136"/>
                <a:gd name="connsiteX6" fmla="*/ 0 w 864096"/>
                <a:gd name="connsiteY6" fmla="*/ 936104 h 1224136"/>
                <a:gd name="connsiteX7" fmla="*/ 0 w 864096"/>
                <a:gd name="connsiteY7" fmla="*/ 0 h 1224136"/>
                <a:gd name="connsiteX0" fmla="*/ 144016 w 1008112"/>
                <a:gd name="connsiteY0" fmla="*/ 0 h 1224136"/>
                <a:gd name="connsiteX1" fmla="*/ 1008112 w 1008112"/>
                <a:gd name="connsiteY1" fmla="*/ 0 h 1224136"/>
                <a:gd name="connsiteX2" fmla="*/ 1008112 w 1008112"/>
                <a:gd name="connsiteY2" fmla="*/ 936104 h 1224136"/>
                <a:gd name="connsiteX3" fmla="*/ 360040 w 1008112"/>
                <a:gd name="connsiteY3" fmla="*/ 936104 h 1224136"/>
                <a:gd name="connsiteX4" fmla="*/ 360040 w 1008112"/>
                <a:gd name="connsiteY4" fmla="*/ 1224136 h 1224136"/>
                <a:gd name="connsiteX5" fmla="*/ 144016 w 1008112"/>
                <a:gd name="connsiteY5" fmla="*/ 1224136 h 1224136"/>
                <a:gd name="connsiteX6" fmla="*/ 144016 w 1008112"/>
                <a:gd name="connsiteY6" fmla="*/ 936104 h 1224136"/>
                <a:gd name="connsiteX7" fmla="*/ 144016 w 1008112"/>
                <a:gd name="connsiteY7" fmla="*/ 0 h 1224136"/>
                <a:gd name="connsiteX0" fmla="*/ 36004 w 900100"/>
                <a:gd name="connsiteY0" fmla="*/ 0 h 1224136"/>
                <a:gd name="connsiteX1" fmla="*/ 900100 w 900100"/>
                <a:gd name="connsiteY1" fmla="*/ 0 h 1224136"/>
                <a:gd name="connsiteX2" fmla="*/ 900100 w 900100"/>
                <a:gd name="connsiteY2" fmla="*/ 936104 h 1224136"/>
                <a:gd name="connsiteX3" fmla="*/ 252028 w 900100"/>
                <a:gd name="connsiteY3" fmla="*/ 936104 h 1224136"/>
                <a:gd name="connsiteX4" fmla="*/ 252028 w 900100"/>
                <a:gd name="connsiteY4" fmla="*/ 1224136 h 1224136"/>
                <a:gd name="connsiteX5" fmla="*/ 36004 w 900100"/>
                <a:gd name="connsiteY5" fmla="*/ 1224136 h 1224136"/>
                <a:gd name="connsiteX6" fmla="*/ 36004 w 900100"/>
                <a:gd name="connsiteY6" fmla="*/ 936104 h 1224136"/>
                <a:gd name="connsiteX7" fmla="*/ 36004 w 900100"/>
                <a:gd name="connsiteY7" fmla="*/ 0 h 1224136"/>
                <a:gd name="connsiteX0" fmla="*/ 0 w 864096"/>
                <a:gd name="connsiteY0" fmla="*/ 0 h 1224136"/>
                <a:gd name="connsiteX1" fmla="*/ 864096 w 864096"/>
                <a:gd name="connsiteY1" fmla="*/ 0 h 1224136"/>
                <a:gd name="connsiteX2" fmla="*/ 864096 w 864096"/>
                <a:gd name="connsiteY2" fmla="*/ 936104 h 1224136"/>
                <a:gd name="connsiteX3" fmla="*/ 216024 w 864096"/>
                <a:gd name="connsiteY3" fmla="*/ 936104 h 1224136"/>
                <a:gd name="connsiteX4" fmla="*/ 216024 w 864096"/>
                <a:gd name="connsiteY4" fmla="*/ 1224136 h 1224136"/>
                <a:gd name="connsiteX5" fmla="*/ 0 w 864096"/>
                <a:gd name="connsiteY5" fmla="*/ 1224136 h 1224136"/>
                <a:gd name="connsiteX6" fmla="*/ 0 w 864096"/>
                <a:gd name="connsiteY6" fmla="*/ 936104 h 1224136"/>
                <a:gd name="connsiteX7" fmla="*/ 0 w 864096"/>
                <a:gd name="connsiteY7" fmla="*/ 0 h 1224136"/>
                <a:gd name="connsiteX0" fmla="*/ 987 w 865083"/>
                <a:gd name="connsiteY0" fmla="*/ 0 h 1224136"/>
                <a:gd name="connsiteX1" fmla="*/ 865083 w 865083"/>
                <a:gd name="connsiteY1" fmla="*/ 0 h 1224136"/>
                <a:gd name="connsiteX2" fmla="*/ 865083 w 865083"/>
                <a:gd name="connsiteY2" fmla="*/ 936104 h 1224136"/>
                <a:gd name="connsiteX3" fmla="*/ 217011 w 865083"/>
                <a:gd name="connsiteY3" fmla="*/ 936104 h 1224136"/>
                <a:gd name="connsiteX4" fmla="*/ 217011 w 865083"/>
                <a:gd name="connsiteY4" fmla="*/ 1224136 h 1224136"/>
                <a:gd name="connsiteX5" fmla="*/ 987 w 865083"/>
                <a:gd name="connsiteY5" fmla="*/ 1224136 h 1224136"/>
                <a:gd name="connsiteX6" fmla="*/ 0 w 865083"/>
                <a:gd name="connsiteY6" fmla="*/ 1083536 h 1224136"/>
                <a:gd name="connsiteX7" fmla="*/ 987 w 865083"/>
                <a:gd name="connsiteY7" fmla="*/ 936104 h 1224136"/>
                <a:gd name="connsiteX8" fmla="*/ 987 w 865083"/>
                <a:gd name="connsiteY8" fmla="*/ 0 h 1224136"/>
                <a:gd name="connsiteX0" fmla="*/ 0 w 864096"/>
                <a:gd name="connsiteY0" fmla="*/ 0 h 1224136"/>
                <a:gd name="connsiteX1" fmla="*/ 864096 w 864096"/>
                <a:gd name="connsiteY1" fmla="*/ 0 h 1224136"/>
                <a:gd name="connsiteX2" fmla="*/ 864096 w 864096"/>
                <a:gd name="connsiteY2" fmla="*/ 936104 h 1224136"/>
                <a:gd name="connsiteX3" fmla="*/ 216024 w 864096"/>
                <a:gd name="connsiteY3" fmla="*/ 936104 h 1224136"/>
                <a:gd name="connsiteX4" fmla="*/ 216024 w 864096"/>
                <a:gd name="connsiteY4" fmla="*/ 1224136 h 1224136"/>
                <a:gd name="connsiteX5" fmla="*/ 0 w 864096"/>
                <a:gd name="connsiteY5" fmla="*/ 1224136 h 1224136"/>
                <a:gd name="connsiteX6" fmla="*/ 0 w 864096"/>
                <a:gd name="connsiteY6" fmla="*/ 936104 h 1224136"/>
                <a:gd name="connsiteX7" fmla="*/ 0 w 864096"/>
                <a:gd name="connsiteY7" fmla="*/ 0 h 1224136"/>
                <a:gd name="connsiteX0" fmla="*/ 0 w 864096"/>
                <a:gd name="connsiteY0" fmla="*/ 0 h 1224136"/>
                <a:gd name="connsiteX1" fmla="*/ 864096 w 864096"/>
                <a:gd name="connsiteY1" fmla="*/ 0 h 1224136"/>
                <a:gd name="connsiteX2" fmla="*/ 864096 w 864096"/>
                <a:gd name="connsiteY2" fmla="*/ 936104 h 1224136"/>
                <a:gd name="connsiteX3" fmla="*/ 216024 w 864096"/>
                <a:gd name="connsiteY3" fmla="*/ 936104 h 1224136"/>
                <a:gd name="connsiteX4" fmla="*/ 216024 w 864096"/>
                <a:gd name="connsiteY4" fmla="*/ 1224136 h 1224136"/>
                <a:gd name="connsiteX5" fmla="*/ 0 w 864096"/>
                <a:gd name="connsiteY5" fmla="*/ 1224136 h 1224136"/>
                <a:gd name="connsiteX6" fmla="*/ 0 w 864096"/>
                <a:gd name="connsiteY6" fmla="*/ 936104 h 1224136"/>
                <a:gd name="connsiteX7" fmla="*/ 0 w 864096"/>
                <a:gd name="connsiteY7" fmla="*/ 0 h 1224136"/>
                <a:gd name="connsiteX0" fmla="*/ 0 w 864096"/>
                <a:gd name="connsiteY0" fmla="*/ 0 h 1224136"/>
                <a:gd name="connsiteX1" fmla="*/ 864096 w 864096"/>
                <a:gd name="connsiteY1" fmla="*/ 0 h 1224136"/>
                <a:gd name="connsiteX2" fmla="*/ 864096 w 864096"/>
                <a:gd name="connsiteY2" fmla="*/ 936104 h 1224136"/>
                <a:gd name="connsiteX3" fmla="*/ 216024 w 864096"/>
                <a:gd name="connsiteY3" fmla="*/ 936104 h 1224136"/>
                <a:gd name="connsiteX4" fmla="*/ 216024 w 864096"/>
                <a:gd name="connsiteY4" fmla="*/ 1224136 h 1224136"/>
                <a:gd name="connsiteX5" fmla="*/ 0 w 864096"/>
                <a:gd name="connsiteY5" fmla="*/ 1224136 h 1224136"/>
                <a:gd name="connsiteX6" fmla="*/ 0 w 864096"/>
                <a:gd name="connsiteY6" fmla="*/ 936104 h 1224136"/>
                <a:gd name="connsiteX7" fmla="*/ 0 w 864096"/>
                <a:gd name="connsiteY7" fmla="*/ 0 h 1224136"/>
                <a:gd name="connsiteX0" fmla="*/ 0 w 864096"/>
                <a:gd name="connsiteY0" fmla="*/ 0 h 1224136"/>
                <a:gd name="connsiteX1" fmla="*/ 864096 w 864096"/>
                <a:gd name="connsiteY1" fmla="*/ 0 h 1224136"/>
                <a:gd name="connsiteX2" fmla="*/ 864096 w 864096"/>
                <a:gd name="connsiteY2" fmla="*/ 936104 h 1224136"/>
                <a:gd name="connsiteX3" fmla="*/ 216024 w 864096"/>
                <a:gd name="connsiteY3" fmla="*/ 936104 h 1224136"/>
                <a:gd name="connsiteX4" fmla="*/ 216024 w 864096"/>
                <a:gd name="connsiteY4" fmla="*/ 1224136 h 1224136"/>
                <a:gd name="connsiteX5" fmla="*/ 0 w 864096"/>
                <a:gd name="connsiteY5" fmla="*/ 1224136 h 1224136"/>
                <a:gd name="connsiteX6" fmla="*/ 0 w 864096"/>
                <a:gd name="connsiteY6" fmla="*/ 936104 h 1224136"/>
                <a:gd name="connsiteX7" fmla="*/ 0 w 864096"/>
                <a:gd name="connsiteY7" fmla="*/ 0 h 1224136"/>
                <a:gd name="connsiteX0" fmla="*/ 0 w 864096"/>
                <a:gd name="connsiteY0" fmla="*/ 0 h 1224136"/>
                <a:gd name="connsiteX1" fmla="*/ 864096 w 864096"/>
                <a:gd name="connsiteY1" fmla="*/ 0 h 1224136"/>
                <a:gd name="connsiteX2" fmla="*/ 864096 w 864096"/>
                <a:gd name="connsiteY2" fmla="*/ 936104 h 1224136"/>
                <a:gd name="connsiteX3" fmla="*/ 216024 w 864096"/>
                <a:gd name="connsiteY3" fmla="*/ 936104 h 1224136"/>
                <a:gd name="connsiteX4" fmla="*/ 216024 w 864096"/>
                <a:gd name="connsiteY4" fmla="*/ 1224136 h 1224136"/>
                <a:gd name="connsiteX5" fmla="*/ 0 w 864096"/>
                <a:gd name="connsiteY5" fmla="*/ 1224136 h 1224136"/>
                <a:gd name="connsiteX6" fmla="*/ 0 w 864096"/>
                <a:gd name="connsiteY6" fmla="*/ 936104 h 1224136"/>
                <a:gd name="connsiteX7" fmla="*/ 0 w 864096"/>
                <a:gd name="connsiteY7" fmla="*/ 0 h 1224136"/>
                <a:gd name="connsiteX0" fmla="*/ 0 w 864096"/>
                <a:gd name="connsiteY0" fmla="*/ 0 h 1748766"/>
                <a:gd name="connsiteX1" fmla="*/ 864096 w 864096"/>
                <a:gd name="connsiteY1" fmla="*/ 0 h 1748766"/>
                <a:gd name="connsiteX2" fmla="*/ 864096 w 864096"/>
                <a:gd name="connsiteY2" fmla="*/ 936104 h 1748766"/>
                <a:gd name="connsiteX3" fmla="*/ 216024 w 864096"/>
                <a:gd name="connsiteY3" fmla="*/ 936104 h 1748766"/>
                <a:gd name="connsiteX4" fmla="*/ 216024 w 864096"/>
                <a:gd name="connsiteY4" fmla="*/ 1224136 h 1748766"/>
                <a:gd name="connsiteX5" fmla="*/ 96011 w 864096"/>
                <a:gd name="connsiteY5" fmla="*/ 1748766 h 1748766"/>
                <a:gd name="connsiteX6" fmla="*/ 0 w 864096"/>
                <a:gd name="connsiteY6" fmla="*/ 1224136 h 1748766"/>
                <a:gd name="connsiteX7" fmla="*/ 0 w 864096"/>
                <a:gd name="connsiteY7" fmla="*/ 936104 h 1748766"/>
                <a:gd name="connsiteX8" fmla="*/ 0 w 864096"/>
                <a:gd name="connsiteY8" fmla="*/ 0 h 1748766"/>
                <a:gd name="connsiteX0" fmla="*/ 0 w 864096"/>
                <a:gd name="connsiteY0" fmla="*/ 0 h 1224136"/>
                <a:gd name="connsiteX1" fmla="*/ 864096 w 864096"/>
                <a:gd name="connsiteY1" fmla="*/ 0 h 1224136"/>
                <a:gd name="connsiteX2" fmla="*/ 864096 w 864096"/>
                <a:gd name="connsiteY2" fmla="*/ 936104 h 1224136"/>
                <a:gd name="connsiteX3" fmla="*/ 216024 w 864096"/>
                <a:gd name="connsiteY3" fmla="*/ 936104 h 1224136"/>
                <a:gd name="connsiteX4" fmla="*/ 216024 w 864096"/>
                <a:gd name="connsiteY4" fmla="*/ 1224136 h 1224136"/>
                <a:gd name="connsiteX5" fmla="*/ 0 w 864096"/>
                <a:gd name="connsiteY5" fmla="*/ 1224136 h 1224136"/>
                <a:gd name="connsiteX6" fmla="*/ 0 w 864096"/>
                <a:gd name="connsiteY6" fmla="*/ 936104 h 1224136"/>
                <a:gd name="connsiteX7" fmla="*/ 0 w 864096"/>
                <a:gd name="connsiteY7" fmla="*/ 0 h 1224136"/>
                <a:gd name="connsiteX0" fmla="*/ 0 w 864096"/>
                <a:gd name="connsiteY0" fmla="*/ 0 h 1224136"/>
                <a:gd name="connsiteX1" fmla="*/ 864096 w 864096"/>
                <a:gd name="connsiteY1" fmla="*/ 0 h 1224136"/>
                <a:gd name="connsiteX2" fmla="*/ 864096 w 864096"/>
                <a:gd name="connsiteY2" fmla="*/ 786945 h 1224136"/>
                <a:gd name="connsiteX3" fmla="*/ 216024 w 864096"/>
                <a:gd name="connsiteY3" fmla="*/ 936104 h 1224136"/>
                <a:gd name="connsiteX4" fmla="*/ 216024 w 864096"/>
                <a:gd name="connsiteY4" fmla="*/ 1224136 h 1224136"/>
                <a:gd name="connsiteX5" fmla="*/ 0 w 864096"/>
                <a:gd name="connsiteY5" fmla="*/ 1224136 h 1224136"/>
                <a:gd name="connsiteX6" fmla="*/ 0 w 864096"/>
                <a:gd name="connsiteY6" fmla="*/ 936104 h 1224136"/>
                <a:gd name="connsiteX7" fmla="*/ 0 w 864096"/>
                <a:gd name="connsiteY7" fmla="*/ 0 h 1224136"/>
                <a:gd name="connsiteX0" fmla="*/ 0 w 864096"/>
                <a:gd name="connsiteY0" fmla="*/ 0 h 1224136"/>
                <a:gd name="connsiteX1" fmla="*/ 864096 w 864096"/>
                <a:gd name="connsiteY1" fmla="*/ 0 h 1224136"/>
                <a:gd name="connsiteX2" fmla="*/ 864096 w 864096"/>
                <a:gd name="connsiteY2" fmla="*/ 786945 h 1224136"/>
                <a:gd name="connsiteX3" fmla="*/ 224025 w 864096"/>
                <a:gd name="connsiteY3" fmla="*/ 786945 h 1224136"/>
                <a:gd name="connsiteX4" fmla="*/ 216024 w 864096"/>
                <a:gd name="connsiteY4" fmla="*/ 1224136 h 1224136"/>
                <a:gd name="connsiteX5" fmla="*/ 0 w 864096"/>
                <a:gd name="connsiteY5" fmla="*/ 1224136 h 1224136"/>
                <a:gd name="connsiteX6" fmla="*/ 0 w 864096"/>
                <a:gd name="connsiteY6" fmla="*/ 936104 h 1224136"/>
                <a:gd name="connsiteX7" fmla="*/ 0 w 864096"/>
                <a:gd name="connsiteY7" fmla="*/ 0 h 1224136"/>
                <a:gd name="connsiteX0" fmla="*/ 0 w 864096"/>
                <a:gd name="connsiteY0" fmla="*/ 0 h 1661327"/>
                <a:gd name="connsiteX1" fmla="*/ 864096 w 864096"/>
                <a:gd name="connsiteY1" fmla="*/ 0 h 1661327"/>
                <a:gd name="connsiteX2" fmla="*/ 864096 w 864096"/>
                <a:gd name="connsiteY2" fmla="*/ 786945 h 1661327"/>
                <a:gd name="connsiteX3" fmla="*/ 224025 w 864096"/>
                <a:gd name="connsiteY3" fmla="*/ 786945 h 1661327"/>
                <a:gd name="connsiteX4" fmla="*/ 224025 w 864096"/>
                <a:gd name="connsiteY4" fmla="*/ 1661327 h 1661327"/>
                <a:gd name="connsiteX5" fmla="*/ 0 w 864096"/>
                <a:gd name="connsiteY5" fmla="*/ 1224136 h 1661327"/>
                <a:gd name="connsiteX6" fmla="*/ 0 w 864096"/>
                <a:gd name="connsiteY6" fmla="*/ 936104 h 1661327"/>
                <a:gd name="connsiteX7" fmla="*/ 0 w 864096"/>
                <a:gd name="connsiteY7" fmla="*/ 0 h 1661327"/>
                <a:gd name="connsiteX0" fmla="*/ 0 w 864096"/>
                <a:gd name="connsiteY0" fmla="*/ 0 h 1661327"/>
                <a:gd name="connsiteX1" fmla="*/ 864096 w 864096"/>
                <a:gd name="connsiteY1" fmla="*/ 0 h 1661327"/>
                <a:gd name="connsiteX2" fmla="*/ 864096 w 864096"/>
                <a:gd name="connsiteY2" fmla="*/ 786945 h 1661327"/>
                <a:gd name="connsiteX3" fmla="*/ 224025 w 864096"/>
                <a:gd name="connsiteY3" fmla="*/ 786945 h 1661327"/>
                <a:gd name="connsiteX4" fmla="*/ 224025 w 864096"/>
                <a:gd name="connsiteY4" fmla="*/ 1661327 h 1661327"/>
                <a:gd name="connsiteX5" fmla="*/ 0 w 864096"/>
                <a:gd name="connsiteY5" fmla="*/ 1661327 h 1661327"/>
                <a:gd name="connsiteX6" fmla="*/ 0 w 864096"/>
                <a:gd name="connsiteY6" fmla="*/ 936104 h 1661327"/>
                <a:gd name="connsiteX7" fmla="*/ 0 w 864096"/>
                <a:gd name="connsiteY7" fmla="*/ 0 h 1661327"/>
                <a:gd name="connsiteX0" fmla="*/ 0 w 864096"/>
                <a:gd name="connsiteY0" fmla="*/ 0 h 1661327"/>
                <a:gd name="connsiteX1" fmla="*/ 864096 w 864096"/>
                <a:gd name="connsiteY1" fmla="*/ 0 h 1661327"/>
                <a:gd name="connsiteX2" fmla="*/ 864096 w 864096"/>
                <a:gd name="connsiteY2" fmla="*/ 786945 h 1661327"/>
                <a:gd name="connsiteX3" fmla="*/ 224025 w 864096"/>
                <a:gd name="connsiteY3" fmla="*/ 786945 h 1661327"/>
                <a:gd name="connsiteX4" fmla="*/ 224025 w 864096"/>
                <a:gd name="connsiteY4" fmla="*/ 1661327 h 1661327"/>
                <a:gd name="connsiteX5" fmla="*/ 0 w 864096"/>
                <a:gd name="connsiteY5" fmla="*/ 1661327 h 1661327"/>
                <a:gd name="connsiteX6" fmla="*/ 0 w 864096"/>
                <a:gd name="connsiteY6" fmla="*/ 0 h 1661327"/>
                <a:gd name="connsiteX0" fmla="*/ 0 w 864096"/>
                <a:gd name="connsiteY0" fmla="*/ 0 h 1661327"/>
                <a:gd name="connsiteX1" fmla="*/ 864096 w 864096"/>
                <a:gd name="connsiteY1" fmla="*/ 0 h 1661327"/>
                <a:gd name="connsiteX2" fmla="*/ 864096 w 864096"/>
                <a:gd name="connsiteY2" fmla="*/ 786945 h 1661327"/>
                <a:gd name="connsiteX3" fmla="*/ 224025 w 864096"/>
                <a:gd name="connsiteY3" fmla="*/ 798057 h 1661327"/>
                <a:gd name="connsiteX4" fmla="*/ 224025 w 864096"/>
                <a:gd name="connsiteY4" fmla="*/ 1661327 h 1661327"/>
                <a:gd name="connsiteX5" fmla="*/ 0 w 864096"/>
                <a:gd name="connsiteY5" fmla="*/ 1661327 h 1661327"/>
                <a:gd name="connsiteX6" fmla="*/ 0 w 864096"/>
                <a:gd name="connsiteY6" fmla="*/ 0 h 1661327"/>
                <a:gd name="connsiteX0" fmla="*/ 0 w 864096"/>
                <a:gd name="connsiteY0" fmla="*/ 0 h 1661327"/>
                <a:gd name="connsiteX1" fmla="*/ 864096 w 864096"/>
                <a:gd name="connsiteY1" fmla="*/ 0 h 1661327"/>
                <a:gd name="connsiteX2" fmla="*/ 864096 w 864096"/>
                <a:gd name="connsiteY2" fmla="*/ 798057 h 1661327"/>
                <a:gd name="connsiteX3" fmla="*/ 224025 w 864096"/>
                <a:gd name="connsiteY3" fmla="*/ 798057 h 1661327"/>
                <a:gd name="connsiteX4" fmla="*/ 224025 w 864096"/>
                <a:gd name="connsiteY4" fmla="*/ 1661327 h 1661327"/>
                <a:gd name="connsiteX5" fmla="*/ 0 w 864096"/>
                <a:gd name="connsiteY5" fmla="*/ 1661327 h 1661327"/>
                <a:gd name="connsiteX6" fmla="*/ 0 w 864096"/>
                <a:gd name="connsiteY6" fmla="*/ 0 h 1661327"/>
                <a:gd name="connsiteX0" fmla="*/ 0 w 864096"/>
                <a:gd name="connsiteY0" fmla="*/ 0 h 1661327"/>
                <a:gd name="connsiteX1" fmla="*/ 864096 w 864096"/>
                <a:gd name="connsiteY1" fmla="*/ 0 h 1661327"/>
                <a:gd name="connsiteX2" fmla="*/ 864096 w 864096"/>
                <a:gd name="connsiteY2" fmla="*/ 798057 h 1661327"/>
                <a:gd name="connsiteX3" fmla="*/ 274940 w 864096"/>
                <a:gd name="connsiteY3" fmla="*/ 798057 h 1661327"/>
                <a:gd name="connsiteX4" fmla="*/ 224025 w 864096"/>
                <a:gd name="connsiteY4" fmla="*/ 1661327 h 1661327"/>
                <a:gd name="connsiteX5" fmla="*/ 0 w 864096"/>
                <a:gd name="connsiteY5" fmla="*/ 1661327 h 1661327"/>
                <a:gd name="connsiteX6" fmla="*/ 0 w 864096"/>
                <a:gd name="connsiteY6" fmla="*/ 0 h 1661327"/>
                <a:gd name="connsiteX0" fmla="*/ 0 w 864096"/>
                <a:gd name="connsiteY0" fmla="*/ 0 h 1684787"/>
                <a:gd name="connsiteX1" fmla="*/ 864096 w 864096"/>
                <a:gd name="connsiteY1" fmla="*/ 0 h 1684787"/>
                <a:gd name="connsiteX2" fmla="*/ 864096 w 864096"/>
                <a:gd name="connsiteY2" fmla="*/ 798057 h 1684787"/>
                <a:gd name="connsiteX3" fmla="*/ 274940 w 864096"/>
                <a:gd name="connsiteY3" fmla="*/ 798057 h 1684787"/>
                <a:gd name="connsiteX4" fmla="*/ 274940 w 864096"/>
                <a:gd name="connsiteY4" fmla="*/ 1684787 h 1684787"/>
                <a:gd name="connsiteX5" fmla="*/ 0 w 864096"/>
                <a:gd name="connsiteY5" fmla="*/ 1661327 h 1684787"/>
                <a:gd name="connsiteX6" fmla="*/ 0 w 864096"/>
                <a:gd name="connsiteY6" fmla="*/ 0 h 1684787"/>
                <a:gd name="connsiteX0" fmla="*/ 0 w 864096"/>
                <a:gd name="connsiteY0" fmla="*/ 0 h 1661328"/>
                <a:gd name="connsiteX1" fmla="*/ 864096 w 864096"/>
                <a:gd name="connsiteY1" fmla="*/ 0 h 1661328"/>
                <a:gd name="connsiteX2" fmla="*/ 864096 w 864096"/>
                <a:gd name="connsiteY2" fmla="*/ 798057 h 1661328"/>
                <a:gd name="connsiteX3" fmla="*/ 274940 w 864096"/>
                <a:gd name="connsiteY3" fmla="*/ 798057 h 1661328"/>
                <a:gd name="connsiteX4" fmla="*/ 273208 w 864096"/>
                <a:gd name="connsiteY4" fmla="*/ 1661328 h 1661328"/>
                <a:gd name="connsiteX5" fmla="*/ 0 w 864096"/>
                <a:gd name="connsiteY5" fmla="*/ 1661327 h 1661328"/>
                <a:gd name="connsiteX6" fmla="*/ 0 w 864096"/>
                <a:gd name="connsiteY6" fmla="*/ 0 h 16613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4096" h="1661328">
                  <a:moveTo>
                    <a:pt x="0" y="0"/>
                  </a:moveTo>
                  <a:lnTo>
                    <a:pt x="864096" y="0"/>
                  </a:lnTo>
                  <a:lnTo>
                    <a:pt x="864096" y="798057"/>
                  </a:lnTo>
                  <a:lnTo>
                    <a:pt x="274940" y="798057"/>
                  </a:lnTo>
                  <a:cubicBezTo>
                    <a:pt x="274363" y="1085814"/>
                    <a:pt x="273785" y="1373571"/>
                    <a:pt x="273208" y="1661328"/>
                  </a:cubicBezTo>
                  <a:lnTo>
                    <a:pt x="0" y="166132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sz="1200" smtClean="0"/>
                <a:t>Textual</a:t>
              </a:r>
              <a:br>
                <a:rPr lang="en-US" sz="1200" smtClean="0"/>
              </a:br>
              <a:r>
                <a:rPr lang="en-US" sz="1200" smtClean="0"/>
                <a:t>Model Editor</a:t>
              </a:r>
            </a:p>
          </p:txBody>
        </p:sp>
        <p:sp>
          <p:nvSpPr>
            <p:cNvPr id="17" name="Rechteck 16"/>
            <p:cNvSpPr/>
            <p:nvPr/>
          </p:nvSpPr>
          <p:spPr>
            <a:xfrm>
              <a:off x="1907704" y="3717032"/>
              <a:ext cx="864096" cy="62636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smtClean="0"/>
                <a:t>Graphics</a:t>
              </a:r>
              <a:endParaRPr lang="en-US" sz="1200"/>
            </a:p>
          </p:txBody>
        </p:sp>
        <p:sp>
          <p:nvSpPr>
            <p:cNvPr id="18" name="Rechteck 17"/>
            <p:cNvSpPr/>
            <p:nvPr/>
          </p:nvSpPr>
          <p:spPr>
            <a:xfrm>
              <a:off x="2843808" y="3717032"/>
              <a:ext cx="864096" cy="62636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smtClean="0"/>
                <a:t>Editor</a:t>
              </a:r>
              <a:endParaRPr lang="en-US" sz="1200"/>
            </a:p>
          </p:txBody>
        </p:sp>
        <p:sp>
          <p:nvSpPr>
            <p:cNvPr id="19" name="Rechteck 18"/>
            <p:cNvSpPr/>
            <p:nvPr/>
          </p:nvSpPr>
          <p:spPr>
            <a:xfrm>
              <a:off x="971600" y="3717032"/>
              <a:ext cx="864096" cy="62636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en-US" sz="1200" smtClean="0"/>
                <a:t>Java-Bean Mapping</a:t>
              </a:r>
              <a:endParaRPr lang="en-US" sz="1200"/>
            </a:p>
          </p:txBody>
        </p:sp>
        <p:sp>
          <p:nvSpPr>
            <p:cNvPr id="20" name="Rechteck 19"/>
            <p:cNvSpPr/>
            <p:nvPr/>
          </p:nvSpPr>
          <p:spPr>
            <a:xfrm>
              <a:off x="5220072" y="1772816"/>
              <a:ext cx="864096" cy="576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smtClean="0"/>
                <a:t>Model</a:t>
              </a:r>
              <a:br>
                <a:rPr lang="en-US" sz="1200" smtClean="0"/>
              </a:br>
              <a:r>
                <a:rPr lang="en-US" sz="1200" smtClean="0"/>
                <a:t>Query</a:t>
              </a:r>
              <a:endParaRPr lang="en-US" sz="1200"/>
            </a:p>
          </p:txBody>
        </p:sp>
        <p:cxnSp>
          <p:nvCxnSpPr>
            <p:cNvPr id="21" name="Gerade Verbindung 20"/>
            <p:cNvCxnSpPr/>
            <p:nvPr/>
          </p:nvCxnSpPr>
          <p:spPr>
            <a:xfrm>
              <a:off x="107504" y="2420888"/>
              <a:ext cx="8928992" cy="0"/>
            </a:xfrm>
            <a:prstGeom prst="lin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22" name="Rechteck 21"/>
            <p:cNvSpPr/>
            <p:nvPr/>
          </p:nvSpPr>
          <p:spPr>
            <a:xfrm>
              <a:off x="3203847" y="1772816"/>
              <a:ext cx="885825" cy="576064"/>
            </a:xfrm>
            <a:prstGeom prst="rect">
              <a:avLst/>
            </a:prstGeom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smtClean="0"/>
                <a:t>Team Support</a:t>
              </a:r>
              <a:endParaRPr lang="en-US" sz="1200"/>
            </a:p>
          </p:txBody>
        </p:sp>
        <p:sp>
          <p:nvSpPr>
            <p:cNvPr id="23" name="Rechteck 22"/>
            <p:cNvSpPr/>
            <p:nvPr/>
          </p:nvSpPr>
          <p:spPr>
            <a:xfrm>
              <a:off x="6156176" y="1772816"/>
              <a:ext cx="1656184" cy="576064"/>
            </a:xfrm>
            <a:prstGeom prst="rect">
              <a:avLst/>
            </a:prstGeom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smtClean="0"/>
                <a:t>Model Transformation</a:t>
              </a:r>
              <a:endParaRPr lang="en-US" sz="1200"/>
            </a:p>
          </p:txBody>
        </p:sp>
        <p:sp>
          <p:nvSpPr>
            <p:cNvPr id="24" name="Rechteck 23"/>
            <p:cNvSpPr/>
            <p:nvPr/>
          </p:nvSpPr>
          <p:spPr>
            <a:xfrm>
              <a:off x="7884368" y="1772816"/>
              <a:ext cx="1080120" cy="576064"/>
            </a:xfrm>
            <a:prstGeom prst="rect">
              <a:avLst/>
            </a:prstGeom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smtClean="0"/>
                <a:t>Model Matching</a:t>
              </a:r>
              <a:endParaRPr lang="en-US" sz="1200"/>
            </a:p>
          </p:txBody>
        </p:sp>
        <p:sp>
          <p:nvSpPr>
            <p:cNvPr id="25" name="Rechteck 24"/>
            <p:cNvSpPr/>
            <p:nvPr/>
          </p:nvSpPr>
          <p:spPr>
            <a:xfrm>
              <a:off x="4161656" y="1772816"/>
              <a:ext cx="986408" cy="5760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smtClean="0"/>
                <a:t>Model Repository</a:t>
              </a:r>
              <a:endParaRPr lang="en-US" sz="1200"/>
            </a:p>
          </p:txBody>
        </p:sp>
        <p:sp>
          <p:nvSpPr>
            <p:cNvPr id="26" name="Rechteck 25"/>
            <p:cNvSpPr/>
            <p:nvPr/>
          </p:nvSpPr>
          <p:spPr>
            <a:xfrm>
              <a:off x="7812360" y="2996952"/>
              <a:ext cx="1152128" cy="1346448"/>
            </a:xfrm>
            <a:prstGeom prst="rect">
              <a:avLst/>
            </a:prstGeom>
            <a:ln>
              <a:prstDash val="sysDot"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smtClean="0"/>
                <a:t>Dynamic Constraint Engine</a:t>
              </a:r>
              <a:endParaRPr lang="en-US" sz="1200"/>
            </a:p>
          </p:txBody>
        </p:sp>
      </p:grpSp>
    </p:spTree>
    <p:extLst>
      <p:ext uri="{BB962C8B-B14F-4D97-AF65-F5344CB8AC3E}">
        <p14:creationId xmlns:p14="http://schemas.microsoft.com/office/powerpoint/2010/main" val="332221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BT-2010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lnDef>
      <a:spPr/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UBT-2010</Template>
  <TotalTime>0</TotalTime>
  <Words>735</Words>
  <Application>Microsoft Office PowerPoint</Application>
  <PresentationFormat>Bildschirmpräsentation (4:3)</PresentationFormat>
  <Paragraphs>219</Paragraphs>
  <Slides>10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1" baseType="lpstr">
      <vt:lpstr>UBT-2010</vt:lpstr>
      <vt:lpstr>Towards an Open Meta Modeling Environment</vt:lpstr>
      <vt:lpstr>Main Business: Process Management</vt:lpstr>
      <vt:lpstr>Thus we need to …</vt:lpstr>
      <vt:lpstr>Thus we need to …</vt:lpstr>
      <vt:lpstr>Thus we need to …</vt:lpstr>
      <vt:lpstr>Solution: We use Meta Modeling</vt:lpstr>
      <vt:lpstr>Linguistic Meta Model</vt:lpstr>
      <vt:lpstr>Linking Models of Different Nature</vt:lpstr>
      <vt:lpstr>OMME – Open Meta Modeling Environment</vt:lpstr>
      <vt:lpstr>Thank You For Your Attention!</vt:lpstr>
    </vt:vector>
  </TitlesOfParts>
  <Company>UBT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an Open Meta Modeling Environment</dc:title>
  <dc:creator>Bernhard Volz</dc:creator>
  <cp:lastModifiedBy>Bernhard Volz</cp:lastModifiedBy>
  <cp:revision>62</cp:revision>
  <dcterms:created xsi:type="dcterms:W3CDTF">2010-10-10T08:34:48Z</dcterms:created>
  <dcterms:modified xsi:type="dcterms:W3CDTF">2010-10-18T00:38:38Z</dcterms:modified>
</cp:coreProperties>
</file>