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4" r:id="rId13"/>
    <p:sldId id="269" r:id="rId14"/>
    <p:sldId id="271" r:id="rId15"/>
    <p:sldId id="266" r:id="rId16"/>
    <p:sldId id="270" r:id="rId17"/>
    <p:sldId id="267" r:id="rId1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1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1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1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1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BFF"/>
    <a:srgbClr val="C5C5FF"/>
    <a:srgbClr val="6565FF"/>
    <a:srgbClr val="4747FF"/>
    <a:srgbClr val="0000FF"/>
    <a:srgbClr val="8574B0"/>
    <a:srgbClr val="6E44D8"/>
    <a:srgbClr val="AAB0BE"/>
    <a:srgbClr val="DDEBF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86" autoAdjust="0"/>
  </p:normalViewPr>
  <p:slideViewPr>
    <p:cSldViewPr snapToGrid="0" showGuides="1">
      <p:cViewPr varScale="1">
        <p:scale>
          <a:sx n="104" d="100"/>
          <a:sy n="104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C1A592C-8FD3-4CD2-BBBB-6DF4E9F361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56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75" y="534988"/>
            <a:ext cx="8223250" cy="104457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5" y="1754188"/>
            <a:ext cx="8223250" cy="665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460375" y="2457450"/>
            <a:ext cx="82232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455613" y="6435725"/>
            <a:ext cx="18002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de-DE" sz="800">
                <a:solidFill>
                  <a:schemeClr val="bg2"/>
                </a:solidFill>
              </a:rPr>
              <a:t>© Fraunhofer IESE </a:t>
            </a:r>
          </a:p>
        </p:txBody>
      </p:sp>
      <p:pic>
        <p:nvPicPr>
          <p:cNvPr id="3095" name="Picture 23" descr="iese_60mm_p3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6297613"/>
            <a:ext cx="14176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57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382588"/>
            <a:ext cx="2055812" cy="548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382588"/>
            <a:ext cx="6015038" cy="548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037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086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326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445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906588"/>
            <a:ext cx="40354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6588"/>
            <a:ext cx="40354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98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771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644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571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85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416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947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314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534988"/>
            <a:ext cx="2055812" cy="5330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534988"/>
            <a:ext cx="6015038" cy="5330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97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06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773238"/>
            <a:ext cx="4035425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5425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82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60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67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80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92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59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382588"/>
            <a:ext cx="82232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773238"/>
            <a:ext cx="822325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455613" y="6435725"/>
            <a:ext cx="18002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de-DE" sz="800">
                <a:solidFill>
                  <a:schemeClr val="bg2"/>
                </a:solidFill>
              </a:rPr>
              <a:t>© Fraunhofer IESE</a:t>
            </a:r>
          </a:p>
        </p:txBody>
      </p:sp>
      <p:pic>
        <p:nvPicPr>
          <p:cNvPr id="1044" name="Picture 20" descr="iese_60mm_p33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6297613"/>
            <a:ext cx="14176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8123238" y="5889625"/>
            <a:ext cx="552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fld id="{BD9DEBCD-1A84-46B0-9A4D-BD6CF5B8ADB0}" type="slidenum">
              <a:rPr lang="en-US" sz="1000"/>
              <a:pPr algn="r">
                <a:spcBef>
                  <a:spcPct val="50000"/>
                </a:spcBef>
              </a:pPr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1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40000"/>
        </a:spcAft>
        <a:buClr>
          <a:schemeClr val="tx2"/>
        </a:buClr>
        <a:buFont typeface="Wingdings" pitchFamily="1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eaLnBrk="1" fontAlgn="base" hangingPunct="1">
        <a:spcBef>
          <a:spcPct val="0"/>
        </a:spcBef>
        <a:spcAft>
          <a:spcPct val="40000"/>
        </a:spcAft>
        <a:buClr>
          <a:schemeClr val="tx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2pPr>
      <a:lvl3pPr marL="531813" indent="-261938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3pPr>
      <a:lvl4pPr marL="800100" indent="-266700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4pPr>
      <a:lvl5pPr marL="1079500" indent="-277813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5pPr>
      <a:lvl6pPr marL="1536700" indent="-277813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6pPr>
      <a:lvl7pPr marL="1993900" indent="-277813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7pPr>
      <a:lvl8pPr marL="2451100" indent="-277813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8pPr>
      <a:lvl9pPr marL="2908300" indent="-277813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534988"/>
            <a:ext cx="82232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906588"/>
            <a:ext cx="82232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5613" y="6435725"/>
            <a:ext cx="18002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de-DE" sz="800">
                <a:solidFill>
                  <a:schemeClr val="bg2"/>
                </a:solidFill>
              </a:rPr>
              <a:t>© Fraunhofer IESE 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60375" y="1601788"/>
            <a:ext cx="82232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5370" name="Picture 10" descr="iese_60mm_p33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6297613"/>
            <a:ext cx="14176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123238" y="5889625"/>
            <a:ext cx="552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fld id="{7665E00B-A255-4B98-8C20-46B5CB8C0AB0}" type="slidenum">
              <a:rPr lang="en-US" sz="1000"/>
              <a:pPr algn="r">
                <a:spcBef>
                  <a:spcPct val="50000"/>
                </a:spcBef>
              </a:pPr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1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1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1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1" charset="0"/>
        </a:defRPr>
      </a:lvl9pPr>
    </p:titleStyle>
    <p:bodyStyle>
      <a:lvl1pPr marL="268288" indent="-268288" algn="l" rtl="0" fontAlgn="base">
        <a:spcBef>
          <a:spcPct val="0"/>
        </a:spcBef>
        <a:spcAft>
          <a:spcPct val="40000"/>
        </a:spcAft>
        <a:buClr>
          <a:schemeClr val="tx2"/>
        </a:buClr>
        <a:buFont typeface="Wingdings" pitchFamily="1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219200" indent="-234950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2pPr>
      <a:lvl3pPr marL="1644650" indent="-24606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3pPr>
      <a:lvl4pPr marL="2066925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4pPr>
      <a:lvl5pPr marL="2489200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5pPr>
      <a:lvl6pPr marL="2946400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6pPr>
      <a:lvl7pPr marL="3403600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7pPr>
      <a:lvl8pPr marL="3860800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8pPr>
      <a:lvl9pPr marL="4318000" indent="-242888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1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Domain-specific Modeling as an Enabling Technology for SMEs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Christian Schäfer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christian.schaefer@iese.fraunhofer.de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Structure</a:t>
            </a:r>
            <a:r>
              <a:rPr lang="de-DE" dirty="0" smtClean="0"/>
              <a:t> Modeling – Metamodel</a:t>
            </a:r>
            <a:endParaRPr lang="de-DE" dirty="0"/>
          </a:p>
        </p:txBody>
      </p:sp>
      <p:pic>
        <p:nvPicPr>
          <p:cNvPr id="4098" name="Picture 2" descr="Metamodell-Konfigu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4" y="1657349"/>
            <a:ext cx="5160264" cy="439319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Metamodell-SensorSpecif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416" y="1922525"/>
            <a:ext cx="2920111" cy="369805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Anomaly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Modeling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381000" y="1771650"/>
            <a:ext cx="1971675" cy="561975"/>
          </a:xfrm>
          <a:prstGeom prst="chevron">
            <a:avLst>
              <a:gd name="adj" fmla="val 87712"/>
            </a:avLst>
          </a:prstGeom>
          <a:gradFill>
            <a:gsLst>
              <a:gs pos="0">
                <a:srgbClr val="8B8BFF"/>
              </a:gs>
              <a:gs pos="100000">
                <a:srgbClr val="6565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defTabSz="793750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1955800" y="1771650"/>
            <a:ext cx="1971675" cy="561975"/>
          </a:xfrm>
          <a:prstGeom prst="chevron">
            <a:avLst>
              <a:gd name="adj" fmla="val 87712"/>
            </a:avLst>
          </a:prstGeom>
          <a:gradFill rotWithShape="1">
            <a:gsLst>
              <a:gs pos="0">
                <a:srgbClr val="FFA817"/>
              </a:gs>
              <a:gs pos="50000">
                <a:srgbClr val="FFA817">
                  <a:gamma/>
                  <a:tint val="60784"/>
                  <a:invGamma/>
                </a:srgbClr>
              </a:gs>
              <a:gs pos="100000">
                <a:srgbClr val="FFA817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defTabSz="793750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3529013" y="1771650"/>
            <a:ext cx="1971675" cy="561975"/>
          </a:xfrm>
          <a:prstGeom prst="chevron">
            <a:avLst>
              <a:gd name="adj" fmla="val 87712"/>
            </a:avLst>
          </a:prstGeom>
          <a:gradFill rotWithShape="1">
            <a:gsLst>
              <a:gs pos="0">
                <a:srgbClr val="FFFF00">
                  <a:gamma/>
                  <a:shade val="76078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76078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 defTabSz="793750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5103813" y="1771650"/>
            <a:ext cx="1971675" cy="561975"/>
          </a:xfrm>
          <a:prstGeom prst="chevron">
            <a:avLst>
              <a:gd name="adj" fmla="val 87712"/>
            </a:avLst>
          </a:prstGeom>
          <a:gradFill rotWithShape="1">
            <a:gsLst>
              <a:gs pos="0">
                <a:srgbClr val="FF0000"/>
              </a:gs>
              <a:gs pos="100000">
                <a:srgbClr val="C0000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defTabSz="793750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6677025" y="1771650"/>
            <a:ext cx="1971675" cy="561975"/>
          </a:xfrm>
          <a:prstGeom prst="chevron">
            <a:avLst>
              <a:gd name="adj" fmla="val 87712"/>
            </a:avLst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defTabSz="793750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831850" y="1824038"/>
            <a:ext cx="1071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200" b="1" dirty="0">
                <a:latin typeface="Arial" pitchFamily="34" charset="0"/>
                <a:cs typeface="Arial" pitchFamily="34" charset="0"/>
              </a:rPr>
              <a:t>Sensor Data</a:t>
            </a:r>
          </a:p>
          <a:p>
            <a:pPr algn="ctr"/>
            <a:r>
              <a:rPr lang="de-DE" sz="1200" b="1" dirty="0" err="1">
                <a:latin typeface="Arial" pitchFamily="34" charset="0"/>
                <a:cs typeface="Arial" pitchFamily="34" charset="0"/>
              </a:rPr>
              <a:t>Acquisition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501900" y="1824038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200" b="1">
                <a:latin typeface="Arial" pitchFamily="34" charset="0"/>
                <a:cs typeface="Arial" pitchFamily="34" charset="0"/>
              </a:rPr>
              <a:t>Error</a:t>
            </a:r>
          </a:p>
          <a:p>
            <a:pPr algn="ctr"/>
            <a:r>
              <a:rPr lang="de-DE" sz="1200" b="1">
                <a:latin typeface="Arial" pitchFamily="34" charset="0"/>
                <a:cs typeface="Arial" pitchFamily="34" charset="0"/>
              </a:rPr>
              <a:t>Detection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956050" y="1824038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200" b="1">
                <a:latin typeface="Arial" pitchFamily="34" charset="0"/>
                <a:cs typeface="Arial" pitchFamily="34" charset="0"/>
              </a:rPr>
              <a:t>Logical</a:t>
            </a:r>
          </a:p>
          <a:p>
            <a:pPr algn="ctr"/>
            <a:r>
              <a:rPr lang="de-DE" sz="1200" b="1">
                <a:latin typeface="Arial" pitchFamily="34" charset="0"/>
                <a:cs typeface="Arial" pitchFamily="34" charset="0"/>
              </a:rPr>
              <a:t>Combination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611813" y="1824038"/>
            <a:ext cx="95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200" b="1">
                <a:latin typeface="Arial" pitchFamily="34" charset="0"/>
                <a:cs typeface="Arial" pitchFamily="34" charset="0"/>
              </a:rPr>
              <a:t>Anomaly</a:t>
            </a:r>
          </a:p>
          <a:p>
            <a:pPr algn="ctr"/>
            <a:r>
              <a:rPr lang="de-DE" sz="1200" b="1">
                <a:latin typeface="Arial" pitchFamily="34" charset="0"/>
                <a:cs typeface="Arial" pitchFamily="34" charset="0"/>
              </a:rPr>
              <a:t>Evaluation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7248525" y="1914525"/>
            <a:ext cx="827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sz="1200" b="1" dirty="0" err="1">
                <a:latin typeface="Arial" pitchFamily="34" charset="0"/>
                <a:cs typeface="Arial" pitchFamily="34" charset="0"/>
              </a:rPr>
              <a:t>Reaction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4" y="2505075"/>
            <a:ext cx="7720012" cy="347082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2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Anomaly</a:t>
            </a:r>
            <a:r>
              <a:rPr lang="de-DE" dirty="0" smtClean="0"/>
              <a:t> Modeling – Metamodel</a:t>
            </a:r>
            <a:endParaRPr lang="de-DE" dirty="0"/>
          </a:p>
        </p:txBody>
      </p:sp>
      <p:pic>
        <p:nvPicPr>
          <p:cNvPr id="5122" name="Picture 2" descr="Metamodell-ErrorDetectionB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82" y="2069957"/>
            <a:ext cx="3313810" cy="343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Documents and Settings\schaefer\Desktop\AnomalyHand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19" y="1715678"/>
            <a:ext cx="6668563" cy="43884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4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Hardware Details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ATmega128: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8 Bit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Mikrocontroller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128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kByte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Flash-Memory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kByte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EEPROM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kByte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SRAM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16 MHz Clock Frequency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10 inputs for analogue, linear sensors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Precision: 4 x 12Bit, 6 x 8Bit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10 binary outputs</a:t>
            </a:r>
          </a:p>
        </p:txBody>
      </p:sp>
      <p:pic>
        <p:nvPicPr>
          <p:cNvPr id="4" name="Picture 3" descr="C:\Documents and Settings\schaefer\Desktop\LCCU Prototy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7503" b="16017"/>
          <a:stretch/>
        </p:blipFill>
        <p:spPr bwMode="auto">
          <a:xfrm>
            <a:off x="4837176" y="2651759"/>
            <a:ext cx="3986784" cy="218541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Model Transformation &amp; Code Generation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Firm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1037658"/>
            <a:ext cx="8296276" cy="565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4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Implementation Details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Implementation realized in Java as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Eclipse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plug-ins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Eclipse Modeling Framework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EMF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):  Creation of Language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Metamodels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Graphical Modeling Framework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GMF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):  Graphical editor for EMF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Metamodels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Acceleo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Code Generation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EMF </a:t>
            </a:r>
            <a:r>
              <a:rPr lang="en-US" smtClean="0">
                <a:latin typeface="Arial" pitchFamily="34" charset="0"/>
                <a:cs typeface="Arial" pitchFamily="34" charset="0"/>
              </a:rPr>
              <a:t>&amp; GMF Code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Generators provide basic implementations for Language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Metamodels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Editors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Manual customization of implementation possible</a:t>
            </a:r>
          </a:p>
        </p:txBody>
      </p:sp>
    </p:spTree>
    <p:extLst>
      <p:ext uri="{BB962C8B-B14F-4D97-AF65-F5344CB8AC3E}">
        <p14:creationId xmlns:p14="http://schemas.microsoft.com/office/powerpoint/2010/main" val="5370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Conclusion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Domain-specific </a:t>
            </a:r>
            <a:r>
              <a:rPr lang="en-US" smtClean="0">
                <a:latin typeface="Arial" pitchFamily="34" charset="0"/>
                <a:cs typeface="Arial" pitchFamily="34" charset="0"/>
                <a:sym typeface="Wingdings" pitchFamily="2" charset="2"/>
              </a:rPr>
              <a:t>Solution</a:t>
            </a:r>
            <a:r>
              <a:rPr lang="en-US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Font typeface="Wingdings"/>
              <a:buChar char="à"/>
            </a:pPr>
            <a:r>
              <a:rPr lang="en-US" smtClean="0">
                <a:latin typeface="Arial" pitchFamily="34" charset="0"/>
                <a:cs typeface="Arial" pitchFamily="34" charset="0"/>
                <a:sym typeface="Wingdings" pitchFamily="2" charset="2"/>
              </a:rPr>
              <a:t>Easily usable by domain experts</a:t>
            </a:r>
          </a:p>
          <a:p>
            <a:pPr lvl="1">
              <a:buFont typeface="Wingdings"/>
              <a:buChar char="à"/>
            </a:pPr>
            <a:r>
              <a:rPr lang="en-US" smtClean="0">
                <a:latin typeface="Arial" pitchFamily="34" charset="0"/>
                <a:cs typeface="Arial" pitchFamily="34" charset="0"/>
                <a:sym typeface="Wingdings" pitchFamily="2" charset="2"/>
              </a:rPr>
              <a:t>Low development costs</a:t>
            </a:r>
          </a:p>
          <a:p>
            <a:pPr lvl="1">
              <a:buFont typeface="Wingdings"/>
              <a:buChar char="à"/>
            </a:pPr>
            <a:r>
              <a:rPr lang="en-US" smtClean="0">
                <a:latin typeface="Arial" pitchFamily="34" charset="0"/>
                <a:cs typeface="Arial" pitchFamily="34" charset="0"/>
              </a:rPr>
              <a:t>Short development times</a:t>
            </a:r>
          </a:p>
          <a:p>
            <a:pPr lvl="1">
              <a:buFont typeface="Wingdings"/>
              <a:buChar char="à"/>
            </a:pPr>
            <a:r>
              <a:rPr lang="en-US" smtClean="0">
                <a:latin typeface="Arial" pitchFamily="34" charset="0"/>
                <a:cs typeface="Arial" pitchFamily="34" charset="0"/>
              </a:rPr>
              <a:t>High quality</a:t>
            </a:r>
          </a:p>
          <a:p>
            <a:pPr>
              <a:buFont typeface="Wingdings"/>
              <a:buChar char="à"/>
            </a:pPr>
            <a:r>
              <a:rPr lang="en-US" smtClean="0">
                <a:latin typeface="Arial" pitchFamily="34" charset="0"/>
                <a:cs typeface="Arial" pitchFamily="34" charset="0"/>
              </a:rPr>
              <a:t>Key technology for entering a new market</a:t>
            </a:r>
          </a:p>
          <a:p>
            <a:pPr>
              <a:buFont typeface="Wingdings"/>
              <a:buChar char="à"/>
            </a:pPr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Eclipse-based Solution:</a:t>
            </a:r>
          </a:p>
          <a:p>
            <a:pPr lvl="1">
              <a:buFont typeface="Wingdings"/>
              <a:buChar char="à"/>
            </a:pPr>
            <a:r>
              <a:rPr lang="en-US" smtClean="0">
                <a:latin typeface="Arial" pitchFamily="34" charset="0"/>
                <a:cs typeface="Arial" pitchFamily="34" charset="0"/>
                <a:sym typeface="Wingdings" pitchFamily="2" charset="2"/>
              </a:rPr>
              <a:t>Low license costs</a:t>
            </a:r>
          </a:p>
          <a:p>
            <a:pPr lvl="1">
              <a:buFont typeface="Wingdings"/>
              <a:buChar char="à"/>
            </a:pPr>
            <a:r>
              <a:rPr lang="en-US" smtClean="0">
                <a:latin typeface="Arial" pitchFamily="34" charset="0"/>
                <a:cs typeface="Arial" pitchFamily="34" charset="0"/>
                <a:sym typeface="Wingdings" pitchFamily="2" charset="2"/>
              </a:rPr>
              <a:t>Easy to extend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Problem Description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Overall Language Development Approach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Structure Modeling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Anomaly Modeling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Hardware Details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Model Transformation &amp; Code Generation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Implementation Details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Problem Description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Condition Monitoring Systems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2249488"/>
            <a:ext cx="1920875" cy="247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5" r="25375" b="73091"/>
          <a:stretch>
            <a:fillRect/>
          </a:stretch>
        </p:blipFill>
        <p:spPr bwMode="auto">
          <a:xfrm>
            <a:off x="3448050" y="2308225"/>
            <a:ext cx="82073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57175" y="1746250"/>
            <a:ext cx="3282950" cy="13573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CEDCFE">
                  <a:shade val="67500"/>
                  <a:satMod val="115000"/>
                </a:srgbClr>
              </a:gs>
              <a:gs pos="100000">
                <a:srgbClr val="CEDCF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93750"/>
            <a:r>
              <a:rPr lang="en-US" sz="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800" smtClean="0">
                <a:latin typeface="Arial" pitchFamily="34" charset="0"/>
                <a:cs typeface="Arial" pitchFamily="34" charset="0"/>
              </a:rPr>
            </a:br>
            <a:r>
              <a:rPr lang="en-US" sz="1600" b="1" smtClean="0">
                <a:latin typeface="Arial" pitchFamily="34" charset="0"/>
                <a:cs typeface="Arial" pitchFamily="34" charset="0"/>
              </a:rPr>
              <a:t>Data Acquisition</a:t>
            </a:r>
          </a:p>
          <a:p>
            <a:pPr defTabSz="793750"/>
            <a:endParaRPr lang="en-US" sz="1600" b="1" smtClean="0">
              <a:latin typeface="Arial" pitchFamily="34" charset="0"/>
              <a:cs typeface="Arial" pitchFamily="34" charset="0"/>
            </a:endParaRPr>
          </a:p>
          <a:p>
            <a:pPr marL="85725" indent="-85725" defTabSz="793750">
              <a:buFontTx/>
              <a:buChar char="•"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Pressure, viscosity, pollution, etc.</a:t>
            </a:r>
          </a:p>
          <a:p>
            <a:pPr marL="85725" indent="-85725" defTabSz="793750">
              <a:buFontTx/>
              <a:buChar char="•"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Manufacturer-independent sensors</a:t>
            </a:r>
          </a:p>
          <a:p>
            <a:pPr marL="85725" indent="-85725" defTabSz="793750">
              <a:buFontTx/>
              <a:buChar char="•"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Use of existing sensors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5" descr="Sens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865313"/>
            <a:ext cx="855663" cy="41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5268913" y="1763713"/>
            <a:ext cx="3505200" cy="13700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CEDCFE">
                  <a:shade val="67500"/>
                  <a:satMod val="115000"/>
                </a:srgbClr>
              </a:gs>
              <a:gs pos="100000">
                <a:srgbClr val="CEDCF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/>
          <a:lstStyle/>
          <a:p>
            <a:pPr algn="r" defTabSz="793750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 defTabSz="79375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Data Evaluation</a:t>
            </a:r>
          </a:p>
          <a:p>
            <a:pPr algn="r" defTabSz="793750">
              <a:buFontTx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85725" indent="-85725" defTabSz="793750">
              <a:buFontTx/>
              <a:buChar char="•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Continously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at the facility</a:t>
            </a:r>
          </a:p>
          <a:p>
            <a:pPr marL="85725" indent="-85725" defTabSz="793750">
              <a:buFontTx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Detection / prediction of anomalies</a:t>
            </a:r>
          </a:p>
          <a:p>
            <a:pPr marL="85725" indent="-85725" defTabSz="793750">
              <a:buFontTx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Intervention in case of anomalies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5276850" y="4310063"/>
            <a:ext cx="3551238" cy="1522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CEDCFE">
                  <a:shade val="67500"/>
                  <a:satMod val="115000"/>
                </a:srgbClr>
              </a:gs>
              <a:gs pos="100000">
                <a:srgbClr val="CEDCF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rIns="90000"/>
          <a:lstStyle/>
          <a:p>
            <a:pPr algn="r" defTabSz="793750">
              <a:tabLst>
                <a:tab pos="717550" algn="l"/>
              </a:tabLst>
            </a:pPr>
            <a:endParaRPr lang="en-US" sz="800" b="1" smtClean="0">
              <a:latin typeface="Arial" pitchFamily="34" charset="0"/>
              <a:cs typeface="Arial" pitchFamily="34" charset="0"/>
            </a:endParaRPr>
          </a:p>
          <a:p>
            <a:pPr algn="r" defTabSz="793750">
              <a:tabLst>
                <a:tab pos="717550" algn="l"/>
              </a:tabLst>
            </a:pPr>
            <a:r>
              <a:rPr lang="en-US" sz="1600" b="1" smtClean="0">
                <a:latin typeface="Arial" pitchFamily="34" charset="0"/>
                <a:cs typeface="Arial" pitchFamily="34" charset="0"/>
              </a:rPr>
              <a:t>Data Transmission</a:t>
            </a:r>
          </a:p>
          <a:p>
            <a:pPr algn="r" defTabSz="793750">
              <a:buFontTx/>
              <a:buChar char="•"/>
              <a:tabLst>
                <a:tab pos="717550" algn="l"/>
              </a:tabLst>
            </a:pPr>
            <a:endParaRPr lang="en-US" sz="1600" smtClean="0">
              <a:latin typeface="Arial" pitchFamily="34" charset="0"/>
              <a:cs typeface="Arial" pitchFamily="34" charset="0"/>
            </a:endParaRPr>
          </a:p>
          <a:p>
            <a:pPr marL="85725" lvl="1" indent="-85725" defTabSz="793750">
              <a:buFontTx/>
              <a:buChar char="•"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Data transmission via GPRS</a:t>
            </a:r>
          </a:p>
          <a:p>
            <a:pPr marL="85725" lvl="1" indent="-85725" defTabSz="793750">
              <a:buFontTx/>
              <a:buChar char="•"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Transmission of measurement data</a:t>
            </a:r>
          </a:p>
          <a:p>
            <a:pPr marL="85725" lvl="1" indent="-85725" defTabSz="793750">
              <a:buFontTx/>
              <a:buChar char="•"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Notification in case of anomalies occurrence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4327525"/>
            <a:ext cx="819150" cy="55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265113" y="4310063"/>
            <a:ext cx="3282950" cy="15367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CEDCFE">
                  <a:shade val="67500"/>
                  <a:satMod val="115000"/>
                </a:srgbClr>
              </a:gs>
              <a:gs pos="100000">
                <a:srgbClr val="CEDCF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93750">
              <a:tabLst>
                <a:tab pos="88900" algn="l"/>
              </a:tabLst>
            </a:pPr>
            <a:r>
              <a:rPr lang="en-US" sz="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800" smtClean="0">
                <a:latin typeface="Arial" pitchFamily="34" charset="0"/>
                <a:cs typeface="Arial" pitchFamily="34" charset="0"/>
              </a:rPr>
            </a:br>
            <a:r>
              <a:rPr lang="en-US" sz="1600" b="1" smtClean="0">
                <a:latin typeface="Arial" pitchFamily="34" charset="0"/>
                <a:cs typeface="Arial" pitchFamily="34" charset="0"/>
              </a:rPr>
              <a:t>Remote Maintenance</a:t>
            </a:r>
          </a:p>
          <a:p>
            <a:pPr defTabSz="793750">
              <a:tabLst>
                <a:tab pos="88900" algn="l"/>
              </a:tabLst>
            </a:pPr>
            <a:endParaRPr lang="en-US" sz="1600" b="1" smtClean="0">
              <a:latin typeface="Arial" pitchFamily="34" charset="0"/>
              <a:cs typeface="Arial" pitchFamily="34" charset="0"/>
            </a:endParaRPr>
          </a:p>
          <a:p>
            <a:pPr marL="85725" indent="-85725" defTabSz="793750">
              <a:buFontTx/>
              <a:buChar char="•"/>
              <a:tabLst>
                <a:tab pos="88900" algn="l"/>
              </a:tabLst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Remote supervision of facilities</a:t>
            </a:r>
          </a:p>
          <a:p>
            <a:pPr marL="85725" indent="-85725" defTabSz="793750">
              <a:buFontTx/>
              <a:buChar char="•"/>
              <a:tabLst>
                <a:tab pos="88900" algn="l"/>
              </a:tabLst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Detailed data analysis</a:t>
            </a:r>
          </a:p>
          <a:p>
            <a:pPr marL="85725" indent="-85725" defTabSz="793750">
              <a:buFontTx/>
              <a:buChar char="•"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Intervention in case of anomalies occurrence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033713"/>
            <a:ext cx="788987" cy="7191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3" name="Picture 4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2314575"/>
            <a:ext cx="1000125" cy="730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4" name="Picture 4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2967038"/>
            <a:ext cx="803275" cy="8032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" name="Picture 5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819525"/>
            <a:ext cx="879475" cy="728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6" name="Picture 5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817938"/>
            <a:ext cx="788988" cy="747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8" name="Picture 53" descr="Monitor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4356100"/>
            <a:ext cx="684212" cy="53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41" y="1828801"/>
            <a:ext cx="635118" cy="485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Traditional Solution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 rot="10800000" flipH="1">
            <a:off x="4429125" y="3001169"/>
            <a:ext cx="1406525" cy="11557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78287" y="4672806"/>
            <a:ext cx="3325813" cy="10588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0000">
                <a:srgbClr val="CEDCFE">
                  <a:shade val="67500"/>
                  <a:satMod val="115000"/>
                </a:srgbClr>
              </a:gs>
              <a:gs pos="100000">
                <a:srgbClr val="CEDCFE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97325" y="4563269"/>
            <a:ext cx="3328987" cy="110013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0000">
                <a:srgbClr val="CEDCFE">
                  <a:shade val="67500"/>
                  <a:satMod val="115000"/>
                </a:srgbClr>
              </a:gs>
              <a:gs pos="100000">
                <a:srgbClr val="CEDCFE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27475" y="4482306"/>
            <a:ext cx="3316287" cy="1120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0000">
                <a:srgbClr val="CEDCFE">
                  <a:shade val="67500"/>
                  <a:satMod val="115000"/>
                </a:srgbClr>
              </a:gs>
              <a:gs pos="100000">
                <a:srgbClr val="CEDCFE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1037" y="2848769"/>
            <a:ext cx="3178175" cy="954087"/>
          </a:xfrm>
          <a:prstGeom prst="rect">
            <a:avLst/>
          </a:prstGeom>
          <a:gradFill flip="none" rotWithShape="1">
            <a:gsLst>
              <a:gs pos="0">
                <a:srgbClr val="DFFFD5">
                  <a:shade val="30000"/>
                  <a:satMod val="115000"/>
                </a:srgbClr>
              </a:gs>
              <a:gs pos="50000">
                <a:srgbClr val="DFFFD5">
                  <a:shade val="67500"/>
                  <a:satMod val="115000"/>
                </a:srgbClr>
              </a:gs>
              <a:gs pos="100000">
                <a:srgbClr val="DFFFD5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81437" y="4175919"/>
            <a:ext cx="1452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 i="1" smtClean="0">
                <a:latin typeface="Arial" pitchFamily="34" charset="0"/>
                <a:cs typeface="Arial" pitchFamily="34" charset="0"/>
              </a:rPr>
              <a:t>Customer Project</a:t>
            </a:r>
            <a:endParaRPr lang="en-US" sz="1200" b="1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2" descr="JavaSourceScreensh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2931319"/>
            <a:ext cx="827087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4737100" y="4521994"/>
            <a:ext cx="787400" cy="1003300"/>
            <a:chOff x="553" y="1155"/>
            <a:chExt cx="1022" cy="1301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1155"/>
              <a:ext cx="1011" cy="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5" r="25375" b="73091"/>
            <a:stretch>
              <a:fillRect/>
            </a:stretch>
          </p:blipFill>
          <p:spPr bwMode="auto">
            <a:xfrm>
              <a:off x="553" y="1186"/>
              <a:ext cx="43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58812" y="2577306"/>
            <a:ext cx="1171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 i="1" smtClean="0">
                <a:latin typeface="Arial" pitchFamily="34" charset="0"/>
                <a:cs typeface="Arial" pitchFamily="34" charset="0"/>
              </a:rPr>
              <a:t>Basic System</a:t>
            </a:r>
            <a:endParaRPr lang="en-US" sz="1200" b="1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980531"/>
            <a:ext cx="1228725" cy="93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5741193" y="3099594"/>
            <a:ext cx="1876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smtClean="0">
                <a:latin typeface="Arial" pitchFamily="34" charset="0"/>
                <a:cs typeface="Arial" pitchFamily="34" charset="0"/>
              </a:rPr>
              <a:t>Manual Adaptation</a:t>
            </a:r>
            <a:br>
              <a:rPr lang="en-US" sz="1600" smtClean="0">
                <a:latin typeface="Arial" pitchFamily="34" charset="0"/>
                <a:cs typeface="Arial" pitchFamily="34" charset="0"/>
              </a:rPr>
            </a:br>
            <a:r>
              <a:rPr lang="en-US" sz="1600" smtClean="0">
                <a:latin typeface="Arial" pitchFamily="34" charset="0"/>
                <a:cs typeface="Arial" pitchFamily="34" charset="0"/>
              </a:rPr>
              <a:t>(i.e. Programming)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8" descr="JavaSourceScreensho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780506"/>
            <a:ext cx="1158875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9" descr="JavaSourceScreensho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3053556"/>
            <a:ext cx="1158875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2308225" y="3217069"/>
            <a:ext cx="47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5624512" y="5091906"/>
            <a:ext cx="47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35"/>
          <p:cNvSpPr>
            <a:spLocks noChangeArrowheads="1"/>
          </p:cNvSpPr>
          <p:nvPr/>
        </p:nvSpPr>
        <p:spPr bwMode="auto">
          <a:xfrm>
            <a:off x="5021262" y="1759744"/>
            <a:ext cx="768350" cy="1127125"/>
          </a:xfrm>
          <a:prstGeom prst="downArrow">
            <a:avLst>
              <a:gd name="adj1" fmla="val 50000"/>
              <a:gd name="adj2" fmla="val 36674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eaVert"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5661818" y="1888331"/>
            <a:ext cx="208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smtClean="0">
                <a:latin typeface="Arial" pitchFamily="34" charset="0"/>
                <a:cs typeface="Arial" pitchFamily="34" charset="0"/>
              </a:rPr>
              <a:t>Manual Planning </a:t>
            </a:r>
          </a:p>
          <a:p>
            <a:r>
              <a:rPr lang="en-US" sz="1600" smtClean="0">
                <a:latin typeface="Arial" pitchFamily="34" charset="0"/>
                <a:cs typeface="Arial" pitchFamily="34" charset="0"/>
              </a:rPr>
              <a:t>of Customer Projects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4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199601"/>
              </p:ext>
            </p:extLst>
          </p:nvPr>
        </p:nvGraphicFramePr>
        <p:xfrm>
          <a:off x="5756275" y="3998913"/>
          <a:ext cx="1951038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HOTO-PAINT" r:id="rId8" imgW="6400271" imgH="6400271" progId="CorelPHOTOPAINT.Image.14">
                  <p:embed/>
                </p:oleObj>
              </mc:Choice>
              <mc:Fallback>
                <p:oleObj name="PHOTO-PAINT" r:id="rId8" imgW="6400271" imgH="6400271" progId="CorelPHOTOPAINT.Image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CCCCFF"/>
                          </a:clrFrom>
                          <a:clrTo>
                            <a:srgbClr val="CCCC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3998913"/>
                        <a:ext cx="1951038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7" y="4791869"/>
            <a:ext cx="1228725" cy="93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4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8" grpId="0"/>
      <p:bldP spid="22" grpId="0" animBg="1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Problems of the Traditional Solution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Manual</a:t>
            </a:r>
            <a:r>
              <a:rPr lang="en-US" smtClean="0">
                <a:latin typeface="Arial" pitchFamily="34" charset="0"/>
                <a:cs typeface="Arial" pitchFamily="34" charset="0"/>
              </a:rPr>
              <a:t> extension / adaptation for each customer project</a:t>
            </a:r>
          </a:p>
          <a:p>
            <a:pPr lvl="1">
              <a:buFont typeface="Wingdings" pitchFamily="2" charset="2"/>
              <a:buChar char="à"/>
            </a:pPr>
            <a:r>
              <a:rPr lang="en-US" b="1" smtClean="0">
                <a:latin typeface="Arial" pitchFamily="34" charset="0"/>
                <a:cs typeface="Arial" pitchFamily="34" charset="0"/>
                <a:sym typeface="Wingdings" pitchFamily="2" charset="2"/>
              </a:rPr>
              <a:t>High</a:t>
            </a:r>
            <a:r>
              <a:rPr lang="en-US" smtClean="0">
                <a:latin typeface="Arial" pitchFamily="34" charset="0"/>
                <a:cs typeface="Arial" pitchFamily="34" charset="0"/>
                <a:sym typeface="Wingdings" pitchFamily="2" charset="2"/>
              </a:rPr>
              <a:t> development time</a:t>
            </a:r>
          </a:p>
          <a:p>
            <a:pPr lvl="1">
              <a:buFont typeface="Wingdings" pitchFamily="2" charset="2"/>
              <a:buChar char="à"/>
            </a:pPr>
            <a:r>
              <a:rPr lang="en-US" b="1" smtClean="0">
                <a:latin typeface="Arial" pitchFamily="34" charset="0"/>
                <a:cs typeface="Arial" pitchFamily="34" charset="0"/>
                <a:sym typeface="Wingdings" pitchFamily="2" charset="2"/>
              </a:rPr>
              <a:t>High</a:t>
            </a:r>
            <a:r>
              <a:rPr lang="en-US" smtClean="0">
                <a:latin typeface="Arial" pitchFamily="34" charset="0"/>
                <a:cs typeface="Arial" pitchFamily="34" charset="0"/>
                <a:sym typeface="Wingdings" pitchFamily="2" charset="2"/>
              </a:rPr>
              <a:t> development costs</a:t>
            </a:r>
          </a:p>
          <a:p>
            <a:pPr lvl="1">
              <a:buFont typeface="Wingdings" pitchFamily="2" charset="2"/>
              <a:buChar char="à"/>
            </a:pPr>
            <a:r>
              <a:rPr lang="en-US" smtClean="0">
                <a:latin typeface="Arial" pitchFamily="34" charset="0"/>
                <a:cs typeface="Arial" pitchFamily="34" charset="0"/>
                <a:sym typeface="Wingdings" pitchFamily="2" charset="2"/>
              </a:rPr>
              <a:t>Very </a:t>
            </a:r>
            <a:r>
              <a:rPr lang="en-US" b="1" smtClean="0">
                <a:latin typeface="Arial" pitchFamily="34" charset="0"/>
                <a:cs typeface="Arial" pitchFamily="34" charset="0"/>
                <a:sym typeface="Wingdings" pitchFamily="2" charset="2"/>
              </a:rPr>
              <a:t>error-prone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à"/>
            </a:pPr>
            <a:endParaRPr lang="en-US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b="1" smtClean="0">
                <a:latin typeface="Arial" pitchFamily="34" charset="0"/>
                <a:cs typeface="Arial" pitchFamily="34" charset="0"/>
                <a:sym typeface="Wingdings" pitchFamily="2" charset="2"/>
              </a:rPr>
              <a:t>Poor market opportunities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DSM Solution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038475" y="1852855"/>
            <a:ext cx="38055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Automatic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code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generation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-installation</a:t>
            </a:r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5858936" y="2643025"/>
            <a:ext cx="810151" cy="1085850"/>
          </a:xfrm>
          <a:custGeom>
            <a:avLst/>
            <a:gdLst>
              <a:gd name="T0" fmla="*/ 0 w 627"/>
              <a:gd name="T1" fmla="*/ 0 h 469"/>
              <a:gd name="T2" fmla="*/ 627 w 627"/>
              <a:gd name="T3" fmla="*/ 0 h 469"/>
              <a:gd name="T4" fmla="*/ 627 w 627"/>
              <a:gd name="T5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7" h="469">
                <a:moveTo>
                  <a:pt x="0" y="0"/>
                </a:moveTo>
                <a:lnTo>
                  <a:pt x="627" y="0"/>
                </a:lnTo>
                <a:lnTo>
                  <a:pt x="627" y="469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4672013" y="4173375"/>
            <a:ext cx="3968750" cy="105886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0000">
                <a:srgbClr val="CEDCFE">
                  <a:shade val="67500"/>
                  <a:satMod val="115000"/>
                </a:srgbClr>
              </a:gs>
              <a:gs pos="100000">
                <a:srgbClr val="CEDCF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694238" y="4082887"/>
            <a:ext cx="4002087" cy="11001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0000">
                <a:srgbClr val="CEDCFE">
                  <a:shade val="67500"/>
                  <a:satMod val="115000"/>
                </a:srgbClr>
              </a:gs>
              <a:gs pos="100000">
                <a:srgbClr val="CEDCF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603750" y="4001925"/>
            <a:ext cx="4010025" cy="1120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50000">
                <a:srgbClr val="CEDCFE">
                  <a:shade val="67500"/>
                  <a:satMod val="115000"/>
                </a:srgbClr>
              </a:gs>
              <a:gs pos="100000">
                <a:srgbClr val="CEDCF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6"/>
          <p:cNvGrpSpPr>
            <a:grpSpLocks/>
          </p:cNvGrpSpPr>
          <p:nvPr/>
        </p:nvGrpSpPr>
        <p:grpSpPr bwMode="auto">
          <a:xfrm>
            <a:off x="5461000" y="4081300"/>
            <a:ext cx="787400" cy="1003300"/>
            <a:chOff x="553" y="1155"/>
            <a:chExt cx="1022" cy="1301"/>
          </a:xfrm>
        </p:grpSpPr>
        <p:pic>
          <p:nvPicPr>
            <p:cNvPr id="37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1155"/>
              <a:ext cx="1011" cy="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5" r="25375" b="73091"/>
            <a:stretch>
              <a:fillRect/>
            </a:stretch>
          </p:blipFill>
          <p:spPr bwMode="auto">
            <a:xfrm>
              <a:off x="553" y="1186"/>
              <a:ext cx="43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72" y="2201700"/>
            <a:ext cx="1219200" cy="809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10658" r="7892" b="5969"/>
          <a:stretch>
            <a:fillRect/>
          </a:stretch>
        </p:blipFill>
        <p:spPr bwMode="auto">
          <a:xfrm>
            <a:off x="954088" y="1489807"/>
            <a:ext cx="1873250" cy="200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247650" y="3555837"/>
            <a:ext cx="33185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Graphical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configuration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facility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>
            <a:off x="2843213" y="2603337"/>
            <a:ext cx="1312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6499225" y="4521037"/>
            <a:ext cx="633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5688012" y="5306269"/>
            <a:ext cx="1593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93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937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>
                <a:latin typeface="Arial" pitchFamily="34" charset="0"/>
                <a:cs typeface="Arial" pitchFamily="34" charset="0"/>
              </a:rPr>
              <a:t>3. </a:t>
            </a:r>
            <a:r>
              <a:rPr lang="de-DE" sz="1400" dirty="0" err="1">
                <a:latin typeface="Arial" pitchFamily="34" charset="0"/>
                <a:cs typeface="Arial" pitchFamily="34" charset="0"/>
              </a:rPr>
              <a:t>Commissioning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Object 2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809558"/>
              </p:ext>
            </p:extLst>
          </p:nvPr>
        </p:nvGraphicFramePr>
        <p:xfrm>
          <a:off x="6900863" y="3603462"/>
          <a:ext cx="1951037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PHOTO-PAINT" r:id="rId7" imgW="6400271" imgH="6400271" progId="CorelPHOTOPAINT.Image.14">
                  <p:embed/>
                </p:oleObj>
              </mc:Choice>
              <mc:Fallback>
                <p:oleObj name="PHOTO-PAINT" r:id="rId7" imgW="6400271" imgH="6400271" progId="CorelPHOTOPAINT.Image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CCCCFF"/>
                          </a:clrFrom>
                          <a:clrTo>
                            <a:srgbClr val="CCCC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863" y="3603462"/>
                        <a:ext cx="1951037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4292437"/>
            <a:ext cx="1228725" cy="93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3" name="Picture 17" descr="Configurator_Uebersich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287463"/>
            <a:ext cx="5656262" cy="43926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4" descr="Anomaly_Unplausible_Valu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2940050"/>
            <a:ext cx="4657725" cy="36179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15556 L 2.77778E-6 2.96296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055 -0.32592 L -1.38889E-6 -1.11111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8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23056 -0.2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-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38889E-6 -1.11111E-6 L -0.61944 -0.4444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72" y="-2222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  <p:bldP spid="44" grpId="0" animBg="1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Advantages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DSM Solution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Intuitive,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graphical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configuration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mtClean="0">
                <a:latin typeface="Arial" pitchFamily="34" charset="0"/>
                <a:cs typeface="Arial" pitchFamily="34" charset="0"/>
              </a:rPr>
              <a:t> CM system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Automatic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generation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customer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projects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à"/>
            </a:pPr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No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need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SW-Developers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à"/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Short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development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times</a:t>
            </a:r>
            <a:endParaRPr lang="de-DE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à"/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Low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development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costs</a:t>
            </a:r>
            <a:endParaRPr lang="de-DE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à"/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High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quality</a:t>
            </a:r>
            <a:endParaRPr lang="de-DE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250000"/>
              </a:lnSpc>
              <a:buFont typeface="Wingdings" pitchFamily="2" charset="2"/>
              <a:buChar char="à"/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Key </a:t>
            </a:r>
            <a:r>
              <a:rPr lang="de-DE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advantages</a:t>
            </a: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in </a:t>
            </a:r>
            <a:r>
              <a:rPr lang="de-DE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the</a:t>
            </a: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market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Overall Language Development Approach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215900" y="1839912"/>
            <a:ext cx="8064500" cy="2133203"/>
            <a:chOff x="215900" y="1789112"/>
            <a:chExt cx="8064500" cy="2133203"/>
          </a:xfrm>
        </p:grpSpPr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215900" y="1789112"/>
              <a:ext cx="6562613" cy="21332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1" name="Picture 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27" y="3006905"/>
              <a:ext cx="1281576" cy="78784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57" y="2347790"/>
              <a:ext cx="1289844" cy="84454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 Box 28"/>
            <p:cNvSpPr txBox="1">
              <a:spLocks noChangeArrowheads="1"/>
            </p:cNvSpPr>
            <p:nvPr/>
          </p:nvSpPr>
          <p:spPr bwMode="auto">
            <a:xfrm>
              <a:off x="457259" y="2516396"/>
              <a:ext cx="1202821" cy="584775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7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>
              <a:spAutoFit/>
            </a:bodyPr>
            <a:lstStyle>
              <a:lvl1pPr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sz="1600" b="1" dirty="0" err="1">
                  <a:latin typeface="Arial" pitchFamily="34" charset="0"/>
                  <a:cs typeface="Arial" pitchFamily="34" charset="0"/>
                </a:rPr>
                <a:t>Structure</a:t>
              </a:r>
              <a:endParaRPr lang="de-DE" sz="16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de-DE" sz="1600" b="1" dirty="0">
                  <a:latin typeface="Arial" pitchFamily="34" charset="0"/>
                  <a:cs typeface="Arial" pitchFamily="34" charset="0"/>
                </a:rPr>
                <a:t>Meta-Model</a:t>
              </a:r>
            </a:p>
          </p:txBody>
        </p:sp>
        <p:sp>
          <p:nvSpPr>
            <p:cNvPr id="104" name="Text Box 29"/>
            <p:cNvSpPr txBox="1">
              <a:spLocks noChangeArrowheads="1"/>
            </p:cNvSpPr>
            <p:nvPr/>
          </p:nvSpPr>
          <p:spPr bwMode="auto">
            <a:xfrm>
              <a:off x="633254" y="3237518"/>
              <a:ext cx="1202821" cy="584775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7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>
              <a:spAutoFit/>
            </a:bodyPr>
            <a:lstStyle>
              <a:lvl1pPr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sz="1600" b="1" dirty="0" err="1">
                  <a:latin typeface="Arial" pitchFamily="34" charset="0"/>
                  <a:cs typeface="Arial" pitchFamily="34" charset="0"/>
                </a:rPr>
                <a:t>Anomaly</a:t>
              </a:r>
              <a:endParaRPr lang="de-DE" sz="16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de-DE" sz="1600" b="1" dirty="0">
                  <a:latin typeface="Arial" pitchFamily="34" charset="0"/>
                  <a:cs typeface="Arial" pitchFamily="34" charset="0"/>
                </a:rPr>
                <a:t>Meta-Model</a:t>
              </a:r>
            </a:p>
          </p:txBody>
        </p:sp>
        <p:sp>
          <p:nvSpPr>
            <p:cNvPr id="74" name="AutoShape 30"/>
            <p:cNvSpPr>
              <a:spLocks noChangeArrowheads="1"/>
            </p:cNvSpPr>
            <p:nvPr/>
          </p:nvSpPr>
          <p:spPr bwMode="auto">
            <a:xfrm>
              <a:off x="4295681" y="3200617"/>
              <a:ext cx="628386" cy="115755"/>
            </a:xfrm>
            <a:prstGeom prst="rightArrow">
              <a:avLst>
                <a:gd name="adj1" fmla="val 50000"/>
                <a:gd name="adj2" fmla="val 13571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 Box 31"/>
            <p:cNvSpPr txBox="1">
              <a:spLocks noChangeArrowheads="1"/>
            </p:cNvSpPr>
            <p:nvPr/>
          </p:nvSpPr>
          <p:spPr bwMode="auto">
            <a:xfrm>
              <a:off x="5587887" y="3046762"/>
              <a:ext cx="1131203" cy="830997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7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>
              <a:lvl1pPr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sz="1600" b="1" dirty="0">
                  <a:latin typeface="Arial" pitchFamily="34" charset="0"/>
                  <a:cs typeface="Arial" pitchFamily="34" charset="0"/>
                </a:rPr>
                <a:t>Code</a:t>
              </a:r>
            </a:p>
            <a:p>
              <a:pPr algn="ctr"/>
              <a:r>
                <a:rPr lang="de-DE" sz="1600" b="1" dirty="0">
                  <a:latin typeface="Arial" pitchFamily="34" charset="0"/>
                  <a:cs typeface="Arial" pitchFamily="34" charset="0"/>
                </a:rPr>
                <a:t>Generation</a:t>
              </a:r>
            </a:p>
            <a:p>
              <a:pPr algn="ctr"/>
              <a:r>
                <a:rPr lang="de-DE" sz="1600" b="1" dirty="0">
                  <a:latin typeface="Arial" pitchFamily="34" charset="0"/>
                  <a:cs typeface="Arial" pitchFamily="34" charset="0"/>
                </a:rPr>
                <a:t>Framework</a:t>
              </a:r>
            </a:p>
          </p:txBody>
        </p:sp>
        <p:grpSp>
          <p:nvGrpSpPr>
            <p:cNvPr id="76" name="Group 32"/>
            <p:cNvGrpSpPr>
              <a:grpSpLocks/>
            </p:cNvGrpSpPr>
            <p:nvPr/>
          </p:nvGrpSpPr>
          <p:grpSpPr bwMode="auto">
            <a:xfrm>
              <a:off x="5006749" y="2932490"/>
              <a:ext cx="680357" cy="699256"/>
              <a:chOff x="3264" y="1824"/>
              <a:chExt cx="576" cy="592"/>
            </a:xfrm>
          </p:grpSpPr>
          <p:sp>
            <p:nvSpPr>
              <p:cNvPr id="98" name="AutoShape 33"/>
              <p:cNvSpPr>
                <a:spLocks noChangeArrowheads="1"/>
              </p:cNvSpPr>
              <p:nvPr/>
            </p:nvSpPr>
            <p:spPr bwMode="auto">
              <a:xfrm>
                <a:off x="3264" y="1976"/>
                <a:ext cx="440" cy="440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9CB8FE"/>
                  </a:gs>
                  <a:gs pos="100000">
                    <a:srgbClr val="9CB8FE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AutoShape 34"/>
              <p:cNvSpPr>
                <a:spLocks noChangeArrowheads="1"/>
              </p:cNvSpPr>
              <p:nvPr/>
            </p:nvSpPr>
            <p:spPr bwMode="auto">
              <a:xfrm>
                <a:off x="3560" y="1824"/>
                <a:ext cx="280" cy="280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9CB8FE"/>
                  </a:gs>
                  <a:gs pos="100000">
                    <a:srgbClr val="9CB8FE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AutoShape 35"/>
              <p:cNvSpPr>
                <a:spLocks noChangeArrowheads="1"/>
              </p:cNvSpPr>
              <p:nvPr/>
            </p:nvSpPr>
            <p:spPr bwMode="auto">
              <a:xfrm>
                <a:off x="3672" y="2080"/>
                <a:ext cx="168" cy="168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9CB8FE"/>
                  </a:gs>
                  <a:gs pos="100000">
                    <a:srgbClr val="9CB8FE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96" name="Picture 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76" y="2626566"/>
              <a:ext cx="1328822" cy="947303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 Box 38"/>
            <p:cNvSpPr txBox="1">
              <a:spLocks noChangeArrowheads="1"/>
            </p:cNvSpPr>
            <p:nvPr/>
          </p:nvSpPr>
          <p:spPr bwMode="auto">
            <a:xfrm>
              <a:off x="2965353" y="2820562"/>
              <a:ext cx="1166469" cy="584775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7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>
              <a:lvl1pPr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sz="1600" b="1" dirty="0">
                  <a:latin typeface="Arial" pitchFamily="34" charset="0"/>
                  <a:cs typeface="Arial" pitchFamily="34" charset="0"/>
                </a:rPr>
                <a:t>Firmware</a:t>
              </a:r>
            </a:p>
            <a:p>
              <a:pPr algn="ctr"/>
              <a:r>
                <a:rPr lang="de-DE" sz="1600" b="1" dirty="0">
                  <a:latin typeface="Arial" pitchFamily="34" charset="0"/>
                  <a:cs typeface="Arial" pitchFamily="34" charset="0"/>
                </a:rPr>
                <a:t>Meta-Model</a:t>
              </a:r>
            </a:p>
          </p:txBody>
        </p:sp>
        <p:sp>
          <p:nvSpPr>
            <p:cNvPr id="94" name="AutoShape 40"/>
            <p:cNvSpPr>
              <a:spLocks noChangeArrowheads="1"/>
            </p:cNvSpPr>
            <p:nvPr/>
          </p:nvSpPr>
          <p:spPr bwMode="auto">
            <a:xfrm>
              <a:off x="1979396" y="3188824"/>
              <a:ext cx="751228" cy="106306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Text Box 41"/>
            <p:cNvSpPr txBox="1">
              <a:spLocks noChangeArrowheads="1"/>
            </p:cNvSpPr>
            <p:nvPr/>
          </p:nvSpPr>
          <p:spPr bwMode="auto">
            <a:xfrm>
              <a:off x="1712299" y="2933974"/>
              <a:ext cx="132440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sz="1200" b="1" dirty="0">
                  <a:latin typeface="Arial" pitchFamily="34" charset="0"/>
                  <a:cs typeface="Arial" pitchFamily="34" charset="0"/>
                </a:rPr>
                <a:t>Model-</a:t>
              </a:r>
              <a:r>
                <a:rPr lang="de-DE" sz="1200" b="1" dirty="0" err="1">
                  <a:latin typeface="Arial" pitchFamily="34" charset="0"/>
                  <a:cs typeface="Arial" pitchFamily="34" charset="0"/>
                </a:rPr>
                <a:t>to</a:t>
              </a:r>
              <a:r>
                <a:rPr lang="de-DE" sz="1200" b="1" dirty="0">
                  <a:latin typeface="Arial" pitchFamily="34" charset="0"/>
                  <a:cs typeface="Arial" pitchFamily="34" charset="0"/>
                </a:rPr>
                <a:t>-Model</a:t>
              </a:r>
            </a:p>
          </p:txBody>
        </p:sp>
        <p:sp>
          <p:nvSpPr>
            <p:cNvPr id="79" name="Text Box 42"/>
            <p:cNvSpPr txBox="1">
              <a:spLocks noChangeArrowheads="1"/>
            </p:cNvSpPr>
            <p:nvPr/>
          </p:nvSpPr>
          <p:spPr bwMode="auto">
            <a:xfrm>
              <a:off x="253698" y="1816279"/>
              <a:ext cx="10294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sz="1200" b="1">
                  <a:latin typeface="Arial" pitchFamily="34" charset="0"/>
                  <a:cs typeface="Arial" pitchFamily="34" charset="0"/>
                </a:rPr>
                <a:t>Eclipse,</a:t>
              </a:r>
            </a:p>
            <a:p>
              <a:r>
                <a:rPr lang="de-DE" sz="1200" b="1">
                  <a:latin typeface="Arial" pitchFamily="34" charset="0"/>
                  <a:cs typeface="Arial" pitchFamily="34" charset="0"/>
                </a:rPr>
                <a:t>EMF + GMF</a:t>
              </a:r>
            </a:p>
          </p:txBody>
        </p:sp>
        <p:grpSp>
          <p:nvGrpSpPr>
            <p:cNvPr id="83" name="Group 46"/>
            <p:cNvGrpSpPr>
              <a:grpSpLocks/>
            </p:cNvGrpSpPr>
            <p:nvPr/>
          </p:nvGrpSpPr>
          <p:grpSpPr bwMode="auto">
            <a:xfrm>
              <a:off x="4024210" y="1881244"/>
              <a:ext cx="1136092" cy="609487"/>
              <a:chOff x="3466" y="222"/>
              <a:chExt cx="648" cy="516"/>
            </a:xfrm>
          </p:grpSpPr>
          <p:pic>
            <p:nvPicPr>
              <p:cNvPr id="92" name="Picture 4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6" y="222"/>
                <a:ext cx="648" cy="516"/>
              </a:xfrm>
              <a:prstGeom prst="rect">
                <a:avLst/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Text Box 48"/>
              <p:cNvSpPr txBox="1">
                <a:spLocks noChangeArrowheads="1"/>
              </p:cNvSpPr>
              <p:nvPr/>
            </p:nvSpPr>
            <p:spPr bwMode="auto">
              <a:xfrm>
                <a:off x="3505" y="374"/>
                <a:ext cx="570" cy="28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>
                <a:lvl1pPr algn="l" defTabSz="793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 algn="l" defTabSz="793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algn="l" defTabSz="793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 algn="l" defTabSz="793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 algn="l" defTabSz="793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defTabSz="79375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defTabSz="79375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defTabSz="79375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defTabSz="79375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de-DE" sz="1600" b="1">
                    <a:latin typeface="Arial" pitchFamily="34" charset="0"/>
                    <a:cs typeface="Arial" pitchFamily="34" charset="0"/>
                  </a:rPr>
                  <a:t>Templates</a:t>
                </a:r>
              </a:p>
            </p:txBody>
          </p:sp>
        </p:grpSp>
        <p:sp>
          <p:nvSpPr>
            <p:cNvPr id="84" name="AutoShape 49"/>
            <p:cNvSpPr>
              <a:spLocks noChangeArrowheads="1"/>
            </p:cNvSpPr>
            <p:nvPr/>
          </p:nvSpPr>
          <p:spPr bwMode="auto">
            <a:xfrm rot="3284003">
              <a:off x="4664209" y="2747045"/>
              <a:ext cx="628385" cy="115755"/>
            </a:xfrm>
            <a:prstGeom prst="rightArrow">
              <a:avLst>
                <a:gd name="adj1" fmla="val 50000"/>
                <a:gd name="adj2" fmla="val 13571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AutoShape 50"/>
            <p:cNvSpPr>
              <a:spLocks noChangeArrowheads="1"/>
            </p:cNvSpPr>
            <p:nvPr/>
          </p:nvSpPr>
          <p:spPr bwMode="auto">
            <a:xfrm>
              <a:off x="5270152" y="1855258"/>
              <a:ext cx="1443302" cy="63311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C081">
                    <a:gamma/>
                    <a:shade val="46275"/>
                    <a:invGamma/>
                  </a:srgbClr>
                </a:gs>
                <a:gs pos="50000">
                  <a:srgbClr val="FFC081"/>
                </a:gs>
                <a:gs pos="100000">
                  <a:srgbClr val="FFC08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 algn="ctr" defTabSz="793750"/>
              <a:r>
                <a:rPr lang="de-DE" b="1" dirty="0" err="1">
                  <a:latin typeface="Arial" pitchFamily="34" charset="0"/>
                  <a:cs typeface="Arial" pitchFamily="34" charset="0"/>
                </a:rPr>
                <a:t>Component</a:t>
              </a:r>
              <a:endParaRPr lang="de-DE" b="1" dirty="0">
                <a:latin typeface="Arial" pitchFamily="34" charset="0"/>
                <a:cs typeface="Arial" pitchFamily="34" charset="0"/>
              </a:endParaRPr>
            </a:p>
            <a:p>
              <a:pPr algn="ctr" defTabSz="793750"/>
              <a:r>
                <a:rPr lang="de-DE" b="1" dirty="0">
                  <a:latin typeface="Arial" pitchFamily="34" charset="0"/>
                  <a:cs typeface="Arial" pitchFamily="34" charset="0"/>
                </a:rPr>
                <a:t>Library</a:t>
              </a:r>
            </a:p>
          </p:txBody>
        </p:sp>
        <p:sp>
          <p:nvSpPr>
            <p:cNvPr id="86" name="AutoShape 51"/>
            <p:cNvSpPr>
              <a:spLocks noChangeArrowheads="1"/>
            </p:cNvSpPr>
            <p:nvPr/>
          </p:nvSpPr>
          <p:spPr bwMode="auto">
            <a:xfrm rot="18883737" flipH="1">
              <a:off x="5618599" y="2747045"/>
              <a:ext cx="628385" cy="115755"/>
            </a:xfrm>
            <a:prstGeom prst="rightArrow">
              <a:avLst>
                <a:gd name="adj1" fmla="val 50000"/>
                <a:gd name="adj2" fmla="val 135714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 Box 54"/>
            <p:cNvSpPr txBox="1">
              <a:spLocks noChangeArrowheads="1"/>
            </p:cNvSpPr>
            <p:nvPr/>
          </p:nvSpPr>
          <p:spPr bwMode="auto">
            <a:xfrm>
              <a:off x="6858833" y="3185262"/>
              <a:ext cx="142156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de-DE" sz="1200" b="1" dirty="0" err="1">
                  <a:latin typeface="Arial" pitchFamily="34" charset="0"/>
                  <a:cs typeface="Arial" pitchFamily="34" charset="0"/>
                </a:rPr>
                <a:t>Provided</a:t>
              </a:r>
              <a:r>
                <a:rPr lang="de-DE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>
                  <a:latin typeface="Arial" pitchFamily="34" charset="0"/>
                  <a:cs typeface="Arial" pitchFamily="34" charset="0"/>
                </a:rPr>
                <a:t>by</a:t>
              </a:r>
              <a:r>
                <a:rPr lang="de-DE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>
                  <a:latin typeface="Arial" pitchFamily="34" charset="0"/>
                  <a:cs typeface="Arial" pitchFamily="34" charset="0"/>
                </a:rPr>
                <a:t>us</a:t>
              </a:r>
              <a:endParaRPr lang="de-DE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1" name="AutoShape 58"/>
            <p:cNvCxnSpPr>
              <a:cxnSpLocks noChangeShapeType="1"/>
              <a:stCxn id="88" idx="0"/>
            </p:cNvCxnSpPr>
            <p:nvPr/>
          </p:nvCxnSpPr>
          <p:spPr bwMode="auto">
            <a:xfrm rot="16200000" flipV="1">
              <a:off x="7138632" y="2754277"/>
              <a:ext cx="70870" cy="79110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6" name="Group 115"/>
          <p:cNvGrpSpPr/>
          <p:nvPr/>
        </p:nvGrpSpPr>
        <p:grpSpPr>
          <a:xfrm>
            <a:off x="215900" y="4165056"/>
            <a:ext cx="8762999" cy="1842695"/>
            <a:chOff x="215900" y="4165056"/>
            <a:chExt cx="8762999" cy="1842695"/>
          </a:xfrm>
        </p:grpSpPr>
        <p:sp>
          <p:nvSpPr>
            <p:cNvPr id="56" name="Rectangle 60"/>
            <p:cNvSpPr>
              <a:spLocks noChangeArrowheads="1"/>
            </p:cNvSpPr>
            <p:nvPr/>
          </p:nvSpPr>
          <p:spPr bwMode="auto">
            <a:xfrm>
              <a:off x="6559901" y="4511732"/>
              <a:ext cx="153553" cy="9095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215900" y="4504644"/>
              <a:ext cx="8668649" cy="15024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8" name="Picture 6" descr="AnomalyHandler_re_pimpe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65" y="5241698"/>
              <a:ext cx="1270945" cy="696894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9" name="Group 7"/>
            <p:cNvGrpSpPr>
              <a:grpSpLocks/>
            </p:cNvGrpSpPr>
            <p:nvPr/>
          </p:nvGrpSpPr>
          <p:grpSpPr bwMode="auto">
            <a:xfrm>
              <a:off x="260785" y="4619265"/>
              <a:ext cx="1366621" cy="798475"/>
              <a:chOff x="228" y="610"/>
              <a:chExt cx="5304" cy="3100"/>
            </a:xfrm>
          </p:grpSpPr>
          <p:pic>
            <p:nvPicPr>
              <p:cNvPr id="107" name="Picture 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" y="610"/>
                <a:ext cx="5304" cy="3100"/>
              </a:xfrm>
              <a:prstGeom prst="rect">
                <a:avLst/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2" y="2145"/>
                <a:ext cx="313" cy="73"/>
              </a:xfrm>
              <a:prstGeom prst="rect">
                <a:avLst/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451690" y="4726115"/>
              <a:ext cx="984811" cy="584775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7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>
              <a:spAutoFit/>
            </a:bodyPr>
            <a:lstStyle>
              <a:lvl1pPr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Structure</a:t>
              </a:r>
              <a:endParaRPr lang="de-DE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Model</a:t>
              </a:r>
              <a:endParaRPr lang="de-DE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11"/>
            <p:cNvSpPr txBox="1">
              <a:spLocks noChangeArrowheads="1"/>
            </p:cNvSpPr>
            <p:nvPr/>
          </p:nvSpPr>
          <p:spPr bwMode="auto">
            <a:xfrm>
              <a:off x="647384" y="5422976"/>
              <a:ext cx="938325" cy="584775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7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rIns="36000">
              <a:spAutoFit/>
            </a:bodyPr>
            <a:lstStyle>
              <a:lvl1pPr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Anomaly</a:t>
              </a:r>
              <a:endParaRPr lang="de-DE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Models</a:t>
              </a:r>
              <a:endParaRPr lang="de-DE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2" name="Picture 12" descr="Firmwar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901" y="4809434"/>
              <a:ext cx="1320555" cy="908325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 Box 13"/>
            <p:cNvSpPr txBox="1">
              <a:spLocks noChangeArrowheads="1"/>
            </p:cNvSpPr>
            <p:nvPr/>
          </p:nvSpPr>
          <p:spPr bwMode="auto">
            <a:xfrm>
              <a:off x="3074147" y="4971209"/>
              <a:ext cx="950063" cy="584775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7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>
              <a:lvl1pPr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Firmware</a:t>
              </a:r>
            </a:p>
            <a:p>
              <a:pPr algn="ctr"/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Model</a:t>
              </a:r>
              <a:endParaRPr lang="de-DE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AutoShape 14"/>
            <p:cNvSpPr>
              <a:spLocks noChangeArrowheads="1"/>
            </p:cNvSpPr>
            <p:nvPr/>
          </p:nvSpPr>
          <p:spPr bwMode="auto">
            <a:xfrm>
              <a:off x="1966403" y="5207444"/>
              <a:ext cx="751228" cy="106306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" name="Picture 1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86" y="4786946"/>
              <a:ext cx="1033528" cy="947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6" name="Text Box 17"/>
            <p:cNvSpPr txBox="1">
              <a:spLocks noChangeArrowheads="1"/>
            </p:cNvSpPr>
            <p:nvPr/>
          </p:nvSpPr>
          <p:spPr bwMode="auto">
            <a:xfrm>
              <a:off x="5992642" y="5135393"/>
              <a:ext cx="986416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36000" rIns="36000">
              <a:spAutoFit/>
            </a:bodyPr>
            <a:lstStyle>
              <a:lvl1pPr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sz="1600" b="1" dirty="0">
                  <a:latin typeface="Arial" pitchFamily="34" charset="0"/>
                  <a:cs typeface="Arial" pitchFamily="34" charset="0"/>
                </a:rPr>
                <a:t>Firmware</a:t>
              </a:r>
            </a:p>
          </p:txBody>
        </p:sp>
        <p:sp>
          <p:nvSpPr>
            <p:cNvPr id="66" name="AutoShape 18"/>
            <p:cNvSpPr>
              <a:spLocks noChangeArrowheads="1"/>
            </p:cNvSpPr>
            <p:nvPr/>
          </p:nvSpPr>
          <p:spPr bwMode="auto">
            <a:xfrm>
              <a:off x="4393719" y="5172888"/>
              <a:ext cx="1448281" cy="142043"/>
            </a:xfrm>
            <a:prstGeom prst="rightArrow">
              <a:avLst>
                <a:gd name="adj1" fmla="val 50000"/>
                <a:gd name="adj2" fmla="val 350001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 Box 19"/>
            <p:cNvSpPr txBox="1">
              <a:spLocks noChangeArrowheads="1"/>
            </p:cNvSpPr>
            <p:nvPr/>
          </p:nvSpPr>
          <p:spPr bwMode="auto">
            <a:xfrm>
              <a:off x="4338939" y="4943145"/>
              <a:ext cx="142539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sz="1200" b="1" dirty="0">
                  <a:latin typeface="Arial" pitchFamily="34" charset="0"/>
                  <a:cs typeface="Arial" pitchFamily="34" charset="0"/>
                </a:rPr>
                <a:t>Code Generation</a:t>
              </a:r>
            </a:p>
          </p:txBody>
        </p:sp>
        <p:sp>
          <p:nvSpPr>
            <p:cNvPr id="68" name="AutoShape 20"/>
            <p:cNvSpPr>
              <a:spLocks noChangeArrowheads="1"/>
            </p:cNvSpPr>
            <p:nvPr/>
          </p:nvSpPr>
          <p:spPr bwMode="auto">
            <a:xfrm>
              <a:off x="7002614" y="5207443"/>
              <a:ext cx="968886" cy="107487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6909634" y="4959095"/>
              <a:ext cx="115844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de-DE" sz="1200" b="1" dirty="0" err="1">
                  <a:latin typeface="Arial" pitchFamily="34" charset="0"/>
                  <a:cs typeface="Arial" pitchFamily="34" charset="0"/>
                </a:rPr>
                <a:t>Deployment</a:t>
              </a:r>
              <a:r>
                <a:rPr lang="de-DE" sz="1200" b="1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pic>
          <p:nvPicPr>
            <p:cNvPr id="70" name="Picture 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581" y="4939317"/>
              <a:ext cx="843360" cy="64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 Box 23"/>
            <p:cNvSpPr txBox="1">
              <a:spLocks noChangeArrowheads="1"/>
            </p:cNvSpPr>
            <p:nvPr/>
          </p:nvSpPr>
          <p:spPr bwMode="auto">
            <a:xfrm>
              <a:off x="1822280" y="4968545"/>
              <a:ext cx="104067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sz="1200" b="1" dirty="0">
                  <a:latin typeface="Arial" pitchFamily="34" charset="0"/>
                  <a:cs typeface="Arial" pitchFamily="34" charset="0"/>
                </a:rPr>
                <a:t>PIM-</a:t>
              </a:r>
              <a:r>
                <a:rPr lang="de-DE" sz="1200" b="1" dirty="0" err="1">
                  <a:latin typeface="Arial" pitchFamily="34" charset="0"/>
                  <a:cs typeface="Arial" pitchFamily="34" charset="0"/>
                </a:rPr>
                <a:t>to</a:t>
              </a:r>
              <a:r>
                <a:rPr lang="de-DE" sz="1200" b="1" dirty="0">
                  <a:latin typeface="Arial" pitchFamily="34" charset="0"/>
                  <a:cs typeface="Arial" pitchFamily="34" charset="0"/>
                </a:rPr>
                <a:t>-PSM</a:t>
              </a:r>
            </a:p>
          </p:txBody>
        </p:sp>
        <p:sp>
          <p:nvSpPr>
            <p:cNvPr id="89" name="Text Box 55"/>
            <p:cNvSpPr txBox="1">
              <a:spLocks noChangeArrowheads="1"/>
            </p:cNvSpPr>
            <p:nvPr/>
          </p:nvSpPr>
          <p:spPr bwMode="auto">
            <a:xfrm>
              <a:off x="6928428" y="4165056"/>
              <a:ext cx="205047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 defTabSz="793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937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sz="1200" b="1" dirty="0" err="1">
                  <a:latin typeface="Arial" pitchFamily="34" charset="0"/>
                  <a:cs typeface="Arial" pitchFamily="34" charset="0"/>
                </a:rPr>
                <a:t>Used</a:t>
              </a:r>
              <a:r>
                <a:rPr lang="de-DE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>
                  <a:latin typeface="Arial" pitchFamily="34" charset="0"/>
                  <a:cs typeface="Arial" pitchFamily="34" charset="0"/>
                </a:rPr>
                <a:t>by</a:t>
              </a:r>
              <a:r>
                <a:rPr lang="de-DE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>
                  <a:latin typeface="Arial" pitchFamily="34" charset="0"/>
                  <a:cs typeface="Arial" pitchFamily="34" charset="0"/>
                </a:rPr>
                <a:t>industry</a:t>
              </a:r>
              <a:r>
                <a:rPr lang="de-DE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>
                  <a:latin typeface="Arial" pitchFamily="34" charset="0"/>
                  <a:cs typeface="Arial" pitchFamily="34" charset="0"/>
                </a:rPr>
                <a:t>partner</a:t>
              </a:r>
              <a:endParaRPr lang="de-DE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0" name="AutoShape 57"/>
            <p:cNvCxnSpPr>
              <a:cxnSpLocks noChangeShapeType="1"/>
              <a:endCxn id="56" idx="0"/>
            </p:cNvCxnSpPr>
            <p:nvPr/>
          </p:nvCxnSpPr>
          <p:spPr bwMode="auto">
            <a:xfrm rot="10800000" flipV="1">
              <a:off x="6636678" y="4294394"/>
              <a:ext cx="291750" cy="217337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0" name="AutoShape 43"/>
          <p:cNvSpPr>
            <a:spLocks noChangeArrowheads="1"/>
          </p:cNvSpPr>
          <p:nvPr/>
        </p:nvSpPr>
        <p:spPr bwMode="auto">
          <a:xfrm rot="16200000" flipH="1">
            <a:off x="632855" y="4251873"/>
            <a:ext cx="751228" cy="106306"/>
          </a:xfrm>
          <a:prstGeom prst="rightArrow">
            <a:avLst>
              <a:gd name="adj1" fmla="val 50000"/>
              <a:gd name="adj2" fmla="val 176667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AutoShape 44"/>
          <p:cNvSpPr>
            <a:spLocks noChangeArrowheads="1"/>
          </p:cNvSpPr>
          <p:nvPr/>
        </p:nvSpPr>
        <p:spPr bwMode="auto">
          <a:xfrm rot="16200000" flipH="1">
            <a:off x="3050723" y="4209351"/>
            <a:ext cx="996912" cy="115755"/>
          </a:xfrm>
          <a:prstGeom prst="rightArrow">
            <a:avLst>
              <a:gd name="adj1" fmla="val 50000"/>
              <a:gd name="adj2" fmla="val 215306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2266421" y="3521906"/>
            <a:ext cx="0" cy="1360714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Line 52"/>
          <p:cNvSpPr>
            <a:spLocks noChangeShapeType="1"/>
          </p:cNvSpPr>
          <p:nvPr/>
        </p:nvSpPr>
        <p:spPr bwMode="auto">
          <a:xfrm flipH="1">
            <a:off x="5270152" y="3748692"/>
            <a:ext cx="0" cy="113865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Structure Modeling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424555"/>
            <a:ext cx="6819900" cy="4172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 descr="C:\Documents and Settings\schaefer\Desktop\Senso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6" y="1173256"/>
            <a:ext cx="3501814" cy="523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schaefer\Desktop\AnomalyList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4" y="4464522"/>
            <a:ext cx="4029075" cy="1943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45 -0.27222 L -1.38889E-6 -1.85185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125 0.0259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ESE_PPT_Master_eng">
  <a:themeElements>
    <a:clrScheme name="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F3B9AA"/>
      </a:accent5>
      <a:accent6>
        <a:srgbClr val="006384"/>
      </a:accent6>
      <a:hlink>
        <a:srgbClr val="25BAE2"/>
      </a:hlink>
      <a:folHlink>
        <a:srgbClr val="B1C800"/>
      </a:folHlink>
    </a:clrScheme>
    <a:fontScheme name="IESE_PPT_Master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ESE_PPT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SE_PPT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SE_PPT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SE_PPT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SE_PPT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SE_PPT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SE_PPT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SE_PPT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SE_PPT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SE_PPT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SE_PPT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SE_PPT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SE_PPT_Master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SE_PPT_Master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SE_PPT_Master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SE_PPT_Master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F3B9AA"/>
      </a:accent5>
      <a:accent6>
        <a:srgbClr val="006384"/>
      </a:accent6>
      <a:hlink>
        <a:srgbClr val="25BAE2"/>
      </a:hlink>
      <a:folHlink>
        <a:srgbClr val="B1C800"/>
      </a:folHlink>
    </a:clrScheme>
    <a:fontScheme name="1_Standarddesign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IESE_PPT_Master_eng</Template>
  <TotalTime>0</TotalTime>
  <Words>354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IESE_PPT_Master_eng</vt:lpstr>
      <vt:lpstr>1_Standarddesign</vt:lpstr>
      <vt:lpstr>PHOTO-PAINT</vt:lpstr>
      <vt:lpstr>Domain-specific Modeling as an Enabling Technology for SMEs</vt:lpstr>
      <vt:lpstr>Content</vt:lpstr>
      <vt:lpstr>Problem Description  Condition Monitoring Systems</vt:lpstr>
      <vt:lpstr>Traditional Solution</vt:lpstr>
      <vt:lpstr>Problems of the Traditional Solution</vt:lpstr>
      <vt:lpstr>DSM Solution</vt:lpstr>
      <vt:lpstr>Advantages of the DSM Solution</vt:lpstr>
      <vt:lpstr>Overall Language Development Approach</vt:lpstr>
      <vt:lpstr>Structure Modeling</vt:lpstr>
      <vt:lpstr>Structure Modeling – Metamodel</vt:lpstr>
      <vt:lpstr>Anomaly Modeling</vt:lpstr>
      <vt:lpstr>Anomaly Modeling – Metamodel</vt:lpstr>
      <vt:lpstr>Hardware Details</vt:lpstr>
      <vt:lpstr>Model Transformation &amp; Code Generation</vt:lpstr>
      <vt:lpstr>Implementation Details</vt:lpstr>
      <vt:lpstr>Conclusion</vt:lpstr>
    </vt:vector>
  </TitlesOfParts>
  <Company>IESE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(in Capitols)</dc:title>
  <dc:creator>Christian Schäfer</dc:creator>
  <cp:lastModifiedBy>Christian Schäfer</cp:lastModifiedBy>
  <cp:revision>20</cp:revision>
  <dcterms:created xsi:type="dcterms:W3CDTF">2010-10-08T14:59:52Z</dcterms:created>
  <dcterms:modified xsi:type="dcterms:W3CDTF">2010-10-17T15:21:36Z</dcterms:modified>
</cp:coreProperties>
</file>