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72" r:id="rId6"/>
    <p:sldId id="262" r:id="rId7"/>
    <p:sldId id="264" r:id="rId8"/>
    <p:sldId id="271" r:id="rId9"/>
    <p:sldId id="270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89" autoAdjust="0"/>
  </p:normalViewPr>
  <p:slideViewPr>
    <p:cSldViewPr>
      <p:cViewPr>
        <p:scale>
          <a:sx n="60" d="100"/>
          <a:sy n="60" d="100"/>
        </p:scale>
        <p:origin x="-142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4ECCB-47DC-469C-84F3-FC99D1863C8D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0FF6D-FBF7-4C82-95BB-F1E148FD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52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6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89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88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9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1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7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7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02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23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0FF6D-FBF7-4C82-95BB-F1E148FD7E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4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7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3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7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8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1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6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8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4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4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3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54ACB-5465-4F33-A4A0-CC2465747B26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C98BB-287A-4E8C-A108-1E79E542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3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touchtoolkit.codeplex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975" y="685800"/>
            <a:ext cx="8229600" cy="1470025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accent2"/>
                </a:solidFill>
              </a:rPr>
              <a:t>A Domain-Specific Language to Define Multi-Touch Gestures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890448"/>
            <a:ext cx="6400800" cy="1328382"/>
          </a:xfrm>
        </p:spPr>
        <p:txBody>
          <a:bodyPr anchor="b">
            <a:normAutofit/>
          </a:bodyPr>
          <a:lstStyle/>
          <a:p>
            <a:pPr algn="l"/>
            <a:r>
              <a:rPr lang="en-US" sz="2400" i="1" dirty="0" err="1" smtClean="0">
                <a:solidFill>
                  <a:schemeClr val="tx1"/>
                </a:solidFill>
              </a:rPr>
              <a:t>Shahedul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Huq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</a:rPr>
              <a:t>Khandkar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400" i="1" dirty="0" smtClean="0">
                <a:solidFill>
                  <a:schemeClr val="tx1"/>
                </a:solidFill>
              </a:rPr>
              <a:t>Frank Maurer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g;base64,/9j/4AAQSkZJRgABAQAAAQABAAD/2wCEAAkGBhIRERUUEhIVFBQUFxkYGRgXFRgZIBYbGBYYGhUiHhsYHSchGhkvHSAgKy8gJTM1LSwtGB82QTAtNSYrLjUBCQoKDgwOGQ8PGDUkHyU2KTUvKjMrLSkpNTEwLCo0NSo1NTUsLTUsMDIuMS0qNTQpLjI1NTA1LDU1KywwNTUsLv/AABEIAIgAhAMBIgACEQEDEQH/xAAbAAACAwEBAQAAAAAAAAAAAAAABgQFBwMCAf/EAEIQAAIBAgQEAwUEBwUJAQAAAAECAwQRAAUSIQYTMUEiUWEHFDJxgSNCUqEVJDNicpGxQ1Njc5IWNkR0g6KywdEX/8QAGgEBAAIDAQAAAAAAAAAAAAAAAAMFAgQGAf/EAC8RAAIBAwICCAYDAQAAAAAAAAABAgMRIQQxcfAFEkFRYYGh4RMiQpGxwSMy0RT/2gAMAwEAAhEDEQA/ANxwYMGADBgwYAyv25RBvcwQDvN1F/ux4gZV7L6Joi0rOW1Ovh5SjwHqAwJ/M4svbb1o/nN/SPFpl2aokTKSwtJL0I38X+Yvcdx8rY0KtaNOsuvK0bP749y3U6kdJD4e93x7BVn9m1EaQSoziTlo+/JIOvT91Re2/n9cKGXcJvUTPFDEjGNjqNgPCrlSQO7WBIXvYjGoS5ovuOglr8qMG56FQurrK3l5X364WuBc6WGsqIm0pzWfTIbkhhI66QuwJ0sSLnzABJthCtCpWtCV427O+79jZ0uorxoVZNXaWLpO2VnbieM49lcaRBqZkmkYgqt47Mm12vYaRYj5lgO98U3CPB8NXIBJ4V1FSFVQfgLdW2HTuMaDQZetEKqV59YuykEgXABdSzgeGTW5s1t9Wyd8LfBOaAztMU0a6h30Ag6NUbm17gG1/S9sZaqXw0mnbKvwuY6bV156epfNrWdl442Jf/5nl3O0Xl08rX8UF769N726fl69sKHHXCUNHzBH4l8QGpVuLRBr3XY9fLGo/pdPeL6mtyrde/Mv/feX19e2EX2oVAkWRh+J/L+4W3Qn+uIqmppylBUpJ5zbuszDQ1azq9WptZ7m7Lj7j4uPuLIpAwYMGADBgwYAMGDBgAwYMGAMs9uH/CfOb/xjxntJTVVSx5YllN9zqYgH1ZjYH641/j7KY6iopFlBZVWdtNyAxHJAvbe2/TFLBmbxVnuzrFHC8RamCAjVy7c0N2BANwAOnfFD0hrvhVHCEbySvnnPedJoNaqOnUFBN3eXncU8s4NnkeRTUJFJGRrAZ2YFhcE6St/nfqDi1T2ap96pcnuQii57/EWPXHLjaQQMldBURq1gGGtPGv3SFv8AaC2xHkFI6Ygye1gMmhVRJSBeYktFGDfxEDxX8k33I3xoKWtrqM6Dw98JWfb5E09XOMXU6/G1k+GMls3s3jN/1mYlm1G4Q3a1iTt1t3xxf2dyKCIqwgHqpVlBPa+h7flijg9oFRTtrnrKapS9uVEg1upNro0YsrdDZjvviXmPtOE4VKYiDmHTrldVYdj+7H/ESfTfGUqPSUJKLkmu/DX4IdPq3VTjGWFnNrcckCo4ZqgZNP2wiezGJy9mAB6Gx1WPYHyxRZhKxjdWZzpV/CzN4SV38LHwnpjUMqq6WipWUVEchiRppGRg3zPhJ6mwUHc/zxAzTLmq8seathjSpFPI4MRIKjllkBJ67dVNxjKl0i1L+SPy3sns+NubYNuPSNrxlFSw82SfHmxsq4+48p0x6x1JyAYMGDABgwYMAGDBgwAY+E264jZjmKQJre9rhQFUsWZjZQAOpJxRZpl81erpMORTlWRY2KlpndSFL2JCoL3CXJY2JtaxA58WsBUUzEgKI6jc9BtCxP8AIHGS12fe9VevUI7ACB2/smVtUTN5Ats/7rkdsWXDNQ8+XPTuSDTOqi5+BKqOSAr/AArLf5Cw7YUamneN2SRSrqbMp7H/AOevQjFPU08J6iU3u4q3rfn/AE6vorRwn8SjUeVt5/V+C5zf2dJmCrU0irC0jaZYdlEMgOmb6BtRI6mwt1xCy3JmWV/dik0bK9JJG6NHqMCgP9oFZY1JKtqJBNytxucM3CaTUZiklYmCvI6/2UtgIDf8LoLfMJ54ouIuGXps3ikQsKeok5xUE2Lw/aOhAIvci4v+M+RxDoNVJV3QlK6+ny3Xl7lHqaKim12PPdx8znEVfnGGmgdyDIzGWJhGGEnOPKhLNo1SWEYuLKh8LLjxWez5q53aJk1xVDpOu6C8jcxijG5KqGAsw1Eq23bFLBkjww1RScM+pdBjWRW5iONr2BF1c9Lgkrv0xo+QUByjLfENdRI19AN9c8lljS/ftc+jHG10lqpUKaVN/M3gg09NTk+tsikrcsgokamjOpI9Lyk9Jagr9ioUkgKovIw335Y74s8kzvn5fUU7ftI6eRV/eQoVX6gkA/NfPC1nuUTUsvLmkMjN9qW/E0m8hA7DXcfIL6YteBsoeWdWsQjuIr/i8SvLb0CIbntcY0f+aFWjFuV22mn4355R0z0tKloHVby+erz2m+Bh0749YxrghzX1lVWyTcmRtCQO1iVaR2aJADbUoRVBTbUHboTcaVlvEerQsyaHdigdGEkTst76ZF6dDs4B2tjoU75OWq0nSl1Hvj8beWxd4MGDHpEGDBgwAYMGDAFbxFTM9O/LF5EtIg83jYOo+pFvrhEzGtMtTH4qiriBjqkhj1a21tzIL+BY0hUja7XYrYkWIOm4SqnLLzClIV0hk94EJIHOhfWAN9jy5ifC3hto8xgCs4c4Z1VuYB0aOKrgjkVWsHXnNIXFrmzq+r5Er5jCR7QYZWMTuo1IGglIHWSN7uPqpDL6E+uNNpMrkhiM0elp4ZpHMEbagscmkvAOwbSFYDYa7dFN8c+JKGKaMVkaianlQc9NJOpB8EgHXWm4YfFb1QDGjqqTtGrBXcb47091+yw0mrdKspyzsvS34MsyzihTTtSVKM1OwsHXZod7ggH4gp3HcW79MMlZFLW0TQskclVTyBJFZtAcgW1K33daHUD06g7YpazhVFroYla8E5Do173Qbuur72w6+Trhr4g/VpkrV2QARVIHeInwPbzRj/pJ8sc9qKlJVITof2fzLj3eeU/Gxba6NGTU6e0ln7/oWcq4QrRUI7wQxqZOYzCpkkKlrcw6WJ1OQANtrgG3hFp+b8RoKn3hkaSOnZ46dAQBJMAPeJCTsFW4QHfctYYvuJa91RYYGAnqTy4z10C15JPkq7/Mr54qeMMiiiy9BGNK0ukLf8LWR7+pJDE+YxFHVPVVIPUduFbGHu/N44XNbT0KaqKH03V+fUQ84zWSrl5j31nawB8C9Aq+fXbrcm+Ng4VyovGSwVRTU/IHQATNGOeb9PDst/NpMLXCnDWgRaVDVsw1qWFxTIfvlfMA99yxCiwvZ0zaaCFEolbTCun3hzcnS7WVDYXaWVybgb6S52ut77SxjWmpxjaMLpeL2uvBHnSuqpztSpLC5/QpcPZfHT5dBDPDWcya05enUAgyryljDsR9oYtiF8QBJ2tfDNwzleiSKLRoCa6l0ESxLFqBgpkCKzAHSrkm5JKXJ3xX1PMJMU0zK0ruapCsksCRhSWeKa6mAoBa+oWYfBexw3cMQ3jMxFjUEOB+GPSBAvz0AE+rNi1StgpZzc5OUt2XODBgx6YhgwYMAGDBgwAYy/2q1ktDWUdfGCQiSRkdmsQ5Qn95dVvIoD2GNQxBzvJYauFoZ11I/wBCCN1IPZgehx41dEtKahNSkrrtXgJtdnNVUunJZqeIu7cxUsET3UkPOxOnUk4s0dxdSOo3xY5bmenVU06SNTSMxkj0EE/48C7l42uCVHW+oeK4aN/sEYIQuo1aRsh5UgVTIkduWCRZWkUCwLABl8DbaStPHUxo4kkqI4Z3WaT3ggolMqOBJHFDL0lNw0iNvc/e8OPSIuqzh9Sqz0YSeBjzBENJ0tv44GOynrePYdbFTcHhHNHOrLsw3V0YWIuLFXRt1Nuxx6yaVww0uYKqRXqGR42MbxF2ERnAsIZio6gg3Vr69JGLDMXp5SDWwNTSr4RMGOkC/adLWS/aS3yxS67omGofXg+rL09uKNujqnTw8oVuG+Gmp3ZpZOaUXkwf4dOpuqnzcnYnuEXFpyjVHlwRpLpYXdxeKJlOxJ++4P3F3v1K9cTHyyjS3Pq3qdW6RAqdY9UgAaT1J288ds0zaVIkCxPSwkiNFjRWmk8NwEQfZwLpBu7nYA7L1xr0OhpSqfE1Mr+C2/Xp9ySerSj1aaOsQWk1QUx51XJpMkknRb7K0pFtK/giFiegsNTCFlUMdSk1KVdZI6ltbmZo5ZNIAaYNGuzEkAKpsqld12GK3MKVH+xjiiraKcGVUjIEmpLrNIszSWnlDW62PiFj4bHvk+RFnKDS86yXecBitPpTloQHJX3wxWDBRoTbbYBuhjFRVksGi3fLFPjWX3SI5dTBC1S3jEEfLTw6I44lGpi0hJUu7Ek9D5DZMupeVDHHe+hFW/npUD/1heyj2fQw1PvMjtNIg0xBgAsK3Y+Ebln8TEuxJJdj1OGrBLNySU04Rilte/i37W9QwYMGPSIMGDBgAwYMGADBgwYAMU2ccNJPdlIR2ADXXUkoHwiSO4DgdjcMOzDFzgwBm2aUUsXhqIi8cs/NqS7qRMFsIUWRgqclSBeOTQSFtvc3l5LXVEtckQm5SwQxo8UbAKxW7OyxTLraE3VFlQ9Vb4hY4fSMVb8ORDeIvAfOFtI/0bp+W+AF7PeZDNG0MywQSytCyCJYvtyj8pmcjU6mSw8Nr3Xc74rBlsZUKVqaJtP7ORveC8vwvoidpOahRnVzazB1PUXDiMhkYjm1c0gHQARx/nGga9vIjribQ5VFDflxqpb4jbxN/Ex3Y/M4AWMk4Uci7aogbkudImfXbWF0eCljIC3SPxHSLkEbtlJSJEgSNQqKLADoMdsGADBgwYAMGDBgAwYMGAFT2ZVTyUAaR2dufUC7MWNhUSAC53sBiHmlZIFzu0jjlxXSzsNB9x1eHfwm++3ffHTIqWry7mwLStUwmaSSJ4pIlKrK5co6ystiCT4hcEEdMdn4enejzAuF95rkksga4jvT8qFNVhcgAXbpdj2AwBx4U4hlieOhr21TMgannIsKpAAT8p1+8vfr3xUZhmMoy0sJZA36UKatbX0fpArpve+nTtbpbbDfm/DEdXSpDLdWQIySKfFDIgGl0bswP8xcd8LP+yFZ+jEp3KyVArVmdgQA6ir5rN6Ervp+mALQTvS5voZ2MFfFeMMzERzwfGqg7KGjN7DqUOIueVEkrZhMsjrHSUssKBXKgzGJpJn2tcqOWoPY6+mLvjDKJKinBg0+8QOs0GrYcyM3AJ/Cy6lPo5xwPD8i5ZLTizTyQTajeweaZHLm/YF2PyFvLAFJ7PWpHipHDVLVJgRmLtWFWYxjmEmQ8s739PLC9SV8UtLVIJqh8xM9WIFjmn5l1mcQ2GrSIwQL38IAN8OvCElZDBTU0tEyCKJI2k50LAFEAuFVixBI/PFTT8CTmkfdYayKqqKimkBDaeZKWAa33GXZl/LbAHziiomh9xNeJXpViYVbQ6ion0JpaQR2Yw31+lyLjYYM9qIY8thahqHeJ6un0ssztZXqEDIGJ1BbbaD06YYFzevUQs9Dq1R/arHNHqjkB7a2VWjI7g3Hlhel4Jn90dVRFknzCKraJWGmJRLGSoOwLaVubbFibXwB29omTRxxpMjTLJJVU6MVqZ1BWSZEcBRIFUFbjYYm8R8NyQ0wkoGl51PJz1jM8riawAkjOtzcMo2HZrW6nE7jbJ5amCNIgCy1NPIbkDwxzKz9fQdMMOAFPJM3/Sc0dRCzrSQrcC5XmzOu4ax3WNTYjoXY/gx246zeWKOCGBtEtZUJAJLA8pWBaRgDtqCqbX7kY98B5NLS0pjmAD86d7Ag+GSZ2Xcehx34u4fariTlOEnglWeFmBK60vYMBvoIJBtvY4A8ngqm0aQZVe37YTy82/nzCxJPodvS22EbMeI5Zcvp/eJH1xZmtLO8RdDKscjK5tF4vEtrqvfDvJnFaY7JQFZyLeOaMxKfMup1snoF1HyHakn4FlipaOGJudJHXRVU8jELrPMZ5mA+Z2XytgCVSZXl0gJQ1Vgbby1672B6MwODDjgwAi5zxpPPXHLstCc2MaqiokBZKcbbBRbXJuNr2vt5kWD8KVtrrm9SJbdTDTFL/wCWIwbemq/rhT9hHj/SMr/tpKs6/PbUw/7mbGrYAquGkqxABWtG04ZgWiBCsoPgNj0JHUYVvarx1Ll6RCmUvJqE0oFjpgR1V9X4QzMFB9W8sPpNuuMsy/iCkqjXS1MdVItZeCPRSVEiimjBVNLLGR4mLPt3K9xgDTMvr0niSWM3SRVdT5hgCPywm51xVUx59R0aMop5oWd10gksDN97qPhH8sVnsPzwmCagkLcyikIXUrIWickodL2Yb32PQMuOfEn+9OX/APLP/WfAGm1FQsaM7sFVAWZibBQBcknsLYQ8k4grs4ZpaVxR0KsVSUxh5pyNmKh/BGnqQTcfO0z2xzsmTVRXqVVT8mkUN+X9cWHs4hVcqognTkRn6st2/MnAEWr4WzBFJps1mMg6CoigdG9DojVl+YvbyOL3h6SpamjNYqJUWPMVN1BubW3Pa388ScwrkgiklkNkiRnYgXsqKWbYddhiPkWeQ1sCVEBLRyX0kqVJsSDsdxuMALPtW4rmoaP9VuamS5WwDaY4gHncg/dC2B/jGGXh3OkrKWGoj+GZA1vIkeIfMG4+mESm4mppa+rnnjqJY1Bo4dFLPKhjUn3k6kQqdUm3naMeeInsYzcQzVeWHmBYnM1PzUaNjE53BVwCCLqfXUewwBa8T8Q1n6bpaGCo5EU0BkYiKNzqBl6aweyjHnjXNMyymEVYqUq4UZRJFLCkbWY2urxW3vbqO99+mKnjSaZOJqJoIlmkFI9kaTlht6i/j0tY/T+XXHSgrJOJNcNSVpIaeUc6kUs0zlTsHdgoWO/4Re4O42wBNzvjmpo6+klkcHK61VAJRVMDOgI1MO3Q79i34cPHEOeR0VNLUSfDGpNh1Y9FUfvFrAfPEXirhSKvonpXAVWWyED9my/syB6Ht5XHfGf+z2oqa+RKSsA05Q1pPFfnzBmWnJ23VFUm/dtJwBoPCQrDSo1cwM7+NlVAoiDbhPUgdSe98GLrBgDLzltRkuZz1McMk9BWnVKIlLvBJcnVoG5S7N07N+6Ls49p2WEXWqV2PRESRnJ8uWF1X+mDBgCv4vz2aoy9Y4YZoZa+QU6B08UcbtpeR1HwDRc2O41DocOOX0KQRJFGLJGioo8lUAD8hgwYAzXjGnky/PKSviRzFUqYKjQrNa1gGbT6FT/0jjnxrUcjiKhqJEk5MdOwZ1ikcAlpgB4FO+4/nj7gwAwZhxVQZkjUR94PvIMd/dplAuNjqdABY73Plil4NzyXJovcczjdYoSRDVJGzxOhNwGKglGuT17bdrn7gwBa8T8eUE9FURQVCzySwSoiQq8rMzxsqiyKbbnvipyieqoOG4kWGRatlMUaaTqV5ZGCEj7tgdW/kMGDAD7w5kq0dLDTp0hjVL+ZA8R+pufrhB9qFHJSV9DmkEbuUfkzqili0ZuRsvprFz30Y+4MAe86hZ+JqCVUYx+6N4wraRfnkXNrA/Pzx79ovDc1LOub5epM8W1REAf1iLobgdWA6+gB6qLmDADxw/niVlOk6K6hxurqVZGHxKwPcH6HqNsI3svpnXMs5LIyh6hCpZSAw1T9CRv9MGDAGlYMGD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IRERUUEhIVFBQUFxkYGRgXFRgZIBYbGBYYGhUiHhsYHSchGhkvHSAgKy8gJTM1LSwtGB82QTAtNSYrLjUBCQoKDgwOGQ8PGDUkHyU2KTUvKjMrLSkpNTEwLCo0NSo1NTUsLTUsMDIuMS0qNTQpLjI1NTA1LDU1KywwNTUsLv/AABEIAIgAhAMBIgACEQEDEQH/xAAbAAACAwEBAQAAAAAAAAAAAAAABgQFBwMCAf/EAEIQAAIBAgQEAwUEBwUJAQAAAAECAwQRAAUSIQYTMUEiUWEHFDJxgSNCUqEVJDNicpGxQ1Njc5IWNkR0g6KywdEX/8QAGgEBAAIDAQAAAAAAAAAAAAAAAAMFAgQGAf/EAC8RAAIBAwICCAYDAQAAAAAAAAABAgMRIQQxcfAFEkFRYYGh4RMiQpGxwSMy0RT/2gAMAwEAAhEDEQA/ANxwYMGADBgwYAyv25RBvcwQDvN1F/ux4gZV7L6Joi0rOW1Ovh5SjwHqAwJ/M4svbb1o/nN/SPFpl2aokTKSwtJL0I38X+Yvcdx8rY0KtaNOsuvK0bP749y3U6kdJD4e93x7BVn9m1EaQSoziTlo+/JIOvT91Re2/n9cKGXcJvUTPFDEjGNjqNgPCrlSQO7WBIXvYjGoS5ovuOglr8qMG56FQurrK3l5X364WuBc6WGsqIm0pzWfTIbkhhI66QuwJ0sSLnzABJthCtCpWtCV427O+79jZ0uorxoVZNXaWLpO2VnbieM49lcaRBqZkmkYgqt47Mm12vYaRYj5lgO98U3CPB8NXIBJ4V1FSFVQfgLdW2HTuMaDQZetEKqV59YuykEgXABdSzgeGTW5s1t9Wyd8LfBOaAztMU0a6h30Ag6NUbm17gG1/S9sZaqXw0mnbKvwuY6bV156epfNrWdl442Jf/5nl3O0Xl08rX8UF769N726fl69sKHHXCUNHzBH4l8QGpVuLRBr3XY9fLGo/pdPeL6mtyrde/Mv/feX19e2EX2oVAkWRh+J/L+4W3Qn+uIqmppylBUpJ5zbuszDQ1azq9WptZ7m7Lj7j4uPuLIpAwYMGADBgwYAMGDBgAwYMGAMs9uH/CfOb/xjxntJTVVSx5YllN9zqYgH1ZjYH641/j7KY6iopFlBZVWdtNyAxHJAvbe2/TFLBmbxVnuzrFHC8RamCAjVy7c0N2BANwAOnfFD0hrvhVHCEbySvnnPedJoNaqOnUFBN3eXncU8s4NnkeRTUJFJGRrAZ2YFhcE6St/nfqDi1T2ap96pcnuQii57/EWPXHLjaQQMldBURq1gGGtPGv3SFv8AaC2xHkFI6Ygye1gMmhVRJSBeYktFGDfxEDxX8k33I3xoKWtrqM6Dw98JWfb5E09XOMXU6/G1k+GMls3s3jN/1mYlm1G4Q3a1iTt1t3xxf2dyKCIqwgHqpVlBPa+h7flijg9oFRTtrnrKapS9uVEg1upNro0YsrdDZjvviXmPtOE4VKYiDmHTrldVYdj+7H/ESfTfGUqPSUJKLkmu/DX4IdPq3VTjGWFnNrcckCo4ZqgZNP2wiezGJy9mAB6Gx1WPYHyxRZhKxjdWZzpV/CzN4SV38LHwnpjUMqq6WipWUVEchiRppGRg3zPhJ6mwUHc/zxAzTLmq8seathjSpFPI4MRIKjllkBJ67dVNxjKl0i1L+SPy3sns+NubYNuPSNrxlFSw82SfHmxsq4+48p0x6x1JyAYMGDABgwYMAGDBgwAY+E264jZjmKQJre9rhQFUsWZjZQAOpJxRZpl81erpMORTlWRY2KlpndSFL2JCoL3CXJY2JtaxA58WsBUUzEgKI6jc9BtCxP8AIHGS12fe9VevUI7ACB2/smVtUTN5Ats/7rkdsWXDNQ8+XPTuSDTOqi5+BKqOSAr/AArLf5Cw7YUamneN2SRSrqbMp7H/AOevQjFPU08J6iU3u4q3rfn/AE6vorRwn8SjUeVt5/V+C5zf2dJmCrU0irC0jaZYdlEMgOmb6BtRI6mwt1xCy3JmWV/dik0bK9JJG6NHqMCgP9oFZY1JKtqJBNytxucM3CaTUZiklYmCvI6/2UtgIDf8LoLfMJ54ouIuGXps3ikQsKeok5xUE2Lw/aOhAIvci4v+M+RxDoNVJV3QlK6+ny3Xl7lHqaKim12PPdx8znEVfnGGmgdyDIzGWJhGGEnOPKhLNo1SWEYuLKh8LLjxWez5q53aJk1xVDpOu6C8jcxijG5KqGAsw1Eq23bFLBkjww1RScM+pdBjWRW5iONr2BF1c9Lgkrv0xo+QUByjLfENdRI19AN9c8lljS/ftc+jHG10lqpUKaVN/M3gg09NTk+tsikrcsgokamjOpI9Lyk9Jagr9ioUkgKovIw335Y74s8kzvn5fUU7ftI6eRV/eQoVX6gkA/NfPC1nuUTUsvLmkMjN9qW/E0m8hA7DXcfIL6YteBsoeWdWsQjuIr/i8SvLb0CIbntcY0f+aFWjFuV22mn4355R0z0tKloHVby+erz2m+Bh0749YxrghzX1lVWyTcmRtCQO1iVaR2aJADbUoRVBTbUHboTcaVlvEerQsyaHdigdGEkTst76ZF6dDs4B2tjoU75OWq0nSl1Hvj8beWxd4MGDHpEGDBgwAYMGDAFbxFTM9O/LF5EtIg83jYOo+pFvrhEzGtMtTH4qiriBjqkhj1a21tzIL+BY0hUja7XYrYkWIOm4SqnLLzClIV0hk94EJIHOhfWAN9jy5ifC3hto8xgCs4c4Z1VuYB0aOKrgjkVWsHXnNIXFrmzq+r5Er5jCR7QYZWMTuo1IGglIHWSN7uPqpDL6E+uNNpMrkhiM0elp4ZpHMEbagscmkvAOwbSFYDYa7dFN8c+JKGKaMVkaianlQc9NJOpB8EgHXWm4YfFb1QDGjqqTtGrBXcb47091+yw0mrdKspyzsvS34MsyzihTTtSVKM1OwsHXZod7ggH4gp3HcW79MMlZFLW0TQskclVTyBJFZtAcgW1K33daHUD06g7YpazhVFroYla8E5Do173Qbuur72w6+Trhr4g/VpkrV2QARVIHeInwPbzRj/pJ8sc9qKlJVITof2fzLj3eeU/Gxba6NGTU6e0ln7/oWcq4QrRUI7wQxqZOYzCpkkKlrcw6WJ1OQANtrgG3hFp+b8RoKn3hkaSOnZ46dAQBJMAPeJCTsFW4QHfctYYvuJa91RYYGAnqTy4z10C15JPkq7/Mr54qeMMiiiy9BGNK0ukLf8LWR7+pJDE+YxFHVPVVIPUduFbGHu/N44XNbT0KaqKH03V+fUQ84zWSrl5j31nawB8C9Aq+fXbrcm+Ng4VyovGSwVRTU/IHQATNGOeb9PDst/NpMLXCnDWgRaVDVsw1qWFxTIfvlfMA99yxCiwvZ0zaaCFEolbTCun3hzcnS7WVDYXaWVybgb6S52ut77SxjWmpxjaMLpeL2uvBHnSuqpztSpLC5/QpcPZfHT5dBDPDWcya05enUAgyryljDsR9oYtiF8QBJ2tfDNwzleiSKLRoCa6l0ESxLFqBgpkCKzAHSrkm5JKXJ3xX1PMJMU0zK0ruapCsksCRhSWeKa6mAoBa+oWYfBexw3cMQ3jMxFjUEOB+GPSBAvz0AE+rNi1StgpZzc5OUt2XODBgx6YhgwYMAGDBgwAYy/2q1ktDWUdfGCQiSRkdmsQ5Qn95dVvIoD2GNQxBzvJYauFoZ11I/wBCCN1IPZgehx41dEtKahNSkrrtXgJtdnNVUunJZqeIu7cxUsET3UkPOxOnUk4s0dxdSOo3xY5bmenVU06SNTSMxkj0EE/48C7l42uCVHW+oeK4aN/sEYIQuo1aRsh5UgVTIkduWCRZWkUCwLABl8DbaStPHUxo4kkqI4Z3WaT3ggolMqOBJHFDL0lNw0iNvc/e8OPSIuqzh9Sqz0YSeBjzBENJ0tv44GOynrePYdbFTcHhHNHOrLsw3V0YWIuLFXRt1Nuxx6yaVww0uYKqRXqGR42MbxF2ERnAsIZio6gg3Vr69JGLDMXp5SDWwNTSr4RMGOkC/adLWS/aS3yxS67omGofXg+rL09uKNujqnTw8oVuG+Gmp3ZpZOaUXkwf4dOpuqnzcnYnuEXFpyjVHlwRpLpYXdxeKJlOxJ++4P3F3v1K9cTHyyjS3Pq3qdW6RAqdY9UgAaT1J288ds0zaVIkCxPSwkiNFjRWmk8NwEQfZwLpBu7nYA7L1xr0OhpSqfE1Mr+C2/Xp9ySerSj1aaOsQWk1QUx51XJpMkknRb7K0pFtK/giFiegsNTCFlUMdSk1KVdZI6ltbmZo5ZNIAaYNGuzEkAKpsqld12GK3MKVH+xjiiraKcGVUjIEmpLrNIszSWnlDW62PiFj4bHvk+RFnKDS86yXecBitPpTloQHJX3wxWDBRoTbbYBuhjFRVksGi3fLFPjWX3SI5dTBC1S3jEEfLTw6I44lGpi0hJUu7Ek9D5DZMupeVDHHe+hFW/npUD/1heyj2fQw1PvMjtNIg0xBgAsK3Y+Ebln8TEuxJJdj1OGrBLNySU04Rilte/i37W9QwYMGPSIMGDBgAwYMGADBgwYAMU2ccNJPdlIR2ADXXUkoHwiSO4DgdjcMOzDFzgwBm2aUUsXhqIi8cs/NqS7qRMFsIUWRgqclSBeOTQSFtvc3l5LXVEtckQm5SwQxo8UbAKxW7OyxTLraE3VFlQ9Vb4hY4fSMVb8ORDeIvAfOFtI/0bp+W+AF7PeZDNG0MywQSytCyCJYvtyj8pmcjU6mSw8Nr3Xc74rBlsZUKVqaJtP7ORveC8vwvoidpOahRnVzazB1PUXDiMhkYjm1c0gHQARx/nGga9vIjribQ5VFDflxqpb4jbxN/Ex3Y/M4AWMk4Uci7aogbkudImfXbWF0eCljIC3SPxHSLkEbtlJSJEgSNQqKLADoMdsGADBgwYAMGDBgAwYMGAFT2ZVTyUAaR2dufUC7MWNhUSAC53sBiHmlZIFzu0jjlxXSzsNB9x1eHfwm++3ffHTIqWry7mwLStUwmaSSJ4pIlKrK5co6ystiCT4hcEEdMdn4enejzAuF95rkksga4jvT8qFNVhcgAXbpdj2AwBx4U4hlieOhr21TMgannIsKpAAT8p1+8vfr3xUZhmMoy0sJZA36UKatbX0fpArpve+nTtbpbbDfm/DEdXSpDLdWQIySKfFDIgGl0bswP8xcd8LP+yFZ+jEp3KyVArVmdgQA6ir5rN6Ervp+mALQTvS5voZ2MFfFeMMzERzwfGqg7KGjN7DqUOIueVEkrZhMsjrHSUssKBXKgzGJpJn2tcqOWoPY6+mLvjDKJKinBg0+8QOs0GrYcyM3AJ/Cy6lPo5xwPD8i5ZLTizTyQTajeweaZHLm/YF2PyFvLAFJ7PWpHipHDVLVJgRmLtWFWYxjmEmQ8s739PLC9SV8UtLVIJqh8xM9WIFjmn5l1mcQ2GrSIwQL38IAN8OvCElZDBTU0tEyCKJI2k50LAFEAuFVixBI/PFTT8CTmkfdYayKqqKimkBDaeZKWAa33GXZl/LbAHziiomh9xNeJXpViYVbQ6ion0JpaQR2Yw31+lyLjYYM9qIY8thahqHeJ6un0ssztZXqEDIGJ1BbbaD06YYFzevUQs9Dq1R/arHNHqjkB7a2VWjI7g3Hlhel4Jn90dVRFknzCKraJWGmJRLGSoOwLaVubbFibXwB29omTRxxpMjTLJJVU6MVqZ1BWSZEcBRIFUFbjYYm8R8NyQ0wkoGl51PJz1jM8riawAkjOtzcMo2HZrW6nE7jbJ5amCNIgCy1NPIbkDwxzKz9fQdMMOAFPJM3/Sc0dRCzrSQrcC5XmzOu4ax3WNTYjoXY/gx246zeWKOCGBtEtZUJAJLA8pWBaRgDtqCqbX7kY98B5NLS0pjmAD86d7Ag+GSZ2Xcehx34u4fariTlOEnglWeFmBK60vYMBvoIJBtvY4A8ngqm0aQZVe37YTy82/nzCxJPodvS22EbMeI5Zcvp/eJH1xZmtLO8RdDKscjK5tF4vEtrqvfDvJnFaY7JQFZyLeOaMxKfMup1snoF1HyHakn4FlipaOGJudJHXRVU8jELrPMZ5mA+Z2XytgCVSZXl0gJQ1Vgbby1672B6MwODDjgwAi5zxpPPXHLstCc2MaqiokBZKcbbBRbXJuNr2vt5kWD8KVtrrm9SJbdTDTFL/wCWIwbemq/rhT9hHj/SMr/tpKs6/PbUw/7mbGrYAquGkqxABWtG04ZgWiBCsoPgNj0JHUYVvarx1Ll6RCmUvJqE0oFjpgR1V9X4QzMFB9W8sPpNuuMsy/iCkqjXS1MdVItZeCPRSVEiimjBVNLLGR4mLPt3K9xgDTMvr0niSWM3SRVdT5hgCPywm51xVUx59R0aMop5oWd10gksDN97qPhH8sVnsPzwmCagkLcyikIXUrIWickodL2Yb32PQMuOfEn+9OX/APLP/WfAGm1FQsaM7sFVAWZibBQBcknsLYQ8k4grs4ZpaVxR0KsVSUxh5pyNmKh/BGnqQTcfO0z2xzsmTVRXqVVT8mkUN+X9cWHs4hVcqognTkRn6st2/MnAEWr4WzBFJps1mMg6CoigdG9DojVl+YvbyOL3h6SpamjNYqJUWPMVN1BubW3Pa388ScwrkgiklkNkiRnYgXsqKWbYddhiPkWeQ1sCVEBLRyX0kqVJsSDsdxuMALPtW4rmoaP9VuamS5WwDaY4gHncg/dC2B/jGGXh3OkrKWGoj+GZA1vIkeIfMG4+mESm4mppa+rnnjqJY1Bo4dFLPKhjUn3k6kQqdUm3naMeeInsYzcQzVeWHmBYnM1PzUaNjE53BVwCCLqfXUewwBa8T8Q1n6bpaGCo5EU0BkYiKNzqBl6aweyjHnjXNMyymEVYqUq4UZRJFLCkbWY2urxW3vbqO99+mKnjSaZOJqJoIlmkFI9kaTlht6i/j0tY/T+XXHSgrJOJNcNSVpIaeUc6kUs0zlTsHdgoWO/4Re4O42wBNzvjmpo6+klkcHK61VAJRVMDOgI1MO3Q79i34cPHEOeR0VNLUSfDGpNh1Y9FUfvFrAfPEXirhSKvonpXAVWWyED9my/syB6Ht5XHfGf+z2oqa+RKSsA05Q1pPFfnzBmWnJ23VFUm/dtJwBoPCQrDSo1cwM7+NlVAoiDbhPUgdSe98GLrBgDLzltRkuZz1McMk9BWnVKIlLvBJcnVoG5S7N07N+6Ls49p2WEXWqV2PRESRnJ8uWF1X+mDBgCv4vz2aoy9Y4YZoZa+QU6B08UcbtpeR1HwDRc2O41DocOOX0KQRJFGLJGioo8lUAD8hgwYAzXjGnky/PKSviRzFUqYKjQrNa1gGbT6FT/0jjnxrUcjiKhqJEk5MdOwZ1ikcAlpgB4FO+4/nj7gwAwZhxVQZkjUR94PvIMd/dplAuNjqdABY73Plil4NzyXJovcczjdYoSRDVJGzxOhNwGKglGuT17bdrn7gwBa8T8eUE9FURQVCzySwSoiQq8rMzxsqiyKbbnvipyieqoOG4kWGRatlMUaaTqV5ZGCEj7tgdW/kMGDAD7w5kq0dLDTp0hjVL+ZA8R+pufrhB9qFHJSV9DmkEbuUfkzqili0ZuRsvprFz30Y+4MAe86hZ+JqCVUYx+6N4wraRfnkXNrA/Pzx79ovDc1LOub5epM8W1REAf1iLobgdWA6+gB6qLmDADxw/niVlOk6K6hxurqVZGHxKwPcH6HqNsI3svpnXMs5LIyh6hCpZSAw1T9CRv9MGDAGlYMGDAH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g;base64,/9j/4AAQSkZJRgABAQAAAQABAAD/2wCEAAkGBhIRERUUEhIVFBQUFxkYGRgXFRgZIBYbGBYYGhUiHhsYHSchGhkvHSAgKy8gJTM1LSwtGB82QTAtNSYrLjUBCQoKDgwOGQ8PGDUkHyU2KTUvKjMrLSkpNTEwLCo0NSo1NTUsLTUsMDIuMS0qNTQpLjI1NTA1LDU1KywwNTUsLv/AABEIAIgAhAMBIgACEQEDEQH/xAAbAAACAwEBAQAAAAAAAAAAAAAABgQFBwMCAf/EAEIQAAIBAgQEAwUEBwUJAQAAAAECAwQRAAUSIQYTMUEiUWEHFDJxgSNCUqEVJDNicpGxQ1Njc5IWNkR0g6KywdEX/8QAGgEBAAIDAQAAAAAAAAAAAAAAAAMFAgQGAf/EAC8RAAIBAwICCAYDAQAAAAAAAAABAgMRIQQxcfAFEkFRYYGh4RMiQpGxwSMy0RT/2gAMAwEAAhEDEQA/ANxwYMGADBgwYAyv25RBvcwQDvN1F/ux4gZV7L6Joi0rOW1Ovh5SjwHqAwJ/M4svbb1o/nN/SPFpl2aokTKSwtJL0I38X+Yvcdx8rY0KtaNOsuvK0bP749y3U6kdJD4e93x7BVn9m1EaQSoziTlo+/JIOvT91Re2/n9cKGXcJvUTPFDEjGNjqNgPCrlSQO7WBIXvYjGoS5ovuOglr8qMG56FQurrK3l5X364WuBc6WGsqIm0pzWfTIbkhhI66QuwJ0sSLnzABJthCtCpWtCV427O+79jZ0uorxoVZNXaWLpO2VnbieM49lcaRBqZkmkYgqt47Mm12vYaRYj5lgO98U3CPB8NXIBJ4V1FSFVQfgLdW2HTuMaDQZetEKqV59YuykEgXABdSzgeGTW5s1t9Wyd8LfBOaAztMU0a6h30Ag6NUbm17gG1/S9sZaqXw0mnbKvwuY6bV156epfNrWdl442Jf/5nl3O0Xl08rX8UF769N726fl69sKHHXCUNHzBH4l8QGpVuLRBr3XY9fLGo/pdPeL6mtyrde/Mv/feX19e2EX2oVAkWRh+J/L+4W3Qn+uIqmppylBUpJ5zbuszDQ1azq9WptZ7m7Lj7j4uPuLIpAwYMGADBgwYAMGDBgAwYMGAMs9uH/CfOb/xjxntJTVVSx5YllN9zqYgH1ZjYH641/j7KY6iopFlBZVWdtNyAxHJAvbe2/TFLBmbxVnuzrFHC8RamCAjVy7c0N2BANwAOnfFD0hrvhVHCEbySvnnPedJoNaqOnUFBN3eXncU8s4NnkeRTUJFJGRrAZ2YFhcE6St/nfqDi1T2ap96pcnuQii57/EWPXHLjaQQMldBURq1gGGtPGv3SFv8AaC2xHkFI6Ygye1gMmhVRJSBeYktFGDfxEDxX8k33I3xoKWtrqM6Dw98JWfb5E09XOMXU6/G1k+GMls3s3jN/1mYlm1G4Q3a1iTt1t3xxf2dyKCIqwgHqpVlBPa+h7flijg9oFRTtrnrKapS9uVEg1upNro0YsrdDZjvviXmPtOE4VKYiDmHTrldVYdj+7H/ESfTfGUqPSUJKLkmu/DX4IdPq3VTjGWFnNrcckCo4ZqgZNP2wiezGJy9mAB6Gx1WPYHyxRZhKxjdWZzpV/CzN4SV38LHwnpjUMqq6WipWUVEchiRppGRg3zPhJ6mwUHc/zxAzTLmq8seathjSpFPI4MRIKjllkBJ67dVNxjKl0i1L+SPy3sns+NubYNuPSNrxlFSw82SfHmxsq4+48p0x6x1JyAYMGDABgwYMAGDBgwAY+E264jZjmKQJre9rhQFUsWZjZQAOpJxRZpl81erpMORTlWRY2KlpndSFL2JCoL3CXJY2JtaxA58WsBUUzEgKI6jc9BtCxP8AIHGS12fe9VevUI7ACB2/smVtUTN5Ats/7rkdsWXDNQ8+XPTuSDTOqi5+BKqOSAr/AArLf5Cw7YUamneN2SRSrqbMp7H/AOevQjFPU08J6iU3u4q3rfn/AE6vorRwn8SjUeVt5/V+C5zf2dJmCrU0irC0jaZYdlEMgOmb6BtRI6mwt1xCy3JmWV/dik0bK9JJG6NHqMCgP9oFZY1JKtqJBNytxucM3CaTUZiklYmCvI6/2UtgIDf8LoLfMJ54ouIuGXps3ikQsKeok5xUE2Lw/aOhAIvci4v+M+RxDoNVJV3QlK6+ny3Xl7lHqaKim12PPdx8znEVfnGGmgdyDIzGWJhGGEnOPKhLNo1SWEYuLKh8LLjxWez5q53aJk1xVDpOu6C8jcxijG5KqGAsw1Eq23bFLBkjww1RScM+pdBjWRW5iONr2BF1c9Lgkrv0xo+QUByjLfENdRI19AN9c8lljS/ftc+jHG10lqpUKaVN/M3gg09NTk+tsikrcsgokamjOpI9Lyk9Jagr9ioUkgKovIw335Y74s8kzvn5fUU7ftI6eRV/eQoVX6gkA/NfPC1nuUTUsvLmkMjN9qW/E0m8hA7DXcfIL6YteBsoeWdWsQjuIr/i8SvLb0CIbntcY0f+aFWjFuV22mn4355R0z0tKloHVby+erz2m+Bh0749YxrghzX1lVWyTcmRtCQO1iVaR2aJADbUoRVBTbUHboTcaVlvEerQsyaHdigdGEkTst76ZF6dDs4B2tjoU75OWq0nSl1Hvj8beWxd4MGDHpEGDBgwAYMGDAFbxFTM9O/LF5EtIg83jYOo+pFvrhEzGtMtTH4qiriBjqkhj1a21tzIL+BY0hUja7XYrYkWIOm4SqnLLzClIV0hk94EJIHOhfWAN9jy5ifC3hto8xgCs4c4Z1VuYB0aOKrgjkVWsHXnNIXFrmzq+r5Er5jCR7QYZWMTuo1IGglIHWSN7uPqpDL6E+uNNpMrkhiM0elp4ZpHMEbagscmkvAOwbSFYDYa7dFN8c+JKGKaMVkaianlQc9NJOpB8EgHXWm4YfFb1QDGjqqTtGrBXcb47091+yw0mrdKspyzsvS34MsyzihTTtSVKM1OwsHXZod7ggH4gp3HcW79MMlZFLW0TQskclVTyBJFZtAcgW1K33daHUD06g7YpazhVFroYla8E5Do173Qbuur72w6+Trhr4g/VpkrV2QARVIHeInwPbzRj/pJ8sc9qKlJVITof2fzLj3eeU/Gxba6NGTU6e0ln7/oWcq4QrRUI7wQxqZOYzCpkkKlrcw6WJ1OQANtrgG3hFp+b8RoKn3hkaSOnZ46dAQBJMAPeJCTsFW4QHfctYYvuJa91RYYGAnqTy4z10C15JPkq7/Mr54qeMMiiiy9BGNK0ukLf8LWR7+pJDE+YxFHVPVVIPUduFbGHu/N44XNbT0KaqKH03V+fUQ84zWSrl5j31nawB8C9Aq+fXbrcm+Ng4VyovGSwVRTU/IHQATNGOeb9PDst/NpMLXCnDWgRaVDVsw1qWFxTIfvlfMA99yxCiwvZ0zaaCFEolbTCun3hzcnS7WVDYXaWVybgb6S52ut77SxjWmpxjaMLpeL2uvBHnSuqpztSpLC5/QpcPZfHT5dBDPDWcya05enUAgyryljDsR9oYtiF8QBJ2tfDNwzleiSKLRoCa6l0ESxLFqBgpkCKzAHSrkm5JKXJ3xX1PMJMU0zK0ruapCsksCRhSWeKa6mAoBa+oWYfBexw3cMQ3jMxFjUEOB+GPSBAvz0AE+rNi1StgpZzc5OUt2XODBgx6YhgwYMAGDBgwAYy/2q1ktDWUdfGCQiSRkdmsQ5Qn95dVvIoD2GNQxBzvJYauFoZ11I/wBCCN1IPZgehx41dEtKahNSkrrtXgJtdnNVUunJZqeIu7cxUsET3UkPOxOnUk4s0dxdSOo3xY5bmenVU06SNTSMxkj0EE/48C7l42uCVHW+oeK4aN/sEYIQuo1aRsh5UgVTIkduWCRZWkUCwLABl8DbaStPHUxo4kkqI4Z3WaT3ggolMqOBJHFDL0lNw0iNvc/e8OPSIuqzh9Sqz0YSeBjzBENJ0tv44GOynrePYdbFTcHhHNHOrLsw3V0YWIuLFXRt1Nuxx6yaVww0uYKqRXqGR42MbxF2ERnAsIZio6gg3Vr69JGLDMXp5SDWwNTSr4RMGOkC/adLWS/aS3yxS67omGofXg+rL09uKNujqnTw8oVuG+Gmp3ZpZOaUXkwf4dOpuqnzcnYnuEXFpyjVHlwRpLpYXdxeKJlOxJ++4P3F3v1K9cTHyyjS3Pq3qdW6RAqdY9UgAaT1J288ds0zaVIkCxPSwkiNFjRWmk8NwEQfZwLpBu7nYA7L1xr0OhpSqfE1Mr+C2/Xp9ySerSj1aaOsQWk1QUx51XJpMkknRb7K0pFtK/giFiegsNTCFlUMdSk1KVdZI6ltbmZo5ZNIAaYNGuzEkAKpsqld12GK3MKVH+xjiiraKcGVUjIEmpLrNIszSWnlDW62PiFj4bHvk+RFnKDS86yXecBitPpTloQHJX3wxWDBRoTbbYBuhjFRVksGi3fLFPjWX3SI5dTBC1S3jEEfLTw6I44lGpi0hJUu7Ek9D5DZMupeVDHHe+hFW/npUD/1heyj2fQw1PvMjtNIg0xBgAsK3Y+Ebln8TEuxJJdj1OGrBLNySU04Rilte/i37W9QwYMGPSIMGDBgAwYMGADBgwYAMU2ccNJPdlIR2ADXXUkoHwiSO4DgdjcMOzDFzgwBm2aUUsXhqIi8cs/NqS7qRMFsIUWRgqclSBeOTQSFtvc3l5LXVEtckQm5SwQxo8UbAKxW7OyxTLraE3VFlQ9Vb4hY4fSMVb8ORDeIvAfOFtI/0bp+W+AF7PeZDNG0MywQSytCyCJYvtyj8pmcjU6mSw8Nr3Xc74rBlsZUKVqaJtP7ORveC8vwvoidpOahRnVzazB1PUXDiMhkYjm1c0gHQARx/nGga9vIjribQ5VFDflxqpb4jbxN/Ex3Y/M4AWMk4Uci7aogbkudImfXbWF0eCljIC3SPxHSLkEbtlJSJEgSNQqKLADoMdsGADBgwYAMGDBgAwYMGAFT2ZVTyUAaR2dufUC7MWNhUSAC53sBiHmlZIFzu0jjlxXSzsNB9x1eHfwm++3ffHTIqWry7mwLStUwmaSSJ4pIlKrK5co6ystiCT4hcEEdMdn4enejzAuF95rkksga4jvT8qFNVhcgAXbpdj2AwBx4U4hlieOhr21TMgannIsKpAAT8p1+8vfr3xUZhmMoy0sJZA36UKatbX0fpArpve+nTtbpbbDfm/DEdXSpDLdWQIySKfFDIgGl0bswP8xcd8LP+yFZ+jEp3KyVArVmdgQA6ir5rN6Ervp+mALQTvS5voZ2MFfFeMMzERzwfGqg7KGjN7DqUOIueVEkrZhMsjrHSUssKBXKgzGJpJn2tcqOWoPY6+mLvjDKJKinBg0+8QOs0GrYcyM3AJ/Cy6lPo5xwPD8i5ZLTizTyQTajeweaZHLm/YF2PyFvLAFJ7PWpHipHDVLVJgRmLtWFWYxjmEmQ8s739PLC9SV8UtLVIJqh8xM9WIFjmn5l1mcQ2GrSIwQL38IAN8OvCElZDBTU0tEyCKJI2k50LAFEAuFVixBI/PFTT8CTmkfdYayKqqKimkBDaeZKWAa33GXZl/LbAHziiomh9xNeJXpViYVbQ6ion0JpaQR2Yw31+lyLjYYM9qIY8thahqHeJ6un0ssztZXqEDIGJ1BbbaD06YYFzevUQs9Dq1R/arHNHqjkB7a2VWjI7g3Hlhel4Jn90dVRFknzCKraJWGmJRLGSoOwLaVubbFibXwB29omTRxxpMjTLJJVU6MVqZ1BWSZEcBRIFUFbjYYm8R8NyQ0wkoGl51PJz1jM8riawAkjOtzcMo2HZrW6nE7jbJ5amCNIgCy1NPIbkDwxzKz9fQdMMOAFPJM3/Sc0dRCzrSQrcC5XmzOu4ax3WNTYjoXY/gx246zeWKOCGBtEtZUJAJLA8pWBaRgDtqCqbX7kY98B5NLS0pjmAD86d7Ag+GSZ2Xcehx34u4fariTlOEnglWeFmBK60vYMBvoIJBtvY4A8ngqm0aQZVe37YTy82/nzCxJPodvS22EbMeI5Zcvp/eJH1xZmtLO8RdDKscjK5tF4vEtrqvfDvJnFaY7JQFZyLeOaMxKfMup1snoF1HyHakn4FlipaOGJudJHXRVU8jELrPMZ5mA+Z2XytgCVSZXl0gJQ1Vgbby1672B6MwODDjgwAi5zxpPPXHLstCc2MaqiokBZKcbbBRbXJuNr2vt5kWD8KVtrrm9SJbdTDTFL/wCWIwbemq/rhT9hHj/SMr/tpKs6/PbUw/7mbGrYAquGkqxABWtG04ZgWiBCsoPgNj0JHUYVvarx1Ll6RCmUvJqE0oFjpgR1V9X4QzMFB9W8sPpNuuMsy/iCkqjXS1MdVItZeCPRSVEiimjBVNLLGR4mLPt3K9xgDTMvr0niSWM3SRVdT5hgCPywm51xVUx59R0aMop5oWd10gksDN97qPhH8sVnsPzwmCagkLcyikIXUrIWickodL2Yb32PQMuOfEn+9OX/APLP/WfAGm1FQsaM7sFVAWZibBQBcknsLYQ8k4grs4ZpaVxR0KsVSUxh5pyNmKh/BGnqQTcfO0z2xzsmTVRXqVVT8mkUN+X9cWHs4hVcqognTkRn6st2/MnAEWr4WzBFJps1mMg6CoigdG9DojVl+YvbyOL3h6SpamjNYqJUWPMVN1BubW3Pa388ScwrkgiklkNkiRnYgXsqKWbYddhiPkWeQ1sCVEBLRyX0kqVJsSDsdxuMALPtW4rmoaP9VuamS5WwDaY4gHncg/dC2B/jGGXh3OkrKWGoj+GZA1vIkeIfMG4+mESm4mppa+rnnjqJY1Bo4dFLPKhjUn3k6kQqdUm3naMeeInsYzcQzVeWHmBYnM1PzUaNjE53BVwCCLqfXUewwBa8T8Q1n6bpaGCo5EU0BkYiKNzqBl6aweyjHnjXNMyymEVYqUq4UZRJFLCkbWY2urxW3vbqO99+mKnjSaZOJqJoIlmkFI9kaTlht6i/j0tY/T+XXHSgrJOJNcNSVpIaeUc6kUs0zlTsHdgoWO/4Re4O42wBNzvjmpo6+klkcHK61VAJRVMDOgI1MO3Q79i34cPHEOeR0VNLUSfDGpNh1Y9FUfvFrAfPEXirhSKvonpXAVWWyED9my/syB6Ht5XHfGf+z2oqa+RKSsA05Q1pPFfnzBmWnJ23VFUm/dtJwBoPCQrDSo1cwM7+NlVAoiDbhPUgdSe98GLrBgDLzltRkuZz1McMk9BWnVKIlLvBJcnVoG5S7N07N+6Ls49p2WEXWqV2PRESRnJ8uWF1X+mDBgCv4vz2aoy9Y4YZoZa+QU6B08UcbtpeR1HwDRc2O41DocOOX0KQRJFGLJGioo8lUAD8hgwYAzXjGnky/PKSviRzFUqYKjQrNa1gGbT6FT/0jjnxrUcjiKhqJEk5MdOwZ1ikcAlpgB4FO+4/nj7gwAwZhxVQZkjUR94PvIMd/dplAuNjqdABY73Plil4NzyXJovcczjdYoSRDVJGzxOhNwGKglGuT17bdrn7gwBa8T8eUE9FURQVCzySwSoiQq8rMzxsqiyKbbnvipyieqoOG4kWGRatlMUaaTqV5ZGCEj7tgdW/kMGDAD7w5kq0dLDTp0hjVL+ZA8R+pufrhB9qFHJSV9DmkEbuUfkzqili0ZuRsvprFz30Y+4MAe86hZ+JqCVUYx+6N4wraRfnkXNrA/Pzx79ovDc1LOub5epM8W1REAf1iLobgdWA6+gB6qLmDADxw/niVlOk6K6hxurqVZGHxKwPcH6HqNsI3svpnXMs5LIyh6hCpZSAw1T9CRv9MGDAGlYMGDAH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71" y="4800600"/>
            <a:ext cx="12573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09800" y="2099846"/>
            <a:ext cx="632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SPLASH Workshop on Domain-Specific </a:t>
            </a:r>
            <a:r>
              <a:rPr lang="en-US" sz="1600" b="1" dirty="0" smtClean="0">
                <a:solidFill>
                  <a:schemeClr val="tx2"/>
                </a:solidFill>
              </a:rPr>
              <a:t>Modeling, </a:t>
            </a:r>
            <a:r>
              <a:rPr lang="en-US" sz="1600" b="1" dirty="0">
                <a:solidFill>
                  <a:schemeClr val="tx2"/>
                </a:solidFill>
              </a:rPr>
              <a:t>Reno/Tahoe, Nevada</a:t>
            </a:r>
          </a:p>
        </p:txBody>
      </p:sp>
    </p:spTree>
    <p:extLst>
      <p:ext uri="{BB962C8B-B14F-4D97-AF65-F5344CB8AC3E}">
        <p14:creationId xmlns:p14="http://schemas.microsoft.com/office/powerpoint/2010/main" val="315369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Extensibility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dirty="0" smtClean="0"/>
              <a:t>Define syntax (parsing logic)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Validation logic</a:t>
            </a:r>
          </a:p>
          <a:p>
            <a:pPr marL="868680" lvl="1" indent="-457200"/>
            <a:r>
              <a:rPr lang="en-US" dirty="0" smtClean="0"/>
              <a:t>C# or any other .NET supported language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647451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pricon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44450" y="2057400"/>
            <a:ext cx="3576637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970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Performance Benefits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Less computation – lazy evaluation</a:t>
            </a:r>
          </a:p>
          <a:p>
            <a:r>
              <a:rPr lang="en-US" dirty="0" smtClean="0"/>
              <a:t>Reuse validated data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5400000">
            <a:off x="171450" y="5086350"/>
            <a:ext cx="1143000" cy="419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Raw data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333500" y="5143500"/>
            <a:ext cx="1524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Touch limit: 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314700" y="5144068"/>
            <a:ext cx="1752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 same object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829300" y="5144068"/>
            <a:ext cx="647700" cy="3042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6" idx="0"/>
            <a:endCxn id="27" idx="1"/>
          </p:cNvCxnSpPr>
          <p:nvPr/>
        </p:nvCxnSpPr>
        <p:spPr>
          <a:xfrm>
            <a:off x="952500" y="52959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8" idx="3"/>
            <a:endCxn id="32" idx="1"/>
          </p:cNvCxnSpPr>
          <p:nvPr/>
        </p:nvCxnSpPr>
        <p:spPr>
          <a:xfrm flipV="1">
            <a:off x="5067300" y="5296184"/>
            <a:ext cx="762000" cy="2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2" idx="3"/>
          </p:cNvCxnSpPr>
          <p:nvPr/>
        </p:nvCxnSpPr>
        <p:spPr>
          <a:xfrm>
            <a:off x="6477000" y="5296184"/>
            <a:ext cx="533400" cy="28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7" idx="3"/>
            <a:endCxn id="28" idx="1"/>
          </p:cNvCxnSpPr>
          <p:nvPr/>
        </p:nvCxnSpPr>
        <p:spPr>
          <a:xfrm>
            <a:off x="2857500" y="5295900"/>
            <a:ext cx="457200" cy="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Line Callout 1 63"/>
          <p:cNvSpPr/>
          <p:nvPr/>
        </p:nvSpPr>
        <p:spPr>
          <a:xfrm>
            <a:off x="1333500" y="4340556"/>
            <a:ext cx="1524000" cy="383843"/>
          </a:xfrm>
          <a:prstGeom prst="borderCallout1">
            <a:avLst>
              <a:gd name="adj1" fmla="val 120243"/>
              <a:gd name="adj2" fmla="val 622"/>
              <a:gd name="adj3" fmla="val 218689"/>
              <a:gd name="adj4" fmla="val -1206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3</a:t>
            </a:r>
            <a:r>
              <a:rPr lang="en-US" sz="1400" dirty="0" smtClean="0"/>
              <a:t> touches (a, b, c)</a:t>
            </a:r>
            <a:endParaRPr lang="en-US" sz="1400" dirty="0"/>
          </a:p>
        </p:txBody>
      </p:sp>
      <p:sp>
        <p:nvSpPr>
          <p:cNvPr id="67" name="Line Callout 1 66"/>
          <p:cNvSpPr/>
          <p:nvPr/>
        </p:nvSpPr>
        <p:spPr>
          <a:xfrm>
            <a:off x="3238500" y="4657549"/>
            <a:ext cx="1066800" cy="292608"/>
          </a:xfrm>
          <a:prstGeom prst="borderCallout1">
            <a:avLst>
              <a:gd name="adj1" fmla="val 120243"/>
              <a:gd name="adj2" fmla="val 622"/>
              <a:gd name="adj3" fmla="val 183592"/>
              <a:gd name="adj4" fmla="val -1551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Touch a &amp;b</a:t>
            </a:r>
            <a:endParaRPr lang="en-US" sz="1400" dirty="0"/>
          </a:p>
        </p:txBody>
      </p:sp>
      <p:sp>
        <p:nvSpPr>
          <p:cNvPr id="71" name="Rectangle 70"/>
          <p:cNvSpPr/>
          <p:nvPr/>
        </p:nvSpPr>
        <p:spPr>
          <a:xfrm>
            <a:off x="3238500" y="3895549"/>
            <a:ext cx="1066800" cy="29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Touch b &amp; c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3238500" y="4276549"/>
            <a:ext cx="1066800" cy="29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Touch a &amp; c</a:t>
            </a:r>
            <a:endParaRPr lang="en-US" sz="1400" dirty="0"/>
          </a:p>
        </p:txBody>
      </p:sp>
      <p:sp>
        <p:nvSpPr>
          <p:cNvPr id="76" name="Line Callout 1 75"/>
          <p:cNvSpPr/>
          <p:nvPr/>
        </p:nvSpPr>
        <p:spPr>
          <a:xfrm>
            <a:off x="5448300" y="4569157"/>
            <a:ext cx="1066800" cy="292608"/>
          </a:xfrm>
          <a:prstGeom prst="borderCallout1">
            <a:avLst>
              <a:gd name="adj1" fmla="val 120243"/>
              <a:gd name="adj2" fmla="val 622"/>
              <a:gd name="adj3" fmla="val 211577"/>
              <a:gd name="adj4" fmla="val -1551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Touch a &amp;b</a:t>
            </a:r>
            <a:endParaRPr lang="en-US" sz="1400" dirty="0"/>
          </a:p>
        </p:txBody>
      </p:sp>
      <p:sp>
        <p:nvSpPr>
          <p:cNvPr id="77" name="Rectangle 76"/>
          <p:cNvSpPr/>
          <p:nvPr/>
        </p:nvSpPr>
        <p:spPr>
          <a:xfrm>
            <a:off x="5448300" y="4200349"/>
            <a:ext cx="1066800" cy="29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Touch b &amp; c</a:t>
            </a:r>
            <a:endParaRPr lang="en-US" sz="1400" dirty="0"/>
          </a:p>
        </p:txBody>
      </p:sp>
      <p:sp>
        <p:nvSpPr>
          <p:cNvPr id="78" name="Rectangle 77"/>
          <p:cNvSpPr/>
          <p:nvPr/>
        </p:nvSpPr>
        <p:spPr>
          <a:xfrm>
            <a:off x="7034852" y="5001904"/>
            <a:ext cx="12954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type Calculator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On Going &amp; Future Work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definitions from samples</a:t>
            </a:r>
          </a:p>
          <a:p>
            <a:r>
              <a:rPr lang="en-US" dirty="0" smtClean="0"/>
              <a:t>Visual representation of gesture definition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01788"/>
            <a:ext cx="19716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6172200"/>
            <a:ext cx="142378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/>
              <a:t>Image: aboutcellulars.com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1706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Questions?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Gestures</a:t>
            </a:r>
          </a:p>
          <a:p>
            <a:r>
              <a:rPr lang="en-US" dirty="0" smtClean="0"/>
              <a:t>Language structure</a:t>
            </a:r>
          </a:p>
          <a:p>
            <a:r>
              <a:rPr lang="en-US" dirty="0" smtClean="0"/>
              <a:t>Extensibility</a:t>
            </a:r>
          </a:p>
          <a:p>
            <a:r>
              <a:rPr lang="en-US" dirty="0" smtClean="0"/>
              <a:t>IDE support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2"/>
              </a:rPr>
              <a:t>http://touchtoolkit.codeplex.com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933825"/>
            <a:ext cx="18478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6398568"/>
            <a:ext cx="14606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/>
              <a:t>Image: huffingtonpost.com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8610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Touch Interfaces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535579"/>
            <a:ext cx="548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/>
              <a:t>Microsoft </a:t>
            </a:r>
            <a:r>
              <a:rPr lang="en-US" sz="1000" dirty="0" smtClean="0"/>
              <a:t>Research, apple.com, </a:t>
            </a:r>
            <a:r>
              <a:rPr lang="en-US" sz="1000" dirty="0"/>
              <a:t>zatznotfunny.com, </a:t>
            </a:r>
            <a:r>
              <a:rPr lang="en-US" sz="1000" dirty="0" smtClean="0"/>
              <a:t>slashgear.com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829213"/>
            <a:ext cx="115951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19" y="4968160"/>
            <a:ext cx="1066800" cy="769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 descr="http://t3.gstatic.com/images?q=tbn:gqyHGPUloY1QHM%3Ahttp://eyetuts.files.wordpress.com/2008/12/microsoft_surface_mai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933987"/>
            <a:ext cx="126682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:\Users\Shahed\AppData\Local\Temp\msohtmlclip1\01\clip_image0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24600" y="4829213"/>
            <a:ext cx="2057400" cy="1030941"/>
          </a:xfrm>
          <a:prstGeom prst="rect">
            <a:avLst/>
          </a:prstGeom>
          <a:noFill/>
        </p:spPr>
      </p:pic>
      <p:pic>
        <p:nvPicPr>
          <p:cNvPr id="1026" name="Picture 2" descr="http://images.apple.com/ipad/design/images/multi_touch_20100225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935159"/>
            <a:ext cx="876300" cy="100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8956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new medium of </a:t>
            </a:r>
            <a:r>
              <a:rPr lang="en-US" dirty="0" smtClean="0"/>
              <a:t>interaction</a:t>
            </a:r>
          </a:p>
          <a:p>
            <a:r>
              <a:rPr lang="en-US" dirty="0" smtClean="0"/>
              <a:t>Key variations</a:t>
            </a:r>
          </a:p>
          <a:p>
            <a:pPr lvl="1"/>
            <a:r>
              <a:rPr lang="en-US" dirty="0" smtClean="0"/>
              <a:t>Features</a:t>
            </a:r>
          </a:p>
          <a:p>
            <a:pPr lvl="1"/>
            <a:r>
              <a:rPr lang="en-US" dirty="0"/>
              <a:t>Physical structure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688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Use of Touch Interface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19600" cy="4525963"/>
          </a:xfrm>
        </p:spPr>
        <p:txBody>
          <a:bodyPr/>
          <a:lstStyle/>
          <a:p>
            <a:r>
              <a:rPr lang="en-US" dirty="0" smtClean="0"/>
              <a:t>Generic application commands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Context specific commands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2" descr="http://t2.gstatic.com/images?q=tbn:ANd9GcQEw5ZDFLTRfesB2hpS4vaAZU5VDNOjrukLp1d8NkIsFBbpJV0&amp;t=1&amp;usg=__KHYGddrcqCHRazKnM7O0pXrKy6Y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1352" y="1752600"/>
            <a:ext cx="1905000" cy="1434267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0697" y="4343400"/>
            <a:ext cx="247360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44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Existing Tools for Gesture Recognition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Predefined gestures</a:t>
            </a:r>
          </a:p>
          <a:p>
            <a:r>
              <a:rPr lang="en-US" dirty="0"/>
              <a:t>Application specific implementations</a:t>
            </a:r>
          </a:p>
          <a:p>
            <a:endParaRPr lang="en-US" dirty="0" smtClean="0"/>
          </a:p>
          <a:p>
            <a:r>
              <a:rPr lang="en-US" dirty="0" smtClean="0"/>
              <a:t>Template based recognition algorithms</a:t>
            </a:r>
          </a:p>
          <a:p>
            <a:pPr lvl="1"/>
            <a:r>
              <a:rPr lang="en-US" sz="2400" dirty="0" smtClean="0"/>
              <a:t>Compares with sample dataset</a:t>
            </a:r>
          </a:p>
        </p:txBody>
      </p:sp>
    </p:spTree>
    <p:extLst>
      <p:ext uri="{BB962C8B-B14F-4D97-AF65-F5344CB8AC3E}">
        <p14:creationId xmlns:p14="http://schemas.microsoft.com/office/powerpoint/2010/main" val="246182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Limitations of Template based Recognition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Requires specific start and end point</a:t>
            </a:r>
          </a:p>
          <a:p>
            <a:r>
              <a:rPr lang="en-US" dirty="0" smtClean="0"/>
              <a:t>Limited multi-touch &amp; multi-step support</a:t>
            </a:r>
          </a:p>
          <a:p>
            <a:r>
              <a:rPr lang="en-US" dirty="0" smtClean="0"/>
              <a:t>Hard to define conditional logic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7" y="3657600"/>
            <a:ext cx="10763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6172200"/>
            <a:ext cx="119936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/>
              <a:t>Image: slashgear.com</a:t>
            </a:r>
            <a:endParaRPr lang="en-US" sz="9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0"/>
            <a:ext cx="435292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102" y="4810125"/>
            <a:ext cx="11334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12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657600" y="3886199"/>
            <a:ext cx="4647063" cy="76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58737" y="2285999"/>
            <a:ext cx="4647063" cy="15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1752599"/>
            <a:ext cx="4647063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A DSL to define gestures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752600"/>
            <a:ext cx="4800600" cy="2895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name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ZoomIn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validate 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state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TouchMove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limit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2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On same object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Distance between points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increasing</a:t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return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Distance, Distance changed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50" name="Picture 2" descr="zoom_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6" y="4114800"/>
            <a:ext cx="923925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t3.gstatic.com/images?q=tbn:ANd9GcQDt-HdliAqkeSu5i7JNXypqlCgJfWp1GWTvYtaCJIkr0Alr-E&amp;t=1&amp;usg=__vGlXxCsT_E0-MelsYEgHI5tn_PE=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338092"/>
            <a:ext cx="2133599" cy="14198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289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Defining Multi-step Gestures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743200"/>
            <a:ext cx="73342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3657600" y="5638800"/>
            <a:ext cx="4647063" cy="76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658737" y="2209800"/>
            <a:ext cx="4647063" cy="3352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57600" y="1676400"/>
            <a:ext cx="4647063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3657600" y="1752600"/>
            <a:ext cx="4800600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name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ActorObject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validate as line1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state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TouchMove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limit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1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shape: line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600" i="1" dirty="0" smtClean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length: 100..200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validate as line2</a:t>
            </a: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Touch state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TouchMove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i="1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…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validate</a:t>
            </a: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line1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perpendicularTo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 line2 and</a:t>
            </a:r>
            <a:endParaRPr lang="en-US" sz="1600" i="1" dirty="0" smtClean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… </a:t>
            </a:r>
            <a:b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return</a:t>
            </a:r>
          </a:p>
          <a:p>
            <a:pPr marL="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  Position, Bounding box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267200" y="1447800"/>
            <a:ext cx="3505200" cy="1295400"/>
            <a:chOff x="4267200" y="1447800"/>
            <a:chExt cx="3505200" cy="1295400"/>
          </a:xfrm>
        </p:grpSpPr>
        <p:sp>
          <p:nvSpPr>
            <p:cNvPr id="24" name="Line Callout 1 23"/>
            <p:cNvSpPr/>
            <p:nvPr/>
          </p:nvSpPr>
          <p:spPr>
            <a:xfrm>
              <a:off x="6324600" y="1447800"/>
              <a:ext cx="1447800" cy="457200"/>
            </a:xfrm>
            <a:prstGeom prst="borderCallout1">
              <a:avLst>
                <a:gd name="adj1" fmla="val 18750"/>
                <a:gd name="adj2" fmla="val -8333"/>
                <a:gd name="adj3" fmla="val 207738"/>
                <a:gd name="adj4" fmla="val -405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Primitive Conditions</a:t>
              </a:r>
              <a:endParaRPr lang="en-US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67200" y="2438400"/>
              <a:ext cx="25146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4953000" y="5410200"/>
            <a:ext cx="160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4343400" y="5029200"/>
            <a:ext cx="3505200" cy="1295400"/>
            <a:chOff x="4343400" y="5029200"/>
            <a:chExt cx="3505200" cy="1295400"/>
          </a:xfrm>
        </p:grpSpPr>
        <p:sp>
          <p:nvSpPr>
            <p:cNvPr id="28" name="Rectangle 27"/>
            <p:cNvSpPr/>
            <p:nvPr/>
          </p:nvSpPr>
          <p:spPr>
            <a:xfrm>
              <a:off x="4343400" y="6019800"/>
              <a:ext cx="9906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Line Callout 1 26"/>
            <p:cNvSpPr/>
            <p:nvPr/>
          </p:nvSpPr>
          <p:spPr>
            <a:xfrm>
              <a:off x="6400800" y="5029200"/>
              <a:ext cx="1447800" cy="457200"/>
            </a:xfrm>
            <a:prstGeom prst="borderCallout1">
              <a:avLst>
                <a:gd name="adj1" fmla="val 18750"/>
                <a:gd name="adj2" fmla="val -8333"/>
                <a:gd name="adj3" fmla="val 214881"/>
                <a:gd name="adj4" fmla="val -9773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Return Types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1827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IDE Support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3075" name="Picture 3" descr="C:\Temp\GDL-compiled msg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1371600"/>
            <a:ext cx="8193087" cy="507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0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Primitive Conditions &amp; Return types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toolkit provides</a:t>
            </a:r>
          </a:p>
          <a:p>
            <a:pPr lvl="1"/>
            <a:r>
              <a:rPr lang="en-US" dirty="0" smtClean="0"/>
              <a:t>15 primitive conditions</a:t>
            </a:r>
          </a:p>
          <a:p>
            <a:pPr lvl="1"/>
            <a:r>
              <a:rPr lang="en-US" dirty="0" smtClean="0"/>
              <a:t>10 return types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962400"/>
            <a:ext cx="24098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7200" y="6322368"/>
            <a:ext cx="11544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/>
              <a:t>Image: testmaster.in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5626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226</Words>
  <Application>Microsoft Office PowerPoint</Application>
  <PresentationFormat>On-screen Show (4:3)</PresentationFormat>
  <Paragraphs>91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 Domain-Specific Language to Define Multi-Touch Gestures</vt:lpstr>
      <vt:lpstr>Touch Interfaces</vt:lpstr>
      <vt:lpstr>Use of Touch Interface</vt:lpstr>
      <vt:lpstr>Existing Tools for Gesture Recognition</vt:lpstr>
      <vt:lpstr>Limitations of Template based Recognition</vt:lpstr>
      <vt:lpstr>A DSL to define gestures</vt:lpstr>
      <vt:lpstr>Defining Multi-step Gestures</vt:lpstr>
      <vt:lpstr>IDE Support</vt:lpstr>
      <vt:lpstr>Primitive Conditions &amp; Return types</vt:lpstr>
      <vt:lpstr>Extensibility</vt:lpstr>
      <vt:lpstr>Performance Benefits</vt:lpstr>
      <vt:lpstr>On Going &amp; Future Work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Language to Define Touch-Interactions</dc:title>
  <dc:creator>DellXT2</dc:creator>
  <cp:lastModifiedBy>DellXT2</cp:lastModifiedBy>
  <cp:revision>57</cp:revision>
  <dcterms:created xsi:type="dcterms:W3CDTF">2010-10-11T06:21:37Z</dcterms:created>
  <dcterms:modified xsi:type="dcterms:W3CDTF">2010-10-17T16:14:02Z</dcterms:modified>
</cp:coreProperties>
</file>